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slideLayouts/slideLayout21.xml" ContentType="application/vnd.openxmlformats-officedocument.presentationml.slideLayout+xml"/>
  <Override PartName="/ppt/theme/theme16.xml" ContentType="application/vnd.openxmlformats-officedocument.theme+xml"/>
  <Override PartName="/ppt/slideLayouts/slideLayout22.xml" ContentType="application/vnd.openxmlformats-officedocument.presentationml.slideLayout+xml"/>
  <Override PartName="/ppt/theme/theme17.xml" ContentType="application/vnd.openxmlformats-officedocument.theme+xml"/>
  <Override PartName="/ppt/slideLayouts/slideLayout2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19.xml" ContentType="application/vnd.openxmlformats-officedocument.theme+xml"/>
  <Override PartName="/ppt/slideLayouts/slideLayout25.xml" ContentType="application/vnd.openxmlformats-officedocument.presentationml.slideLayout+xml"/>
  <Override PartName="/ppt/theme/theme20.xml" ContentType="application/vnd.openxmlformats-officedocument.theme+xml"/>
  <Override PartName="/ppt/slideLayouts/slideLayout26.xml" ContentType="application/vnd.openxmlformats-officedocument.presentationml.slideLayout+xml"/>
  <Override PartName="/ppt/theme/theme21.xml" ContentType="application/vnd.openxmlformats-officedocument.theme+xml"/>
  <Override PartName="/ppt/slideLayouts/slideLayout27.xml" ContentType="application/vnd.openxmlformats-officedocument.presentationml.slideLayout+xml"/>
  <Override PartName="/ppt/theme/theme22.xml" ContentType="application/vnd.openxmlformats-officedocument.theme+xml"/>
  <Override PartName="/ppt/slideLayouts/slideLayout28.xml" ContentType="application/vnd.openxmlformats-officedocument.presentationml.slideLayout+xml"/>
  <Override PartName="/ppt/theme/theme23.xml" ContentType="application/vnd.openxmlformats-officedocument.theme+xml"/>
  <Override PartName="/ppt/slideLayouts/slideLayout29.xml" ContentType="application/vnd.openxmlformats-officedocument.presentationml.slideLayout+xml"/>
  <Override PartName="/ppt/theme/theme24.xml" ContentType="application/vnd.openxmlformats-officedocument.theme+xml"/>
  <Override PartName="/ppt/slideLayouts/slideLayout30.xml" ContentType="application/vnd.openxmlformats-officedocument.presentationml.slideLayout+xml"/>
  <Override PartName="/ppt/theme/theme25.xml" ContentType="application/vnd.openxmlformats-officedocument.theme+xml"/>
  <Override PartName="/ppt/slideLayouts/slideLayout31.xml" ContentType="application/vnd.openxmlformats-officedocument.presentationml.slideLayout+xml"/>
  <Override PartName="/ppt/theme/theme26.xml" ContentType="application/vnd.openxmlformats-officedocument.theme+xml"/>
  <Override PartName="/ppt/slideLayouts/slideLayout32.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4706" r:id="rId5"/>
    <p:sldMasterId id="2147484708" r:id="rId6"/>
    <p:sldMasterId id="2147484710" r:id="rId7"/>
    <p:sldMasterId id="2147484712" r:id="rId8"/>
    <p:sldMasterId id="2147484714" r:id="rId9"/>
    <p:sldMasterId id="2147484716" r:id="rId10"/>
    <p:sldMasterId id="2147484718" r:id="rId11"/>
    <p:sldMasterId id="2147484720" r:id="rId12"/>
    <p:sldMasterId id="2147484722" r:id="rId13"/>
    <p:sldMasterId id="2147484724" r:id="rId14"/>
    <p:sldMasterId id="2147484726" r:id="rId15"/>
    <p:sldMasterId id="2147484728" r:id="rId16"/>
    <p:sldMasterId id="2147484730" r:id="rId17"/>
    <p:sldMasterId id="2147484732" r:id="rId18"/>
    <p:sldMasterId id="2147484734" r:id="rId19"/>
    <p:sldMasterId id="2147484736" r:id="rId20"/>
    <p:sldMasterId id="2147484738" r:id="rId21"/>
    <p:sldMasterId id="2147484740" r:id="rId22"/>
    <p:sldMasterId id="2147484742" r:id="rId23"/>
    <p:sldMasterId id="2147484744" r:id="rId24"/>
    <p:sldMasterId id="2147484746" r:id="rId25"/>
    <p:sldMasterId id="2147484748" r:id="rId26"/>
    <p:sldMasterId id="2147484750" r:id="rId27"/>
    <p:sldMasterId id="2147484752" r:id="rId28"/>
    <p:sldMasterId id="2147484774" r:id="rId29"/>
    <p:sldMasterId id="2147484776" r:id="rId30"/>
  </p:sldMasterIdLst>
  <p:notesMasterIdLst>
    <p:notesMasterId r:id="rId57"/>
  </p:notesMasterIdLst>
  <p:handoutMasterIdLst>
    <p:handoutMasterId r:id="rId58"/>
  </p:handoutMasterIdLst>
  <p:sldIdLst>
    <p:sldId id="308" r:id="rId31"/>
    <p:sldId id="309" r:id="rId32"/>
    <p:sldId id="310" r:id="rId33"/>
    <p:sldId id="311" r:id="rId34"/>
    <p:sldId id="312" r:id="rId35"/>
    <p:sldId id="314" r:id="rId36"/>
    <p:sldId id="315" r:id="rId37"/>
    <p:sldId id="319" r:id="rId38"/>
    <p:sldId id="316" r:id="rId39"/>
    <p:sldId id="317" r:id="rId40"/>
    <p:sldId id="318" r:id="rId41"/>
    <p:sldId id="313"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42" r:id="rId55"/>
    <p:sldId id="343" r:id="rId5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060AF"/>
    <a:srgbClr val="739600"/>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1304" autoAdjust="0"/>
  </p:normalViewPr>
  <p:slideViewPr>
    <p:cSldViewPr snapToGrid="0">
      <p:cViewPr varScale="1">
        <p:scale>
          <a:sx n="55" d="100"/>
          <a:sy n="55" d="100"/>
        </p:scale>
        <p:origin x="1262" y="38"/>
      </p:cViewPr>
      <p:guideLst>
        <p:guide orient="horz" pos="2160"/>
        <p:guide pos="2880"/>
      </p:guideLst>
    </p:cSldViewPr>
  </p:slideViewPr>
  <p:outlineViewPr>
    <p:cViewPr>
      <p:scale>
        <a:sx n="33" d="100"/>
        <a:sy n="33" d="100"/>
      </p:scale>
      <p:origin x="0" y="2143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9.xml"/><Relationship Id="rId21" Type="http://schemas.openxmlformats.org/officeDocument/2006/relationships/slideMaster" Target="slideMasters/slideMaster18.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8" Type="http://schemas.openxmlformats.org/officeDocument/2006/relationships/slideMaster" Target="slideMasters/slideMaster5.xml"/><Relationship Id="rId51" Type="http://schemas.openxmlformats.org/officeDocument/2006/relationships/slide" Target="slides/slide2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presProps" Target="presProps.xml"/><Relationship Id="rId20" Type="http://schemas.openxmlformats.org/officeDocument/2006/relationships/slideMaster" Target="slideMasters/slideMaster17.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5" cy="465776"/>
          </a:xfrm>
          <a:prstGeom prst="rect">
            <a:avLst/>
          </a:prstGeom>
        </p:spPr>
        <p:txBody>
          <a:bodyPr vert="horz" lIns="92373" tIns="46186" rIns="92373" bIns="46186" rtlCol="0"/>
          <a:lstStyle>
            <a:lvl1pPr algn="l">
              <a:defRPr sz="1200"/>
            </a:lvl1pPr>
          </a:lstStyle>
          <a:p>
            <a:endParaRPr lang="en-US"/>
          </a:p>
        </p:txBody>
      </p:sp>
      <p:sp>
        <p:nvSpPr>
          <p:cNvPr id="3" name="Date Placeholder 2"/>
          <p:cNvSpPr>
            <a:spLocks noGrp="1"/>
          </p:cNvSpPr>
          <p:nvPr>
            <p:ph type="dt" sz="quarter" idx="1"/>
          </p:nvPr>
        </p:nvSpPr>
        <p:spPr>
          <a:xfrm>
            <a:off x="3977827" y="0"/>
            <a:ext cx="3043665" cy="465776"/>
          </a:xfrm>
          <a:prstGeom prst="rect">
            <a:avLst/>
          </a:prstGeom>
        </p:spPr>
        <p:txBody>
          <a:bodyPr vert="horz" lIns="92373" tIns="46186" rIns="92373" bIns="46186" rtlCol="0"/>
          <a:lstStyle>
            <a:lvl1pPr algn="r">
              <a:defRPr sz="1200"/>
            </a:lvl1pPr>
          </a:lstStyle>
          <a:p>
            <a:fld id="{D797ADB7-4FE7-4DA5-BF2C-E7E5F34D4375}" type="datetimeFigureOut">
              <a:rPr lang="en-US" smtClean="0"/>
              <a:t>12/4/2020</a:t>
            </a:fld>
            <a:endParaRPr lang="en-US"/>
          </a:p>
        </p:txBody>
      </p:sp>
      <p:sp>
        <p:nvSpPr>
          <p:cNvPr id="4" name="Footer Placeholder 3"/>
          <p:cNvSpPr>
            <a:spLocks noGrp="1"/>
          </p:cNvSpPr>
          <p:nvPr>
            <p:ph type="ftr" sz="quarter" idx="2"/>
          </p:nvPr>
        </p:nvSpPr>
        <p:spPr>
          <a:xfrm>
            <a:off x="0" y="8841725"/>
            <a:ext cx="3043665" cy="465776"/>
          </a:xfrm>
          <a:prstGeom prst="rect">
            <a:avLst/>
          </a:prstGeom>
        </p:spPr>
        <p:txBody>
          <a:bodyPr vert="horz" lIns="92373" tIns="46186" rIns="92373" bIns="46186" rtlCol="0" anchor="b"/>
          <a:lstStyle>
            <a:lvl1pPr algn="l">
              <a:defRPr sz="1200"/>
            </a:lvl1pPr>
          </a:lstStyle>
          <a:p>
            <a:endParaRPr lang="en-US"/>
          </a:p>
        </p:txBody>
      </p:sp>
      <p:sp>
        <p:nvSpPr>
          <p:cNvPr id="5" name="Slide Number Placeholder 4"/>
          <p:cNvSpPr>
            <a:spLocks noGrp="1"/>
          </p:cNvSpPr>
          <p:nvPr>
            <p:ph type="sldNum" sz="quarter" idx="3"/>
          </p:nvPr>
        </p:nvSpPr>
        <p:spPr>
          <a:xfrm>
            <a:off x="3977827" y="8841725"/>
            <a:ext cx="3043665" cy="465776"/>
          </a:xfrm>
          <a:prstGeom prst="rect">
            <a:avLst/>
          </a:prstGeom>
        </p:spPr>
        <p:txBody>
          <a:bodyPr vert="horz" lIns="92373" tIns="46186" rIns="92373" bIns="46186" rtlCol="0" anchor="b"/>
          <a:lstStyle>
            <a:lvl1pPr algn="r">
              <a:defRPr sz="1200"/>
            </a:lvl1pPr>
          </a:lstStyle>
          <a:p>
            <a:fld id="{D52D33E0-FC45-443A-BAEC-35F1968070A0}" type="slidenum">
              <a:rPr lang="en-US" smtClean="0"/>
              <a:t>‹#›</a:t>
            </a:fld>
            <a:endParaRPr lang="en-US"/>
          </a:p>
        </p:txBody>
      </p:sp>
    </p:spTree>
    <p:extLst>
      <p:ext uri="{BB962C8B-B14F-4D97-AF65-F5344CB8AC3E}">
        <p14:creationId xmlns:p14="http://schemas.microsoft.com/office/powerpoint/2010/main" val="3053442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5" cy="465776"/>
          </a:xfrm>
          <a:prstGeom prst="rect">
            <a:avLst/>
          </a:prstGeom>
        </p:spPr>
        <p:txBody>
          <a:bodyPr vert="horz" lIns="93324" tIns="46662" rIns="93324" bIns="46662"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7827" y="0"/>
            <a:ext cx="3043665" cy="465776"/>
          </a:xfrm>
          <a:prstGeom prst="rect">
            <a:avLst/>
          </a:prstGeom>
        </p:spPr>
        <p:txBody>
          <a:bodyPr vert="horz" lIns="93324" tIns="46662" rIns="93324" bIns="46662" rtlCol="0"/>
          <a:lstStyle>
            <a:lvl1pPr algn="r" fontAlgn="auto">
              <a:spcBef>
                <a:spcPts val="0"/>
              </a:spcBef>
              <a:spcAft>
                <a:spcPts val="0"/>
              </a:spcAft>
              <a:defRPr sz="1200">
                <a:latin typeface="+mn-lt"/>
              </a:defRPr>
            </a:lvl1pPr>
          </a:lstStyle>
          <a:p>
            <a:pPr>
              <a:defRPr/>
            </a:pPr>
            <a:fld id="{4CA3A763-89E2-4523-9C05-FB9C7C0F0CD0}" type="datetimeFigureOut">
              <a:rPr lang="en-US"/>
              <a:pPr>
                <a:defRPr/>
              </a:pPr>
              <a:t>12/4/2020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633" y="4422464"/>
            <a:ext cx="5617837" cy="4188774"/>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1725"/>
            <a:ext cx="3043665" cy="465776"/>
          </a:xfrm>
          <a:prstGeom prst="rect">
            <a:avLst/>
          </a:prstGeom>
        </p:spPr>
        <p:txBody>
          <a:bodyPr vert="horz" lIns="93324" tIns="46662" rIns="93324" bIns="46662"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7827" y="8841725"/>
            <a:ext cx="3043665" cy="465776"/>
          </a:xfrm>
          <a:prstGeom prst="rect">
            <a:avLst/>
          </a:prstGeom>
        </p:spPr>
        <p:txBody>
          <a:bodyPr vert="horz" lIns="93324" tIns="46662" rIns="93324" bIns="46662" rtlCol="0" anchor="b"/>
          <a:lstStyle>
            <a:lvl1pPr algn="r" fontAlgn="auto">
              <a:spcBef>
                <a:spcPts val="0"/>
              </a:spcBef>
              <a:spcAft>
                <a:spcPts val="0"/>
              </a:spcAft>
              <a:defRPr sz="1200">
                <a:latin typeface="+mn-lt"/>
              </a:defRPr>
            </a:lvl1pPr>
          </a:lstStyle>
          <a:p>
            <a:pPr>
              <a:defRPr/>
            </a:pPr>
            <a:fld id="{115CE2B2-3901-4F00-8F3F-22FA89F8EC10}" type="slidenum">
              <a:rPr lang="en-US"/>
              <a:pPr>
                <a:defRPr/>
              </a:pPr>
              <a:t>‹#›</a:t>
            </a:fld>
            <a:endParaRPr lang="en-US" dirty="0"/>
          </a:p>
        </p:txBody>
      </p:sp>
    </p:spTree>
    <p:extLst>
      <p:ext uri="{BB962C8B-B14F-4D97-AF65-F5344CB8AC3E}">
        <p14:creationId xmlns:p14="http://schemas.microsoft.com/office/powerpoint/2010/main" val="2665415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670050"/>
            <a:ext cx="9144000" cy="1700213"/>
          </a:xfrm>
          <a:prstGeom prst="rect">
            <a:avLst/>
          </a:prstGeom>
          <a:solidFill>
            <a:srgbClr val="7396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7" descr="SoCo_485 logo.wmf"/>
          <p:cNvPicPr>
            <a:picLocks noChangeAspect="1"/>
          </p:cNvPicPr>
          <p:nvPr userDrawn="1"/>
        </p:nvPicPr>
        <p:blipFill>
          <a:blip r:embed="rId3" cstate="print"/>
          <a:srcRect/>
          <a:stretch>
            <a:fillRect/>
          </a:stretch>
        </p:blipFill>
        <p:spPr bwMode="auto">
          <a:xfrm>
            <a:off x="7362825" y="322263"/>
            <a:ext cx="1449388" cy="509587"/>
          </a:xfrm>
          <a:prstGeom prst="rect">
            <a:avLst/>
          </a:prstGeom>
          <a:noFill/>
          <a:ln w="9525">
            <a:noFill/>
            <a:miter lim="800000"/>
            <a:headEnd/>
            <a:tailEnd/>
          </a:ln>
        </p:spPr>
      </p:pic>
      <p:sp>
        <p:nvSpPr>
          <p:cNvPr id="2" name="Title 1"/>
          <p:cNvSpPr>
            <a:spLocks noGrp="1"/>
          </p:cNvSpPr>
          <p:nvPr>
            <p:ph type="ctrTitle"/>
          </p:nvPr>
        </p:nvSpPr>
        <p:spPr>
          <a:xfrm>
            <a:off x="685800" y="1690575"/>
            <a:ext cx="7772400" cy="1051517"/>
          </a:xfrm>
        </p:spPr>
        <p:txBody>
          <a:bodyPr>
            <a:normAutofit/>
          </a:bodyPr>
          <a:lstStyle>
            <a:lvl1pPr>
              <a:defRPr sz="3600" b="1">
                <a:solidFill>
                  <a:schemeClr val="bg1"/>
                </a:solidFill>
                <a:effectLst/>
                <a:latin typeface="Arial Narrow" pitchFamily="34" charset="0"/>
              </a:defRPr>
            </a:lvl1pPr>
          </a:lstStyle>
          <a:p>
            <a:r>
              <a:rPr lang="en-US" dirty="0"/>
              <a:t>Click to edit Master title style</a:t>
            </a:r>
          </a:p>
        </p:txBody>
      </p:sp>
      <p:sp>
        <p:nvSpPr>
          <p:cNvPr id="3" name="Subtitle 2"/>
          <p:cNvSpPr>
            <a:spLocks noGrp="1"/>
          </p:cNvSpPr>
          <p:nvPr>
            <p:ph type="subTitle" idx="1"/>
          </p:nvPr>
        </p:nvSpPr>
        <p:spPr>
          <a:xfrm>
            <a:off x="1371600" y="2743201"/>
            <a:ext cx="6400800" cy="606055"/>
          </a:xfrm>
        </p:spPr>
        <p:txBody>
          <a:bodyPr anchor="ctr"/>
          <a:lstStyle>
            <a:lvl1pPr marL="0" indent="0" algn="ctr">
              <a:buNone/>
              <a:defRPr sz="2800">
                <a:solidFill>
                  <a:schemeClr val="bg1"/>
                </a:solidFill>
                <a:effectLst/>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sz="1100">
                <a:latin typeface="Arial Narrow" pitchFamily="34" charset="0"/>
              </a:defRPr>
            </a:lvl1pPr>
          </a:lstStyle>
          <a:p>
            <a:pPr>
              <a:defRPr/>
            </a:pPr>
            <a:fld id="{68CDCE07-50AC-4551-87CF-DC47BC791473}" type="datetimeFigureOut">
              <a:rPr lang="en-US"/>
              <a:pPr>
                <a:defRPr/>
              </a:pPr>
              <a:t>12/4/2020</a:t>
            </a:fld>
            <a:endParaRPr lang="en-US" dirty="0"/>
          </a:p>
        </p:txBody>
      </p:sp>
      <p:sp>
        <p:nvSpPr>
          <p:cNvPr id="7" name="Footer Placeholder 4"/>
          <p:cNvSpPr>
            <a:spLocks noGrp="1"/>
          </p:cNvSpPr>
          <p:nvPr>
            <p:ph type="ftr" sz="quarter" idx="11"/>
          </p:nvPr>
        </p:nvSpPr>
        <p:spPr/>
        <p:txBody>
          <a:bodyPr/>
          <a:lstStyle>
            <a:lvl1pPr>
              <a:defRPr sz="1100" dirty="0">
                <a:latin typeface="Arial Narrow"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a:defRPr sz="1100">
                <a:latin typeface="Arial Narrow" pitchFamily="34" charset="0"/>
              </a:defRPr>
            </a:lvl1pPr>
          </a:lstStyle>
          <a:p>
            <a:pPr>
              <a:defRPr/>
            </a:pPr>
            <a:fld id="{6D30CFA4-ABEF-4A8E-A34E-AB2219B1A0D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839788"/>
            <a:ext cx="9144000"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38125" y="895350"/>
            <a:ext cx="8686800" cy="535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8127058-E2DF-45DC-9AAB-7CBEB8895543}" type="datetimeFigureOut">
              <a:rPr lang="en-US"/>
              <a:pPr>
                <a:defRPr/>
              </a:pPr>
              <a:t>12/4/2020</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FC4800-C172-4A56-8F6A-3D7916EF396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39788"/>
            <a:ext cx="9144000"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44549" y="940981"/>
            <a:ext cx="4251251" cy="533222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940981"/>
            <a:ext cx="4283149" cy="533222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p:txBody>
          <a:bodyPr/>
          <a:lstStyle>
            <a:lvl1pPr>
              <a:defRPr/>
            </a:lvl1pPr>
          </a:lstStyle>
          <a:p>
            <a:pPr>
              <a:defRPr/>
            </a:pPr>
            <a:fld id="{5BFFF564-FDE8-4736-A551-5214222CD0C0}" type="datetimeFigureOut">
              <a:rPr lang="en-US"/>
              <a:pPr>
                <a:defRPr/>
              </a:pPr>
              <a:t>12/4/2020</a:t>
            </a:fld>
            <a:endParaRPr lang="en-US" dirty="0"/>
          </a:p>
        </p:txBody>
      </p:sp>
      <p:sp>
        <p:nvSpPr>
          <p:cNvPr id="7" name="Footer Placeholder 5"/>
          <p:cNvSpPr>
            <a:spLocks noGrp="1"/>
          </p:cNvSpPr>
          <p:nvPr>
            <p:ph type="ftr" sz="quarter" idx="11"/>
          </p:nvPr>
        </p:nvSpPr>
        <p:spPr/>
        <p:txBody>
          <a:bodyPr/>
          <a:lstStyle>
            <a:lvl1pPr>
              <a:defRPr dirty="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E231BD2-CC98-41FB-A192-39C6626AFF7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66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0" y="839788"/>
            <a:ext cx="9144000"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4549" y="865262"/>
            <a:ext cx="42528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4549" y="1505023"/>
            <a:ext cx="4252839" cy="4715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865262"/>
            <a:ext cx="4286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05023"/>
            <a:ext cx="4286324" cy="4715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fld id="{E6322116-9724-41A9-83E0-473074522DF5}" type="datetimeFigureOut">
              <a:rPr lang="en-US"/>
              <a:pPr>
                <a:defRPr/>
              </a:pPr>
              <a:t>12/4/2020</a:t>
            </a:fld>
            <a:endParaRPr lang="en-US" dirty="0"/>
          </a:p>
        </p:txBody>
      </p:sp>
      <p:sp>
        <p:nvSpPr>
          <p:cNvPr id="9" name="Footer Placeholder 7"/>
          <p:cNvSpPr>
            <a:spLocks noGrp="1"/>
          </p:cNvSpPr>
          <p:nvPr>
            <p:ph type="ftr" sz="quarter" idx="11"/>
          </p:nvPr>
        </p:nvSpPr>
        <p:spPr/>
        <p:txBody>
          <a:bodyPr/>
          <a:lstStyle>
            <a:lvl1pPr>
              <a:defRPr dirty="0"/>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168CD713-342D-4163-845A-291E91A81D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0" y="839788"/>
            <a:ext cx="9144000"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AF04A51A-8002-450C-8ECC-ACC0FEE2AEFA}" type="datetimeFigureOut">
              <a:rPr lang="en-US"/>
              <a:pPr>
                <a:defRPr/>
              </a:pPr>
              <a:t>12/4/2020</a:t>
            </a:fld>
            <a:endParaRPr lang="en-US" dirty="0"/>
          </a:p>
        </p:txBody>
      </p:sp>
      <p:sp>
        <p:nvSpPr>
          <p:cNvPr id="5" name="Footer Placeholder 3"/>
          <p:cNvSpPr>
            <a:spLocks noGrp="1"/>
          </p:cNvSpPr>
          <p:nvPr>
            <p:ph type="ftr" sz="quarter" idx="11"/>
          </p:nvPr>
        </p:nvSpPr>
        <p:spPr/>
        <p:txBody>
          <a:bodyPr/>
          <a:lstStyle>
            <a:lvl1pPr>
              <a:defRPr dirty="0"/>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9F6C0D1-D549-4D02-8A43-123A71FF69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7915CFA8-69D6-4BAE-9A96-3D3E1A4FB66E}" type="datetimeFigureOut">
              <a:rPr lang="en-US"/>
              <a:pPr>
                <a:defRPr/>
              </a:pPr>
              <a:t>12/4/2020</a:t>
            </a:fld>
            <a:endParaRPr lang="en-US" dirty="0"/>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8865EFE-D1DF-411B-B908-720755AA94F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with Image">
    <p:spTree>
      <p:nvGrpSpPr>
        <p:cNvPr id="1" name=""/>
        <p:cNvGrpSpPr/>
        <p:nvPr/>
      </p:nvGrpSpPr>
      <p:grpSpPr>
        <a:xfrm>
          <a:off x="0" y="0"/>
          <a:ext cx="0" cy="0"/>
          <a:chOff x="0" y="0"/>
          <a:chExt cx="0" cy="0"/>
        </a:xfrm>
      </p:grpSpPr>
      <p:grpSp>
        <p:nvGrpSpPr>
          <p:cNvPr id="17" name="Group 16"/>
          <p:cNvGrpSpPr/>
          <p:nvPr userDrawn="1"/>
        </p:nvGrpSpPr>
        <p:grpSpPr>
          <a:xfrm>
            <a:off x="-23052" y="-1"/>
            <a:ext cx="9167054" cy="6859720"/>
            <a:chOff x="-23052" y="-1"/>
            <a:chExt cx="9167054" cy="6859720"/>
          </a:xfrm>
        </p:grpSpPr>
        <p:sp>
          <p:nvSpPr>
            <p:cNvPr id="19" name="Rectangle 18"/>
            <p:cNvSpPr/>
            <p:nvPr userDrawn="1"/>
          </p:nvSpPr>
          <p:spPr>
            <a:xfrm>
              <a:off x="-1" y="-1"/>
              <a:ext cx="6573783" cy="6858001"/>
            </a:xfrm>
            <a:prstGeom prst="rect">
              <a:avLst/>
            </a:prstGeom>
            <a:gradFill flip="none" rotWithShape="1">
              <a:gsLst>
                <a:gs pos="0">
                  <a:schemeClr val="bg1">
                    <a:alpha val="75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20" name="Picture 19" descr="Cover triangles.png"/>
            <p:cNvPicPr>
              <a:picLocks noChangeAspect="1"/>
            </p:cNvPicPr>
            <p:nvPr userDrawn="1"/>
          </p:nvPicPr>
          <p:blipFill rotWithShape="1">
            <a:blip r:embed="rId2" cstate="print">
              <a:alphaModFix amt="90000"/>
              <a:extLst>
                <a:ext uri="{28A0092B-C50C-407E-A947-70E740481C1C}">
                  <a14:useLocalDpi xmlns:a14="http://schemas.microsoft.com/office/drawing/2010/main"/>
                </a:ext>
              </a:extLst>
            </a:blip>
            <a:srcRect r="11636"/>
            <a:stretch/>
          </p:blipFill>
          <p:spPr>
            <a:xfrm>
              <a:off x="-23052" y="3940791"/>
              <a:ext cx="9167054" cy="2918928"/>
            </a:xfrm>
            <a:prstGeom prst="rect">
              <a:avLst/>
            </a:prstGeom>
          </p:spPr>
        </p:pic>
      </p:grpSp>
      <p:sp>
        <p:nvSpPr>
          <p:cNvPr id="2" name="Title 1"/>
          <p:cNvSpPr>
            <a:spLocks noGrp="1"/>
          </p:cNvSpPr>
          <p:nvPr userDrawn="1">
            <p:ph type="ctrTitle"/>
          </p:nvPr>
        </p:nvSpPr>
        <p:spPr>
          <a:xfrm>
            <a:off x="457200" y="1570383"/>
            <a:ext cx="6116582" cy="1206178"/>
          </a:xfrm>
        </p:spPr>
        <p:txBody>
          <a:bodyPr anchor="b"/>
          <a:lstStyle>
            <a:lvl1pPr>
              <a:defRPr sz="2800">
                <a:solidFill>
                  <a:srgbClr val="4D4D4F"/>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457200" y="3064491"/>
            <a:ext cx="6116582" cy="1752600"/>
          </a:xfrm>
        </p:spPr>
        <p:txBody>
          <a:bodyPr/>
          <a:lstStyle>
            <a:lvl1pPr marL="0" indent="0" algn="l">
              <a:buNone/>
              <a:defRPr sz="1800">
                <a:solidFill>
                  <a:srgbClr val="4D4D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pic>
        <p:nvPicPr>
          <p:cNvPr id="11" name="Picture 10" descr="southernco_h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0581" y="377285"/>
            <a:ext cx="2581129" cy="414285"/>
          </a:xfrm>
          <a:prstGeom prst="rect">
            <a:avLst/>
          </a:prstGeom>
        </p:spPr>
      </p:pic>
      <p:sp>
        <p:nvSpPr>
          <p:cNvPr id="12" name="TextBox 11"/>
          <p:cNvSpPr txBox="1"/>
          <p:nvPr userDrawn="1"/>
        </p:nvSpPr>
        <p:spPr>
          <a:xfrm>
            <a:off x="8695257"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prstClr val="white"/>
                </a:solidFill>
                <a:latin typeface="Arial"/>
              </a:rPr>
              <a:pPr algn="r" defTabSz="457200" fontAlgn="auto">
                <a:spcBef>
                  <a:spcPts val="0"/>
                </a:spcBef>
                <a:spcAft>
                  <a:spcPts val="0"/>
                </a:spcAft>
              </a:pPr>
              <a:t>‹#›</a:t>
            </a:fld>
            <a:endParaRPr lang="en-US" sz="800" dirty="0">
              <a:solidFill>
                <a:prstClr val="white"/>
              </a:solidFill>
              <a:latin typeface="Arial"/>
            </a:endParaRPr>
          </a:p>
        </p:txBody>
      </p:sp>
    </p:spTree>
    <p:extLst>
      <p:ext uri="{BB962C8B-B14F-4D97-AF65-F5344CB8AC3E}">
        <p14:creationId xmlns:p14="http://schemas.microsoft.com/office/powerpoint/2010/main" val="396990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622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spTree>
    <p:extLst>
      <p:ext uri="{BB962C8B-B14F-4D97-AF65-F5344CB8AC3E}">
        <p14:creationId xmlns:p14="http://schemas.microsoft.com/office/powerpoint/2010/main" val="834759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5.xml"/><Relationship Id="rId1" Type="http://schemas.openxmlformats.org/officeDocument/2006/relationships/slideLayout" Target="../slideLayouts/slideLayout20.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6.xml"/><Relationship Id="rId1" Type="http://schemas.openxmlformats.org/officeDocument/2006/relationships/slideLayout" Target="../slideLayouts/slideLayout21.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7.xml"/><Relationship Id="rId1" Type="http://schemas.openxmlformats.org/officeDocument/2006/relationships/slideLayout" Target="../slideLayouts/slideLayout22.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8.xml"/><Relationship Id="rId1" Type="http://schemas.openxmlformats.org/officeDocument/2006/relationships/slideLayout" Target="../slideLayouts/slideLayout23.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9.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0.xml"/><Relationship Id="rId1" Type="http://schemas.openxmlformats.org/officeDocument/2006/relationships/slideLayout" Target="../slideLayouts/slideLayout25.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1.xml"/><Relationship Id="rId1" Type="http://schemas.openxmlformats.org/officeDocument/2006/relationships/slideLayout" Target="../slideLayouts/slideLayout26.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2.xml"/><Relationship Id="rId1" Type="http://schemas.openxmlformats.org/officeDocument/2006/relationships/slideLayout" Target="../slideLayouts/slideLayout27.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3.xml"/><Relationship Id="rId1" Type="http://schemas.openxmlformats.org/officeDocument/2006/relationships/slideLayout" Target="../slideLayouts/slideLayout28.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4.xml"/><Relationship Id="rId1" Type="http://schemas.openxmlformats.org/officeDocument/2006/relationships/slideLayout" Target="../slideLayouts/slideLayout29.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5.xml"/><Relationship Id="rId1" Type="http://schemas.openxmlformats.org/officeDocument/2006/relationships/slideLayout" Target="../slideLayouts/slideLayout30.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6.xml"/><Relationship Id="rId1" Type="http://schemas.openxmlformats.org/officeDocument/2006/relationships/slideLayout" Target="../slideLayouts/slideLayout31.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7.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38125" y="65088"/>
            <a:ext cx="86868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238125" y="895350"/>
            <a:ext cx="86868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8125" y="6413500"/>
            <a:ext cx="2352675" cy="365125"/>
          </a:xfrm>
          <a:prstGeom prst="rect">
            <a:avLst/>
          </a:prstGeom>
        </p:spPr>
        <p:txBody>
          <a:bodyPr vert="horz" lIns="91440" tIns="45720" rIns="91440" bIns="45720" rtlCol="0" anchor="ctr"/>
          <a:lstStyle>
            <a:lvl1pPr algn="l" fontAlgn="auto">
              <a:spcBef>
                <a:spcPts val="0"/>
              </a:spcBef>
              <a:spcAft>
                <a:spcPts val="0"/>
              </a:spcAft>
              <a:defRPr sz="1000" b="1">
                <a:solidFill>
                  <a:schemeClr val="bg1"/>
                </a:solidFill>
                <a:latin typeface="Arial Narrow" pitchFamily="34" charset="0"/>
              </a:defRPr>
            </a:lvl1pPr>
          </a:lstStyle>
          <a:p>
            <a:pPr>
              <a:defRPr/>
            </a:pPr>
            <a:fld id="{52F55B5E-CFB8-4353-9CC3-BA415B23E3DB}" type="datetimeFigureOut">
              <a:rPr lang="en-US"/>
              <a:pPr>
                <a:defRPr/>
              </a:pPr>
              <a:t>12/4/2020</a:t>
            </a:fld>
            <a:endParaRPr lang="en-US" dirty="0"/>
          </a:p>
        </p:txBody>
      </p:sp>
      <p:sp>
        <p:nvSpPr>
          <p:cNvPr id="5" name="Footer Placeholder 4"/>
          <p:cNvSpPr>
            <a:spLocks noGrp="1"/>
          </p:cNvSpPr>
          <p:nvPr>
            <p:ph type="ftr" sz="quarter" idx="3"/>
          </p:nvPr>
        </p:nvSpPr>
        <p:spPr>
          <a:xfrm>
            <a:off x="3124200" y="6413500"/>
            <a:ext cx="2895600" cy="365125"/>
          </a:xfrm>
          <a:prstGeom prst="rect">
            <a:avLst/>
          </a:prstGeom>
        </p:spPr>
        <p:txBody>
          <a:bodyPr vert="horz" lIns="91440" tIns="45720" rIns="91440" bIns="45720" rtlCol="0" anchor="ctr"/>
          <a:lstStyle>
            <a:lvl1pPr algn="ctr" fontAlgn="auto">
              <a:spcBef>
                <a:spcPts val="0"/>
              </a:spcBef>
              <a:spcAft>
                <a:spcPts val="0"/>
              </a:spcAft>
              <a:defRPr sz="1000" b="1" dirty="0">
                <a:solidFill>
                  <a:schemeClr val="bg1"/>
                </a:solidFill>
                <a:latin typeface="Arial Narrow" pitchFamily="34" charset="0"/>
              </a:defRPr>
            </a:lvl1pPr>
          </a:lstStyle>
          <a:p>
            <a:pPr>
              <a:defRPr/>
            </a:pPr>
            <a:endParaRPr lang="en-US"/>
          </a:p>
        </p:txBody>
      </p:sp>
      <p:sp>
        <p:nvSpPr>
          <p:cNvPr id="6" name="Slide Number Placeholder 5"/>
          <p:cNvSpPr>
            <a:spLocks noGrp="1"/>
          </p:cNvSpPr>
          <p:nvPr>
            <p:ph type="sldNum" sz="quarter" idx="4"/>
          </p:nvPr>
        </p:nvSpPr>
        <p:spPr>
          <a:xfrm>
            <a:off x="6553200" y="6413500"/>
            <a:ext cx="2371725" cy="365125"/>
          </a:xfrm>
          <a:prstGeom prst="rect">
            <a:avLst/>
          </a:prstGeom>
        </p:spPr>
        <p:txBody>
          <a:bodyPr vert="horz" lIns="91440" tIns="45720" rIns="91440" bIns="45720" rtlCol="0" anchor="ctr"/>
          <a:lstStyle>
            <a:lvl1pPr algn="r" fontAlgn="auto">
              <a:spcBef>
                <a:spcPts val="0"/>
              </a:spcBef>
              <a:spcAft>
                <a:spcPts val="0"/>
              </a:spcAft>
              <a:defRPr sz="1000" b="1">
                <a:solidFill>
                  <a:schemeClr val="bg1"/>
                </a:solidFill>
                <a:latin typeface="Arial Narrow" pitchFamily="34" charset="0"/>
              </a:defRPr>
            </a:lvl1pPr>
          </a:lstStyle>
          <a:p>
            <a:pPr>
              <a:defRPr/>
            </a:pPr>
            <a:fld id="{B29A4C94-03A6-4EC8-8A5B-506865C2B8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Lst>
  <p:txStyles>
    <p:titleStyle>
      <a:lvl1pPr algn="ctr" rtl="0" eaLnBrk="0" fontAlgn="base" hangingPunct="0">
        <a:spcBef>
          <a:spcPct val="0"/>
        </a:spcBef>
        <a:spcAft>
          <a:spcPct val="0"/>
        </a:spcAft>
        <a:defRPr sz="3200" b="1" kern="1200">
          <a:solidFill>
            <a:schemeClr val="tx1"/>
          </a:solidFill>
          <a:latin typeface="Arial Narrow" pitchFamily="34" charset="0"/>
          <a:ea typeface="+mj-ea"/>
          <a:cs typeface="+mj-cs"/>
        </a:defRPr>
      </a:lvl1pPr>
      <a:lvl2pPr algn="ctr" rtl="0" eaLnBrk="0" fontAlgn="base" hangingPunct="0">
        <a:spcBef>
          <a:spcPct val="0"/>
        </a:spcBef>
        <a:spcAft>
          <a:spcPct val="0"/>
        </a:spcAft>
        <a:defRPr sz="3200" b="1">
          <a:solidFill>
            <a:schemeClr val="tx1"/>
          </a:solidFill>
          <a:latin typeface="Arial Narrow" pitchFamily="34" charset="0"/>
        </a:defRPr>
      </a:lvl2pPr>
      <a:lvl3pPr algn="ctr" rtl="0" eaLnBrk="0" fontAlgn="base" hangingPunct="0">
        <a:spcBef>
          <a:spcPct val="0"/>
        </a:spcBef>
        <a:spcAft>
          <a:spcPct val="0"/>
        </a:spcAft>
        <a:defRPr sz="3200" b="1">
          <a:solidFill>
            <a:schemeClr val="tx1"/>
          </a:solidFill>
          <a:latin typeface="Arial Narrow" pitchFamily="34" charset="0"/>
        </a:defRPr>
      </a:lvl3pPr>
      <a:lvl4pPr algn="ctr" rtl="0" eaLnBrk="0" fontAlgn="base" hangingPunct="0">
        <a:spcBef>
          <a:spcPct val="0"/>
        </a:spcBef>
        <a:spcAft>
          <a:spcPct val="0"/>
        </a:spcAft>
        <a:defRPr sz="3200" b="1">
          <a:solidFill>
            <a:schemeClr val="tx1"/>
          </a:solidFill>
          <a:latin typeface="Arial Narrow" pitchFamily="34" charset="0"/>
        </a:defRPr>
      </a:lvl4pPr>
      <a:lvl5pPr algn="ctr" rtl="0" eaLnBrk="0" fontAlgn="base" hangingPunct="0">
        <a:spcBef>
          <a:spcPct val="0"/>
        </a:spcBef>
        <a:spcAft>
          <a:spcPct val="0"/>
        </a:spcAft>
        <a:defRPr sz="3200" b="1">
          <a:solidFill>
            <a:schemeClr val="tx1"/>
          </a:solidFill>
          <a:latin typeface="Arial Narrow" pitchFamily="34" charset="0"/>
        </a:defRPr>
      </a:lvl5pPr>
      <a:lvl6pPr marL="457200" algn="ctr" rtl="0" fontAlgn="base">
        <a:spcBef>
          <a:spcPct val="0"/>
        </a:spcBef>
        <a:spcAft>
          <a:spcPct val="0"/>
        </a:spcAft>
        <a:defRPr sz="3200" b="1">
          <a:solidFill>
            <a:schemeClr val="tx1"/>
          </a:solidFill>
          <a:latin typeface="Arial Narrow" pitchFamily="34" charset="0"/>
        </a:defRPr>
      </a:lvl6pPr>
      <a:lvl7pPr marL="914400" algn="ctr" rtl="0" fontAlgn="base">
        <a:spcBef>
          <a:spcPct val="0"/>
        </a:spcBef>
        <a:spcAft>
          <a:spcPct val="0"/>
        </a:spcAft>
        <a:defRPr sz="3200" b="1">
          <a:solidFill>
            <a:schemeClr val="tx1"/>
          </a:solidFill>
          <a:latin typeface="Arial Narrow" pitchFamily="34" charset="0"/>
        </a:defRPr>
      </a:lvl7pPr>
      <a:lvl8pPr marL="1371600" algn="ctr" rtl="0" fontAlgn="base">
        <a:spcBef>
          <a:spcPct val="0"/>
        </a:spcBef>
        <a:spcAft>
          <a:spcPct val="0"/>
        </a:spcAft>
        <a:defRPr sz="3200" b="1">
          <a:solidFill>
            <a:schemeClr val="tx1"/>
          </a:solidFill>
          <a:latin typeface="Arial Narrow" pitchFamily="34" charset="0"/>
        </a:defRPr>
      </a:lvl8pPr>
      <a:lvl9pPr marL="1828800" algn="ctr" rtl="0" fontAlgn="base">
        <a:spcBef>
          <a:spcPct val="0"/>
        </a:spcBef>
        <a:spcAft>
          <a:spcPct val="0"/>
        </a:spcAft>
        <a:defRPr sz="32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Narrow" pitchFamily="34" charset="0"/>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Narrow" pitchFamily="34" charset="0"/>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Narrow" pitchFamily="34"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2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2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2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2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3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3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3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3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3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4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0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4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4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4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4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5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5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7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7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0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1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1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1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1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1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2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31.x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206" y="891192"/>
            <a:ext cx="7983940" cy="2739211"/>
          </a:xfrm>
          <a:prstGeom prst="rect">
            <a:avLst/>
          </a:prstGeom>
        </p:spPr>
        <p:txBody>
          <a:bodyPr wrap="square">
            <a:spAutoFit/>
          </a:bodyPr>
          <a:lstStyle/>
          <a:p>
            <a:pPr defTabSz="457200" fontAlgn="auto">
              <a:spcBef>
                <a:spcPts val="0"/>
              </a:spcBef>
              <a:spcAft>
                <a:spcPts val="0"/>
              </a:spcAft>
            </a:pPr>
            <a:r>
              <a:rPr lang="en-US" sz="3200" b="1" dirty="0">
                <a:solidFill>
                  <a:srgbClr val="4D4D4D"/>
                </a:solidFill>
              </a:rPr>
              <a:t>SCG-SH-0200</a:t>
            </a:r>
            <a:br>
              <a:rPr lang="en-US" sz="3200" b="1" dirty="0">
                <a:solidFill>
                  <a:srgbClr val="4D4D4D"/>
                </a:solidFill>
              </a:rPr>
            </a:br>
            <a:r>
              <a:rPr lang="en-US" sz="3200" b="1" dirty="0">
                <a:solidFill>
                  <a:srgbClr val="4D4D4D"/>
                </a:solidFill>
              </a:rPr>
              <a:t>Southern Company Generation</a:t>
            </a:r>
            <a:br>
              <a:rPr lang="en-US" sz="3200" b="1" dirty="0">
                <a:solidFill>
                  <a:srgbClr val="4D4D4D"/>
                </a:solidFill>
              </a:rPr>
            </a:br>
            <a:r>
              <a:rPr lang="en-US" sz="3200" b="1" dirty="0">
                <a:solidFill>
                  <a:srgbClr val="4D4D4D"/>
                </a:solidFill>
              </a:rPr>
              <a:t>Clearance Procedure</a:t>
            </a:r>
            <a:br>
              <a:rPr lang="en-US" sz="3200" b="1" dirty="0">
                <a:solidFill>
                  <a:srgbClr val="4D4D4D"/>
                </a:solidFill>
              </a:rPr>
            </a:br>
            <a:br>
              <a:rPr lang="en-US" sz="2800" b="1" dirty="0">
                <a:solidFill>
                  <a:srgbClr val="4D4D4D"/>
                </a:solidFill>
              </a:rPr>
            </a:br>
            <a:r>
              <a:rPr lang="en-US" sz="2400" b="1" dirty="0">
                <a:solidFill>
                  <a:srgbClr val="4D4D4D"/>
                </a:solidFill>
              </a:rPr>
              <a:t>Awareness Training for</a:t>
            </a:r>
          </a:p>
          <a:p>
            <a:pPr defTabSz="457200" fontAlgn="auto">
              <a:spcBef>
                <a:spcPts val="0"/>
              </a:spcBef>
              <a:spcAft>
                <a:spcPts val="0"/>
              </a:spcAft>
            </a:pPr>
            <a:r>
              <a:rPr lang="en-US" sz="2400" b="1">
                <a:solidFill>
                  <a:srgbClr val="4D4D4D"/>
                </a:solidFill>
                <a:latin typeface="Arial"/>
              </a:rPr>
              <a:t>Contractors and Nonlisted</a:t>
            </a:r>
            <a:r>
              <a:rPr lang="en-US" sz="2400" b="1" dirty="0">
                <a:solidFill>
                  <a:srgbClr val="4D4D4D"/>
                </a:solidFill>
                <a:latin typeface="Arial"/>
              </a:rPr>
              <a:t> Personnel</a:t>
            </a:r>
          </a:p>
        </p:txBody>
      </p:sp>
    </p:spTree>
    <p:extLst>
      <p:ext uri="{BB962C8B-B14F-4D97-AF65-F5344CB8AC3E}">
        <p14:creationId xmlns:p14="http://schemas.microsoft.com/office/powerpoint/2010/main" val="2427281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8" y="1030288"/>
            <a:ext cx="8364537"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61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442634"/>
            <a:ext cx="8066087"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30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grpSp>
        <p:nvGrpSpPr>
          <p:cNvPr id="5" name="Group 4"/>
          <p:cNvGrpSpPr/>
          <p:nvPr/>
        </p:nvGrpSpPr>
        <p:grpSpPr>
          <a:xfrm>
            <a:off x="209550" y="860424"/>
            <a:ext cx="8782050" cy="1196975"/>
            <a:chOff x="209550" y="809625"/>
            <a:chExt cx="8782050" cy="1196975"/>
          </a:xfrm>
        </p:grpSpPr>
        <p:pic>
          <p:nvPicPr>
            <p:cNvPr id="6" name="Picture 9" descr="2 clamp configuration"/>
            <p:cNvPicPr>
              <a:picLocks noChangeAspect="1" noChangeArrowheads="1"/>
            </p:cNvPicPr>
            <p:nvPr/>
          </p:nvPicPr>
          <p:blipFill>
            <a:blip r:embed="rId2" cstate="print"/>
            <a:srcRect/>
            <a:stretch>
              <a:fillRect/>
            </a:stretch>
          </p:blipFill>
          <p:spPr bwMode="auto">
            <a:xfrm>
              <a:off x="231775" y="809625"/>
              <a:ext cx="1358900" cy="1196975"/>
            </a:xfrm>
            <a:prstGeom prst="rect">
              <a:avLst/>
            </a:prstGeom>
            <a:noFill/>
            <a:ln w="9525">
              <a:noFill/>
              <a:miter lim="800000"/>
              <a:headEnd/>
              <a:tailEnd/>
            </a:ln>
          </p:spPr>
        </p:pic>
        <p:sp>
          <p:nvSpPr>
            <p:cNvPr id="7" name="Text Box 10"/>
            <p:cNvSpPr txBox="1">
              <a:spLocks noChangeArrowheads="1"/>
            </p:cNvSpPr>
            <p:nvPr/>
          </p:nvSpPr>
          <p:spPr bwMode="auto">
            <a:xfrm>
              <a:off x="209550" y="809625"/>
              <a:ext cx="8782050" cy="10223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defTabSz="457200" fontAlgn="auto">
                <a:spcBef>
                  <a:spcPts val="0"/>
                </a:spcBef>
                <a:spcAft>
                  <a:spcPts val="0"/>
                </a:spcAft>
                <a:tabLst>
                  <a:tab pos="1377950" algn="l"/>
                </a:tabLst>
              </a:pPr>
              <a:r>
                <a:rPr lang="en-US" sz="2000" b="1" dirty="0">
                  <a:solidFill>
                    <a:srgbClr val="4D4D4D"/>
                  </a:solidFill>
                  <a:latin typeface="Arial"/>
                </a:rPr>
                <a:t>	temporary protective grounds (TPGs) </a:t>
              </a:r>
              <a:r>
                <a:rPr lang="en-US" sz="1900" dirty="0">
                  <a:solidFill>
                    <a:srgbClr val="4D4D4D"/>
                  </a:solidFill>
                  <a:latin typeface="Arial"/>
                </a:rPr>
                <a:t>– Devices installed 		by qualified personnel for the purpose of grounding electrical 	equipment previously energized at a voltage greater than 600 V.</a:t>
              </a:r>
              <a:endParaRPr lang="en-US" b="1" dirty="0">
                <a:solidFill>
                  <a:srgbClr val="4D4D4D"/>
                </a:solidFill>
                <a:latin typeface="Arial"/>
              </a:endParaRPr>
            </a:p>
          </p:txBody>
        </p:sp>
      </p:grpSp>
      <p:grpSp>
        <p:nvGrpSpPr>
          <p:cNvPr id="9" name="Group 16"/>
          <p:cNvGrpSpPr>
            <a:grpSpLocks/>
          </p:cNvGrpSpPr>
          <p:nvPr/>
        </p:nvGrpSpPr>
        <p:grpSpPr bwMode="auto">
          <a:xfrm>
            <a:off x="1590674" y="4678677"/>
            <a:ext cx="1709427" cy="2059338"/>
            <a:chOff x="1114425" y="3996594"/>
            <a:chExt cx="1857376" cy="2607065"/>
          </a:xfrm>
        </p:grpSpPr>
        <p:pic>
          <p:nvPicPr>
            <p:cNvPr id="13" name="Picture 7" descr="http://www.utilityproducts.com/content/dam/up/online-articles/2012/09/Salisbury.jpg"/>
            <p:cNvPicPr>
              <a:picLocks noChangeAspect="1" noChangeArrowheads="1"/>
            </p:cNvPicPr>
            <p:nvPr/>
          </p:nvPicPr>
          <p:blipFill>
            <a:blip r:embed="rId3" cstate="print"/>
            <a:srcRect t="3632"/>
            <a:stretch>
              <a:fillRect/>
            </a:stretch>
          </p:blipFill>
          <p:spPr bwMode="auto">
            <a:xfrm>
              <a:off x="1114425" y="3996594"/>
              <a:ext cx="1857376" cy="2607065"/>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lum contrast="-42000"/>
            </a:blip>
            <a:srcRect l="27164" t="55052" r="39925" b="12825"/>
            <a:stretch>
              <a:fillRect/>
            </a:stretch>
          </p:blipFill>
          <p:spPr bwMode="auto">
            <a:xfrm rot="5769200">
              <a:off x="1463851" y="5244608"/>
              <a:ext cx="136173" cy="82550"/>
            </a:xfrm>
            <a:prstGeom prst="rect">
              <a:avLst/>
            </a:prstGeom>
            <a:noFill/>
            <a:ln w="3175">
              <a:solidFill>
                <a:schemeClr val="tx1">
                  <a:lumMod val="95000"/>
                  <a:lumOff val="5000"/>
                </a:schemeClr>
              </a:solidFill>
              <a:miter lim="800000"/>
              <a:headEnd/>
              <a:tailEnd/>
            </a:ln>
          </p:spPr>
        </p:pic>
        <p:pic>
          <p:nvPicPr>
            <p:cNvPr id="15" name="Picture 4"/>
            <p:cNvPicPr>
              <a:picLocks noChangeAspect="1" noChangeArrowheads="1"/>
            </p:cNvPicPr>
            <p:nvPr/>
          </p:nvPicPr>
          <p:blipFill>
            <a:blip r:embed="rId4" cstate="print">
              <a:lum contrast="-42000"/>
            </a:blip>
            <a:srcRect l="27164" t="55052" r="39925" b="12825"/>
            <a:stretch>
              <a:fillRect/>
            </a:stretch>
          </p:blipFill>
          <p:spPr bwMode="auto">
            <a:xfrm rot="4086033">
              <a:off x="2375075" y="4794720"/>
              <a:ext cx="136174" cy="82550"/>
            </a:xfrm>
            <a:prstGeom prst="rect">
              <a:avLst/>
            </a:prstGeom>
            <a:noFill/>
            <a:ln w="3175">
              <a:solidFill>
                <a:schemeClr val="tx1">
                  <a:lumMod val="95000"/>
                  <a:lumOff val="5000"/>
                </a:schemeClr>
              </a:solidFill>
              <a:miter lim="800000"/>
              <a:headEnd/>
              <a:tailEnd/>
            </a:ln>
          </p:spPr>
        </p:pic>
        <p:pic>
          <p:nvPicPr>
            <p:cNvPr id="16" name="Picture 4"/>
            <p:cNvPicPr>
              <a:picLocks noChangeAspect="1" noChangeArrowheads="1"/>
            </p:cNvPicPr>
            <p:nvPr/>
          </p:nvPicPr>
          <p:blipFill>
            <a:blip r:embed="rId4" cstate="print">
              <a:lum contrast="-42000"/>
            </a:blip>
            <a:srcRect l="27164" t="55052" r="39925" b="12825"/>
            <a:stretch>
              <a:fillRect/>
            </a:stretch>
          </p:blipFill>
          <p:spPr bwMode="auto">
            <a:xfrm rot="5174740">
              <a:off x="2573515" y="4724047"/>
              <a:ext cx="136173" cy="82550"/>
            </a:xfrm>
            <a:prstGeom prst="rect">
              <a:avLst/>
            </a:prstGeom>
            <a:noFill/>
            <a:ln w="3175">
              <a:solidFill>
                <a:schemeClr val="tx1">
                  <a:lumMod val="95000"/>
                  <a:lumOff val="5000"/>
                </a:schemeClr>
              </a:solidFill>
              <a:miter lim="800000"/>
              <a:headEnd/>
              <a:tailEnd/>
            </a:ln>
          </p:spPr>
        </p:pic>
      </p:gr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44" t="4306" r="51274" b="6079"/>
          <a:stretch/>
        </p:blipFill>
        <p:spPr bwMode="auto">
          <a:xfrm rot="625654">
            <a:off x="3363964" y="4422009"/>
            <a:ext cx="1753811" cy="21752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print"/>
          <a:srcRect l="27164" t="55052" r="39925" b="12825"/>
          <a:stretch>
            <a:fillRect/>
          </a:stretch>
        </p:blipFill>
        <p:spPr bwMode="auto">
          <a:xfrm>
            <a:off x="5904298" y="3698543"/>
            <a:ext cx="3160362" cy="1793755"/>
          </a:xfrm>
          <a:prstGeom prst="rect">
            <a:avLst/>
          </a:prstGeom>
          <a:noFill/>
          <a:ln w="9525">
            <a:solidFill>
              <a:schemeClr val="tx1">
                <a:lumMod val="95000"/>
                <a:lumOff val="5000"/>
              </a:schemeClr>
            </a:solidFill>
            <a:miter lim="800000"/>
            <a:headEnd/>
            <a:tailEnd/>
          </a:ln>
        </p:spPr>
      </p:pic>
      <p:pic>
        <p:nvPicPr>
          <p:cNvPr id="12" name="Picture 4"/>
          <p:cNvPicPr>
            <a:picLocks noChangeAspect="1" noChangeArrowheads="1"/>
          </p:cNvPicPr>
          <p:nvPr/>
        </p:nvPicPr>
        <p:blipFill>
          <a:blip r:embed="rId6" cstate="print"/>
          <a:srcRect l="27164" t="20299" r="39925" b="47860"/>
          <a:stretch>
            <a:fillRect/>
          </a:stretch>
        </p:blipFill>
        <p:spPr bwMode="auto">
          <a:xfrm>
            <a:off x="5035149" y="5004578"/>
            <a:ext cx="3160361" cy="1778126"/>
          </a:xfrm>
          <a:prstGeom prst="rect">
            <a:avLst/>
          </a:prstGeom>
          <a:noFill/>
          <a:ln w="9525">
            <a:solidFill>
              <a:schemeClr val="tx1">
                <a:lumMod val="95000"/>
                <a:lumOff val="5000"/>
              </a:schemeClr>
            </a:solidFill>
            <a:miter lim="800000"/>
            <a:headEnd/>
            <a:tailEnd/>
          </a:ln>
        </p:spPr>
      </p:pic>
      <p:sp>
        <p:nvSpPr>
          <p:cNvPr id="17" name="Text Box 10"/>
          <p:cNvSpPr txBox="1">
            <a:spLocks noChangeArrowheads="1"/>
          </p:cNvSpPr>
          <p:nvPr/>
        </p:nvSpPr>
        <p:spPr bwMode="auto">
          <a:xfrm>
            <a:off x="109182" y="1936748"/>
            <a:ext cx="8882418" cy="2954655"/>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defTabSz="457200" fontAlgn="auto">
              <a:spcBef>
                <a:spcPts val="1200"/>
              </a:spcBef>
              <a:spcAft>
                <a:spcPts val="0"/>
              </a:spcAft>
              <a:tabLst>
                <a:tab pos="1377950" algn="l"/>
              </a:tabLst>
            </a:pPr>
            <a:r>
              <a:rPr lang="en-US" sz="1900" dirty="0">
                <a:solidFill>
                  <a:srgbClr val="4D4D4D"/>
                </a:solidFill>
                <a:latin typeface="Arial"/>
                <a:ea typeface="Times New Roman" pitchFamily="18" charset="0"/>
                <a:cs typeface="Arial" charset="0"/>
              </a:rPr>
              <a:t>All TPGs installed on equipment under a plant (electrical) clearance shall be tagged with an orange TPG tag.  The designated employee in the designated operating area shall record the orange tags issued and returned on the TPG Tag Tracking Log.</a:t>
            </a:r>
          </a:p>
          <a:p>
            <a:pPr defTabSz="457200" fontAlgn="auto">
              <a:spcBef>
                <a:spcPts val="1200"/>
              </a:spcBef>
              <a:spcAft>
                <a:spcPts val="0"/>
              </a:spcAft>
              <a:tabLst>
                <a:tab pos="1377950" algn="l"/>
              </a:tabLst>
            </a:pPr>
            <a:r>
              <a:rPr lang="en-US" sz="1900" b="1" dirty="0">
                <a:solidFill>
                  <a:srgbClr val="4D4D4D"/>
                </a:solidFill>
                <a:latin typeface="Arial"/>
                <a:ea typeface="Times New Roman" pitchFamily="18" charset="0"/>
                <a:cs typeface="Arial" charset="0"/>
              </a:rPr>
              <a:t>Should TPGs be needed for the work to be performed by non-listed personnel, a request for them should be may by                                                                 the Responsible person to the holder                                                                                           of the </a:t>
            </a:r>
            <a:r>
              <a:rPr lang="en-US" sz="1900" b="1" dirty="0" err="1">
                <a:solidFill>
                  <a:srgbClr val="4D4D4D"/>
                </a:solidFill>
                <a:latin typeface="Arial"/>
                <a:ea typeface="Times New Roman" pitchFamily="18" charset="0"/>
                <a:cs typeface="Arial" charset="0"/>
              </a:rPr>
              <a:t>subclearance</a:t>
            </a:r>
            <a:r>
              <a:rPr lang="en-US" sz="1900" b="1" dirty="0">
                <a:solidFill>
                  <a:srgbClr val="4D4D4D"/>
                </a:solidFill>
                <a:latin typeface="Arial"/>
                <a:ea typeface="Times New Roman" pitchFamily="18" charset="0"/>
                <a:cs typeface="Arial" charset="0"/>
              </a:rPr>
              <a:t>.</a:t>
            </a:r>
          </a:p>
          <a:p>
            <a:pPr defTabSz="457200" fontAlgn="auto">
              <a:spcBef>
                <a:spcPts val="600"/>
              </a:spcBef>
              <a:spcAft>
                <a:spcPts val="0"/>
              </a:spcAft>
              <a:tabLst>
                <a:tab pos="1377950" algn="l"/>
              </a:tabLst>
            </a:pPr>
            <a:r>
              <a:rPr lang="en-US" sz="1900" b="1" dirty="0">
                <a:solidFill>
                  <a:srgbClr val="4D4D4D"/>
                </a:solidFill>
                <a:latin typeface="Arial"/>
                <a:ea typeface="Times New Roman" pitchFamily="18" charset="0"/>
                <a:cs typeface="Arial" charset="0"/>
              </a:rPr>
              <a:t> </a:t>
            </a:r>
            <a:endParaRPr lang="en-US" b="1" dirty="0">
              <a:solidFill>
                <a:srgbClr val="4D4D4D"/>
              </a:solidFill>
              <a:latin typeface="Arial"/>
              <a:ea typeface="Times New Roman" pitchFamily="18" charset="0"/>
              <a:cs typeface="Arial" charset="0"/>
            </a:endParaRPr>
          </a:p>
        </p:txBody>
      </p:sp>
    </p:spTree>
    <p:extLst>
      <p:ext uri="{BB962C8B-B14F-4D97-AF65-F5344CB8AC3E}">
        <p14:creationId xmlns:p14="http://schemas.microsoft.com/office/powerpoint/2010/main" val="39811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30887"/>
          </a:xfrm>
          <a:prstGeom prst="rect">
            <a:avLst/>
          </a:prstGeom>
          <a:noFill/>
          <a:ln w="9525">
            <a:noFill/>
            <a:miter lim="800000"/>
            <a:headEnd/>
            <a:tailEnd/>
          </a:ln>
        </p:spPr>
        <p:txBody>
          <a:bodyPr>
            <a:spAutoFit/>
          </a:bodyPr>
          <a:lstStyle/>
          <a:p>
            <a:pPr eaLnBrk="0" hangingPunct="0">
              <a:spcBef>
                <a:spcPct val="40000"/>
              </a:spcBef>
            </a:pPr>
            <a:r>
              <a:rPr lang="en-US" sz="2800" dirty="0">
                <a:solidFill>
                  <a:srgbClr val="FF0000"/>
                </a:solidFill>
                <a:latin typeface="Arial" panose="020B0604020202020204" pitchFamily="34" charset="0"/>
                <a:cs typeface="Arial" panose="020B0604020202020204" pitchFamily="34" charset="0"/>
              </a:rPr>
              <a:t>Generation Clearance Program Fundamentals</a:t>
            </a:r>
            <a:endParaRPr lang="en-US" sz="2800" b="1" dirty="0">
              <a:solidFill>
                <a:srgbClr val="FF0000"/>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3094"/>
            <a:ext cx="8736013"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56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8686800" cy="430887"/>
          </a:xfrm>
          <a:prstGeom prst="rect">
            <a:avLst/>
          </a:prstGeom>
          <a:noFill/>
          <a:ln w="9525">
            <a:noFill/>
            <a:miter lim="800000"/>
            <a:headEnd/>
            <a:tailEnd/>
          </a:ln>
        </p:spPr>
        <p:txBody>
          <a:bodyPr wrap="square">
            <a:spAutoFit/>
          </a:bodyPr>
          <a:lstStyle/>
          <a:p>
            <a:pPr eaLnBrk="0" hangingPunct="0">
              <a:spcBef>
                <a:spcPct val="40000"/>
              </a:spcBef>
            </a:pPr>
            <a:r>
              <a:rPr lang="en-US" sz="2800" dirty="0">
                <a:solidFill>
                  <a:srgbClr val="FF0000"/>
                </a:solidFill>
                <a:latin typeface="Arial" panose="020B0604020202020204" pitchFamily="34" charset="0"/>
                <a:cs typeface="Arial" panose="020B0604020202020204" pitchFamily="34" charset="0"/>
              </a:rPr>
              <a:t>Generation Clearance Program Fundamentals </a:t>
            </a:r>
            <a:r>
              <a:rPr lang="en-US" dirty="0">
                <a:solidFill>
                  <a:srgbClr val="FF0000"/>
                </a:solidFill>
                <a:latin typeface="Arial" panose="020B0604020202020204" pitchFamily="34" charset="0"/>
                <a:cs typeface="Arial" panose="020B0604020202020204" pitchFamily="34" charset="0"/>
              </a:rPr>
              <a:t>(con.)</a:t>
            </a:r>
            <a:endParaRPr lang="en-US" b="1" dirty="0">
              <a:solidFill>
                <a:srgbClr val="FF0000"/>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335578" y="1145819"/>
            <a:ext cx="8686800" cy="4905375"/>
          </a:xfrm>
        </p:spPr>
        <p:txBody>
          <a:bodyPr/>
          <a:lstStyle/>
          <a:p>
            <a:pPr>
              <a:defRPr/>
            </a:pPr>
            <a:r>
              <a:rPr lang="en-US" sz="2000" b="1" i="1" dirty="0">
                <a:solidFill>
                  <a:srgbClr val="FF0000"/>
                </a:solidFill>
                <a:latin typeface="Arial" charset="0"/>
                <a:cs typeface="Arial" charset="0"/>
              </a:rPr>
              <a:t>The Subclearance holder and the responsible person must have a clear understanding of the work scope. </a:t>
            </a:r>
            <a:r>
              <a:rPr lang="en-US" sz="2000" b="1" i="1" dirty="0">
                <a:solidFill>
                  <a:srgbClr val="FF0000"/>
                </a:solidFill>
              </a:rPr>
              <a:t>The </a:t>
            </a:r>
            <a:r>
              <a:rPr lang="en-US" sz="2000" b="1" i="1" dirty="0" err="1">
                <a:solidFill>
                  <a:srgbClr val="FF0000"/>
                </a:solidFill>
              </a:rPr>
              <a:t>Subclearance</a:t>
            </a:r>
            <a:r>
              <a:rPr lang="en-US" sz="2000" b="1" i="1" dirty="0">
                <a:solidFill>
                  <a:srgbClr val="FF0000"/>
                </a:solidFill>
              </a:rPr>
              <a:t> will ensure the person responsible for the work crew is afforded the opportunity to review the associated clearance instructions.  A copy of the clearance instructions will be attached to the supplemental roster.</a:t>
            </a:r>
            <a:r>
              <a:rPr lang="en-US" sz="2000" dirty="0"/>
              <a:t> </a:t>
            </a:r>
          </a:p>
          <a:p>
            <a:pPr>
              <a:defRPr/>
            </a:pPr>
            <a:endParaRPr lang="en-US" sz="2000" b="1" i="1" dirty="0">
              <a:solidFill>
                <a:srgbClr val="FF0000"/>
              </a:solidFill>
              <a:latin typeface="Arial" charset="0"/>
              <a:cs typeface="Arial" charset="0"/>
            </a:endParaRPr>
          </a:p>
          <a:p>
            <a:pPr>
              <a:defRPr/>
            </a:pPr>
            <a:r>
              <a:rPr lang="en-US" sz="2000" dirty="0">
                <a:latin typeface="Arial" charset="0"/>
                <a:cs typeface="Arial" charset="0"/>
              </a:rPr>
              <a:t>Most plant equipment has multiple energy sources. Clearances are written to isolate all energy sources necessary for the identified work scope.   Make sure you are working on the correct equipment and are staying within the work scope as directed. </a:t>
            </a:r>
          </a:p>
          <a:p>
            <a:pPr>
              <a:defRPr/>
            </a:pPr>
            <a:endParaRPr lang="en-US" sz="2000" dirty="0">
              <a:latin typeface="Arial" charset="0"/>
              <a:cs typeface="Arial" charset="0"/>
            </a:endParaRPr>
          </a:p>
          <a:p>
            <a:pPr>
              <a:defRPr/>
            </a:pPr>
            <a:r>
              <a:rPr lang="en-US" sz="2000" b="1" i="1" dirty="0">
                <a:solidFill>
                  <a:srgbClr val="FF0000"/>
                </a:solidFill>
                <a:latin typeface="Arial" charset="0"/>
                <a:cs typeface="Arial" charset="0"/>
              </a:rPr>
              <a:t>Remember you are protected only for the equipment and scope indicated on the clearance.  </a:t>
            </a:r>
          </a:p>
          <a:p>
            <a:pPr lvl="5">
              <a:buSzPct val="80000"/>
              <a:buFont typeface="Wingdings" panose="05000000000000000000" pitchFamily="2" charset="2"/>
              <a:buChar char="Ø"/>
              <a:defRPr/>
            </a:pPr>
            <a:r>
              <a:rPr lang="en-US" sz="2200" b="1" i="1" dirty="0">
                <a:solidFill>
                  <a:srgbClr val="FF0000"/>
                </a:solidFill>
                <a:latin typeface="Arial" charset="0"/>
              </a:rPr>
              <a:t>Communication is critical!</a:t>
            </a:r>
          </a:p>
          <a:p>
            <a:pPr>
              <a:defRPr/>
            </a:pPr>
            <a:endParaRPr lang="en-US" sz="2000" b="1" i="1" dirty="0">
              <a:latin typeface="Arial" charset="0"/>
              <a:cs typeface="Arial" charset="0"/>
            </a:endParaRPr>
          </a:p>
          <a:p>
            <a:pPr marL="342900" lvl="1" indent="-342900">
              <a:buFont typeface="Arial" charset="0"/>
              <a:buChar char="•"/>
              <a:defRPr/>
            </a:pPr>
            <a:r>
              <a:rPr lang="en-US" sz="2000" dirty="0"/>
              <a:t>If you have ANY questions, </a:t>
            </a:r>
            <a:r>
              <a:rPr lang="en-US" sz="2000" b="1" u="sng" dirty="0">
                <a:solidFill>
                  <a:srgbClr val="FF0000"/>
                </a:solidFill>
              </a:rPr>
              <a:t>STOP  WORK</a:t>
            </a:r>
            <a:r>
              <a:rPr lang="en-US" sz="2000" dirty="0"/>
              <a:t> and ASK. </a:t>
            </a:r>
            <a:endParaRPr lang="en-US" sz="2000" b="1" i="1" dirty="0">
              <a:latin typeface="Arial" charset="0"/>
            </a:endParaRPr>
          </a:p>
          <a:p>
            <a:pPr>
              <a:buFont typeface="Arial" charset="0"/>
              <a:buNone/>
              <a:defRPr/>
            </a:pPr>
            <a:endParaRPr lang="en-US" sz="2000" dirty="0">
              <a:latin typeface="Arial" charset="0"/>
              <a:cs typeface="Arial" charset="0"/>
            </a:endParaRPr>
          </a:p>
        </p:txBody>
      </p:sp>
    </p:spTree>
    <p:extLst>
      <p:ext uri="{BB962C8B-B14F-4D97-AF65-F5344CB8AC3E}">
        <p14:creationId xmlns:p14="http://schemas.microsoft.com/office/powerpoint/2010/main" val="104809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algn="ctr" eaLnBrk="0" hangingPunct="0">
              <a:spcBef>
                <a:spcPct val="40000"/>
              </a:spcBef>
            </a:pPr>
            <a:r>
              <a:rPr lang="en-US" sz="3200" dirty="0">
                <a:solidFill>
                  <a:srgbClr val="FF0000"/>
                </a:solidFill>
              </a:rPr>
              <a:t>Clearance Verification Example </a:t>
            </a:r>
            <a:endParaRPr lang="en-US" sz="3200" b="1" dirty="0">
              <a:solidFill>
                <a:srgbClr val="FF0000"/>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009934" y="1372762"/>
            <a:ext cx="7369791" cy="4905375"/>
          </a:xfrm>
        </p:spPr>
        <p:txBody>
          <a:bodyPr/>
          <a:lstStyle/>
          <a:p>
            <a:pPr marL="0" indent="0">
              <a:buNone/>
            </a:pPr>
            <a:r>
              <a:rPr lang="en-US" sz="2400" dirty="0">
                <a:latin typeface="Arial" charset="0"/>
                <a:cs typeface="Arial" charset="0"/>
              </a:rPr>
              <a:t>Work scope :</a:t>
            </a:r>
          </a:p>
          <a:p>
            <a:endParaRPr lang="en-US" sz="2400" dirty="0">
              <a:latin typeface="Arial" charset="0"/>
              <a:cs typeface="Arial" charset="0"/>
            </a:endParaRPr>
          </a:p>
          <a:p>
            <a:pPr marL="573088" lvl="1" indent="-400050"/>
            <a:r>
              <a:rPr lang="en-US" sz="2400" dirty="0"/>
              <a:t>Replace bent lance tube on Unit 2 IK #3 10</a:t>
            </a:r>
            <a:r>
              <a:rPr lang="en-US" sz="2400" baseline="30000" dirty="0"/>
              <a:t>th</a:t>
            </a:r>
            <a:r>
              <a:rPr lang="en-US" sz="2400" dirty="0"/>
              <a:t> floor south side </a:t>
            </a:r>
          </a:p>
          <a:p>
            <a:pPr marL="1098550" lvl="2"/>
            <a:r>
              <a:rPr lang="en-US" sz="2400" dirty="0"/>
              <a:t>This work is a complete teardown of the soot blower requiring isolation of multiple energy sources.</a:t>
            </a:r>
          </a:p>
          <a:p>
            <a:pPr lvl="2">
              <a:buFont typeface="Arial" charset="0"/>
              <a:buNone/>
            </a:pPr>
            <a:endParaRPr lang="en-US" sz="2400" dirty="0"/>
          </a:p>
          <a:p>
            <a:pPr marL="573088" lvl="1" indent="-400050"/>
            <a:r>
              <a:rPr lang="en-US" sz="2400" dirty="0"/>
              <a:t>Energy sources:</a:t>
            </a:r>
          </a:p>
          <a:p>
            <a:pPr marL="1139825" lvl="2"/>
            <a:r>
              <a:rPr lang="en-US" sz="2400" dirty="0"/>
              <a:t>Steam.</a:t>
            </a:r>
          </a:p>
          <a:p>
            <a:pPr marL="1139825" lvl="2"/>
            <a:r>
              <a:rPr lang="en-US" sz="2400" dirty="0"/>
              <a:t>Pressurized air.</a:t>
            </a:r>
          </a:p>
          <a:p>
            <a:pPr marL="1139825" lvl="2"/>
            <a:r>
              <a:rPr lang="en-US" sz="2400" dirty="0"/>
              <a:t>Electrical.</a:t>
            </a:r>
          </a:p>
          <a:p>
            <a:pPr lvl="2"/>
            <a:endParaRPr lang="en-US" sz="2400" dirty="0"/>
          </a:p>
          <a:p>
            <a:pPr lvl="1">
              <a:buFont typeface="Arial" charset="0"/>
              <a:buNone/>
            </a:pPr>
            <a:endParaRPr lang="en-US" sz="2400" dirty="0"/>
          </a:p>
          <a:p>
            <a:pPr>
              <a:buFont typeface="Arial" charset="0"/>
              <a:buNone/>
            </a:pPr>
            <a:endParaRPr lang="en-US" sz="2400" dirty="0">
              <a:latin typeface="Arial" charset="0"/>
              <a:cs typeface="Arial" charset="0"/>
            </a:endParaRPr>
          </a:p>
        </p:txBody>
      </p:sp>
    </p:spTree>
    <p:extLst>
      <p:ext uri="{BB962C8B-B14F-4D97-AF65-F5344CB8AC3E}">
        <p14:creationId xmlns:p14="http://schemas.microsoft.com/office/powerpoint/2010/main" val="212256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algn="ct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Steam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977900"/>
            <a:ext cx="8113713"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60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algn="ct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Air</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977900"/>
            <a:ext cx="6542087"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386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algn="ct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Electrical</a:t>
            </a:r>
          </a:p>
        </p:txBody>
      </p:sp>
      <p:pic>
        <p:nvPicPr>
          <p:cNvPr id="5" name="Content Placeholder 3" descr="P6040146.JPG"/>
          <p:cNvPicPr>
            <a:picLocks noGrp="1" noChangeAspect="1"/>
          </p:cNvPicPr>
          <p:nvPr>
            <p:ph idx="1"/>
          </p:nvPr>
        </p:nvPicPr>
        <p:blipFill>
          <a:blip r:embed="rId2" cstate="print"/>
          <a:srcRect/>
          <a:stretch>
            <a:fillRect/>
          </a:stretch>
        </p:blipFill>
        <p:spPr>
          <a:xfrm>
            <a:off x="1311275" y="895350"/>
            <a:ext cx="6540500" cy="4905375"/>
          </a:xfrm>
        </p:spPr>
      </p:pic>
      <p:sp>
        <p:nvSpPr>
          <p:cNvPr id="6" name="TextBox 4"/>
          <p:cNvSpPr txBox="1">
            <a:spLocks noChangeArrowheads="1"/>
          </p:cNvSpPr>
          <p:nvPr/>
        </p:nvSpPr>
        <p:spPr bwMode="auto">
          <a:xfrm>
            <a:off x="1789113" y="1203325"/>
            <a:ext cx="3279775" cy="646113"/>
          </a:xfrm>
          <a:prstGeom prst="rect">
            <a:avLst/>
          </a:prstGeom>
          <a:noFill/>
          <a:ln w="9525">
            <a:noFill/>
            <a:miter lim="800000"/>
            <a:headEnd/>
            <a:tailEnd/>
          </a:ln>
        </p:spPr>
        <p:txBody>
          <a:bodyPr>
            <a:spAutoFit/>
          </a:bodyPr>
          <a:lstStyle/>
          <a:p>
            <a:pPr defTabSz="457200" fontAlgn="auto">
              <a:spcBef>
                <a:spcPts val="0"/>
              </a:spcBef>
              <a:spcAft>
                <a:spcPts val="0"/>
              </a:spcAft>
            </a:pPr>
            <a:r>
              <a:rPr lang="en-US">
                <a:solidFill>
                  <a:prstClr val="white"/>
                </a:solidFill>
                <a:latin typeface="Arial"/>
              </a:rPr>
              <a:t>Soot blower electrical supply disconnected and tagged </a:t>
            </a:r>
          </a:p>
        </p:txBody>
      </p:sp>
      <p:cxnSp>
        <p:nvCxnSpPr>
          <p:cNvPr id="7" name="Straight Arrow Connector 6"/>
          <p:cNvCxnSpPr/>
          <p:nvPr/>
        </p:nvCxnSpPr>
        <p:spPr>
          <a:xfrm>
            <a:off x="3011488" y="1819275"/>
            <a:ext cx="1231900" cy="1539875"/>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749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a:solidFill>
                  <a:srgbClr val="FF0000"/>
                </a:solidFill>
                <a:latin typeface="Arial" panose="020B0604020202020204" pitchFamily="34" charset="0"/>
                <a:cs typeface="Arial" panose="020B0604020202020204" pitchFamily="34" charset="0"/>
              </a:rPr>
              <a:t>Steps In The Process</a:t>
            </a:r>
          </a:p>
        </p:txBody>
      </p:sp>
      <p:sp>
        <p:nvSpPr>
          <p:cNvPr id="2" name="Rectangle 1"/>
          <p:cNvSpPr/>
          <p:nvPr/>
        </p:nvSpPr>
        <p:spPr>
          <a:xfrm>
            <a:off x="163772" y="905121"/>
            <a:ext cx="8761863" cy="5632311"/>
          </a:xfrm>
          <a:prstGeom prst="rect">
            <a:avLst/>
          </a:prstGeom>
        </p:spPr>
        <p:txBody>
          <a:bodyPr wrap="square">
            <a:spAutoFit/>
          </a:bodyPr>
          <a:lstStyle/>
          <a:p>
            <a:pPr marL="457200" indent="-457200" eaLnBrk="0" hangingPunct="0">
              <a:spcBef>
                <a:spcPts val="1800"/>
              </a:spcBef>
              <a:buFont typeface="Calibri" pitchFamily="34" charset="0"/>
              <a:buAutoNum type="arabicPeriod"/>
            </a:pPr>
            <a:r>
              <a:rPr lang="en-US" sz="2000" dirty="0">
                <a:solidFill>
                  <a:prstClr val="black"/>
                </a:solidFill>
                <a:cs typeface="Arial" charset="0"/>
              </a:rPr>
              <a:t>The Southern Company Generation representative requests a clearance on the equipment from the designated operating area.</a:t>
            </a:r>
          </a:p>
          <a:p>
            <a:pPr marL="457200" indent="-457200" eaLnBrk="0" hangingPunct="0">
              <a:spcBef>
                <a:spcPts val="1800"/>
              </a:spcBef>
              <a:buFont typeface="Calibri" pitchFamily="34" charset="0"/>
              <a:buAutoNum type="arabicPeriod"/>
            </a:pPr>
            <a:r>
              <a:rPr lang="en-US" sz="2000" dirty="0">
                <a:solidFill>
                  <a:prstClr val="black"/>
                </a:solidFill>
                <a:cs typeface="Arial" charset="0"/>
              </a:rPr>
              <a:t>The Southern Company Generation representative signs on the clearance as a </a:t>
            </a:r>
            <a:r>
              <a:rPr lang="en-US" sz="2000" dirty="0" err="1">
                <a:solidFill>
                  <a:prstClr val="black"/>
                </a:solidFill>
                <a:cs typeface="Arial" charset="0"/>
              </a:rPr>
              <a:t>Subclearance</a:t>
            </a:r>
            <a:r>
              <a:rPr lang="en-US" sz="2000" dirty="0">
                <a:solidFill>
                  <a:prstClr val="black"/>
                </a:solidFill>
                <a:cs typeface="Arial" charset="0"/>
              </a:rPr>
              <a:t> holder.</a:t>
            </a:r>
          </a:p>
          <a:p>
            <a:pPr marL="457200" indent="-457200" eaLnBrk="0" hangingPunct="0">
              <a:spcBef>
                <a:spcPts val="1800"/>
              </a:spcBef>
              <a:buFont typeface="Calibri" pitchFamily="34" charset="0"/>
              <a:buAutoNum type="arabicPeriod"/>
            </a:pPr>
            <a:r>
              <a:rPr lang="en-US" sz="2000" dirty="0">
                <a:solidFill>
                  <a:prstClr val="black"/>
                </a:solidFill>
                <a:cs typeface="Arial" charset="0"/>
              </a:rPr>
              <a:t>Before any work is performed, the Southern Company Generation representative verifies the clearance is adequate for the work scope and is properly executed (correct breaker racked out and tagged, valves properly positioned and tagged, and so forth).</a:t>
            </a:r>
          </a:p>
          <a:p>
            <a:pPr marL="457200" indent="-457200" eaLnBrk="0" hangingPunct="0">
              <a:spcBef>
                <a:spcPts val="1800"/>
              </a:spcBef>
              <a:buFont typeface="Calibri" pitchFamily="34" charset="0"/>
              <a:buAutoNum type="arabicPeriod"/>
            </a:pPr>
            <a:r>
              <a:rPr lang="en-US" sz="2000" dirty="0">
                <a:solidFill>
                  <a:prstClr val="black"/>
                </a:solidFill>
                <a:cs typeface="Arial" charset="0"/>
              </a:rPr>
              <a:t>The responsible person signs the Supplemental Roster accepting clearance for your company. </a:t>
            </a:r>
          </a:p>
          <a:p>
            <a:pPr marL="457200" indent="-457200" eaLnBrk="0" hangingPunct="0">
              <a:spcBef>
                <a:spcPts val="1800"/>
              </a:spcBef>
              <a:buFont typeface="Calibri" pitchFamily="34" charset="0"/>
              <a:buAutoNum type="arabicPeriod"/>
            </a:pPr>
            <a:r>
              <a:rPr lang="en-US" sz="2000" dirty="0">
                <a:solidFill>
                  <a:prstClr val="black"/>
                </a:solidFill>
                <a:latin typeface="Arial" pitchFamily="34" charset="0"/>
                <a:cs typeface="Arial" pitchFamily="34" charset="0"/>
              </a:rPr>
              <a:t>The authorized Southern Company employee who holds a </a:t>
            </a:r>
            <a:r>
              <a:rPr lang="en-US" sz="2000" dirty="0" err="1">
                <a:solidFill>
                  <a:prstClr val="black"/>
                </a:solidFill>
                <a:latin typeface="Arial" pitchFamily="34" charset="0"/>
                <a:cs typeface="Arial" pitchFamily="34" charset="0"/>
              </a:rPr>
              <a:t>Subclearance</a:t>
            </a:r>
            <a:r>
              <a:rPr lang="en-US" sz="2000" dirty="0">
                <a:solidFill>
                  <a:prstClr val="black"/>
                </a:solidFill>
                <a:latin typeface="Arial" pitchFamily="34" charset="0"/>
                <a:cs typeface="Arial" pitchFamily="34" charset="0"/>
              </a:rPr>
              <a:t> will ensure the person responsible for the work crew is afforded the opportunity to review the associated clearance instruction sheet(s). A copy of the clearance instructions shall be attached to the supplemental roster when issued.</a:t>
            </a:r>
            <a:endParaRPr lang="en-US" sz="2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0838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1" y="4165268"/>
            <a:ext cx="9144000" cy="523220"/>
          </a:xfrm>
          <a:prstGeom prst="rect">
            <a:avLst/>
          </a:prstGeom>
          <a:noFill/>
          <a:ln w="9525">
            <a:noFill/>
            <a:miter lim="800000"/>
            <a:headEnd/>
            <a:tailEnd/>
          </a:ln>
        </p:spPr>
        <p:txBody>
          <a:bodyPr>
            <a:spAutoFit/>
          </a:bodyPr>
          <a:lstStyle/>
          <a:p>
            <a:pPr algn="ctr" defTabSz="960438" fontAlgn="auto">
              <a:spcBef>
                <a:spcPts val="0"/>
              </a:spcBef>
              <a:spcAft>
                <a:spcPts val="0"/>
              </a:spcAft>
              <a:buClr>
                <a:srgbClr val="00BD27"/>
              </a:buClr>
            </a:pPr>
            <a:r>
              <a:rPr lang="en-US" sz="2800" b="1" u="sng" dirty="0">
                <a:solidFill>
                  <a:srgbClr val="4D4D4D"/>
                </a:solidFill>
                <a:latin typeface="Arial Narrow" pitchFamily="34" charset="0"/>
              </a:rPr>
              <a:t>Importance of SCG-SH-0200, Generation Clearance Procedure</a:t>
            </a:r>
            <a:endParaRPr lang="en-US" sz="2800" b="1" dirty="0">
              <a:solidFill>
                <a:srgbClr val="4D4D4D"/>
              </a:solidFill>
              <a:latin typeface="Arial Narrow" pitchFamily="34" charset="0"/>
            </a:endParaRPr>
          </a:p>
        </p:txBody>
      </p:sp>
      <p:sp>
        <p:nvSpPr>
          <p:cNvPr id="10" name="Rectangle 4"/>
          <p:cNvSpPr>
            <a:spLocks noChangeArrowheads="1"/>
          </p:cNvSpPr>
          <p:nvPr/>
        </p:nvSpPr>
        <p:spPr bwMode="auto">
          <a:xfrm>
            <a:off x="284517" y="4918004"/>
            <a:ext cx="8356600" cy="954087"/>
          </a:xfrm>
          <a:prstGeom prst="rect">
            <a:avLst/>
          </a:prstGeom>
          <a:noFill/>
          <a:ln w="12700">
            <a:noFill/>
            <a:miter lim="800000"/>
            <a:headEnd/>
            <a:tailEnd/>
          </a:ln>
        </p:spPr>
        <p:txBody>
          <a:bodyPr lIns="96838" tIns="47625" rIns="96838" bIns="47625"/>
          <a:lstStyle/>
          <a:p>
            <a:pPr marL="231775" indent="-231775" defTabSz="960438" fontAlgn="auto">
              <a:spcBef>
                <a:spcPct val="25000"/>
              </a:spcBef>
              <a:spcAft>
                <a:spcPts val="0"/>
              </a:spcAft>
              <a:buClr>
                <a:srgbClr val="4D4D4D"/>
              </a:buClr>
              <a:buFontTx/>
              <a:buChar char="•"/>
            </a:pPr>
            <a:r>
              <a:rPr lang="en-US" sz="2000" dirty="0">
                <a:solidFill>
                  <a:srgbClr val="4D4D4D"/>
                </a:solidFill>
                <a:latin typeface="Arial"/>
                <a:cs typeface="Arial" charset="0"/>
              </a:rPr>
              <a:t>Provides a system of accountability for non-plant personnel. </a:t>
            </a:r>
          </a:p>
          <a:p>
            <a:pPr marL="231775" indent="-231775" defTabSz="960438" fontAlgn="auto">
              <a:spcBef>
                <a:spcPct val="25000"/>
              </a:spcBef>
              <a:spcAft>
                <a:spcPts val="0"/>
              </a:spcAft>
              <a:buClr>
                <a:srgbClr val="4D4D4D"/>
              </a:buClr>
              <a:buFontTx/>
              <a:buChar char="•"/>
            </a:pPr>
            <a:r>
              <a:rPr lang="en-US" sz="2000" dirty="0">
                <a:solidFill>
                  <a:srgbClr val="4D4D4D"/>
                </a:solidFill>
                <a:latin typeface="Arial"/>
                <a:cs typeface="Arial" charset="0"/>
              </a:rPr>
              <a:t>Maintains communications between working parties.</a:t>
            </a:r>
          </a:p>
        </p:txBody>
      </p:sp>
      <p:sp>
        <p:nvSpPr>
          <p:cNvPr id="3" name="Rectangle 2"/>
          <p:cNvSpPr/>
          <p:nvPr/>
        </p:nvSpPr>
        <p:spPr>
          <a:xfrm>
            <a:off x="0" y="791276"/>
            <a:ext cx="9143999" cy="3046988"/>
          </a:xfrm>
          <a:prstGeom prst="rect">
            <a:avLst/>
          </a:prstGeom>
        </p:spPr>
        <p:txBody>
          <a:bodyPr wrap="square">
            <a:spAutoFit/>
          </a:bodyPr>
          <a:lstStyle/>
          <a:p>
            <a:pPr algn="ctr" defTabSz="457200" fontAlgn="auto">
              <a:spcBef>
                <a:spcPts val="0"/>
              </a:spcBef>
              <a:spcAft>
                <a:spcPts val="0"/>
              </a:spcAft>
            </a:pPr>
            <a:r>
              <a:rPr lang="en-US" sz="4000" b="1" dirty="0">
                <a:solidFill>
                  <a:srgbClr val="FF0000"/>
                </a:solidFill>
                <a:effectLst>
                  <a:outerShdw blurRad="38100" dist="38100" dir="2700000" algn="tl">
                    <a:srgbClr val="000000">
                      <a:alpha val="43137"/>
                    </a:srgbClr>
                  </a:outerShdw>
                </a:effectLst>
                <a:latin typeface="Arial"/>
              </a:rPr>
              <a:t>Southern Company Generation                              Clearance Procedure </a:t>
            </a:r>
            <a:br>
              <a:rPr lang="en-US" sz="2800" b="1" dirty="0">
                <a:solidFill>
                  <a:srgbClr val="4D4D4D"/>
                </a:solidFill>
                <a:effectLst>
                  <a:outerShdw blurRad="38100" dist="38100" dir="2700000" algn="tl">
                    <a:srgbClr val="000000">
                      <a:alpha val="43137"/>
                    </a:srgbClr>
                  </a:outerShdw>
                </a:effectLst>
                <a:latin typeface="Arial"/>
              </a:rPr>
            </a:br>
            <a:r>
              <a:rPr lang="en-US" sz="2800" b="1" dirty="0">
                <a:solidFill>
                  <a:srgbClr val="4D4D4D"/>
                </a:solidFill>
                <a:effectLst>
                  <a:outerShdw blurRad="38100" dist="38100" dir="2700000" algn="tl">
                    <a:srgbClr val="000000">
                      <a:alpha val="43137"/>
                    </a:srgbClr>
                  </a:outerShdw>
                </a:effectLst>
                <a:latin typeface="Arial"/>
              </a:rPr>
              <a:t>--</a:t>
            </a:r>
            <a:br>
              <a:rPr lang="en-US" sz="2800" b="1" dirty="0">
                <a:solidFill>
                  <a:srgbClr val="4D4D4D"/>
                </a:solidFill>
                <a:effectLst>
                  <a:outerShdw blurRad="38100" dist="38100" dir="2700000" algn="tl">
                    <a:srgbClr val="000000">
                      <a:alpha val="43137"/>
                    </a:srgbClr>
                  </a:outerShdw>
                </a:effectLst>
                <a:latin typeface="Arial"/>
              </a:rPr>
            </a:br>
            <a:r>
              <a:rPr lang="en-US" sz="2800" b="1" dirty="0">
                <a:solidFill>
                  <a:srgbClr val="FF0000"/>
                </a:solidFill>
                <a:effectLst>
                  <a:outerShdw blurRad="38100" dist="38100" dir="2700000" algn="tl">
                    <a:srgbClr val="000000">
                      <a:alpha val="43137"/>
                    </a:srgbClr>
                  </a:outerShdw>
                </a:effectLst>
                <a:latin typeface="Arial"/>
              </a:rPr>
              <a:t>Awareness Training for Workers                                               Not Authorized to Hold a </a:t>
            </a:r>
            <a:br>
              <a:rPr lang="en-US" sz="2800" b="1" dirty="0">
                <a:solidFill>
                  <a:srgbClr val="FF0000"/>
                </a:solidFill>
                <a:effectLst>
                  <a:outerShdw blurRad="38100" dist="38100" dir="2700000" algn="tl">
                    <a:srgbClr val="000000">
                      <a:alpha val="43137"/>
                    </a:srgbClr>
                  </a:outerShdw>
                </a:effectLst>
                <a:latin typeface="Arial"/>
              </a:rPr>
            </a:br>
            <a:r>
              <a:rPr lang="en-US" sz="2800" b="1" dirty="0">
                <a:solidFill>
                  <a:srgbClr val="FF0000"/>
                </a:solidFill>
                <a:effectLst>
                  <a:outerShdw blurRad="38100" dist="38100" dir="2700000" algn="tl">
                    <a:srgbClr val="000000">
                      <a:alpha val="43137"/>
                    </a:srgbClr>
                  </a:outerShdw>
                </a:effectLst>
                <a:latin typeface="Arial"/>
              </a:rPr>
              <a:t>Plant Clearance</a:t>
            </a:r>
          </a:p>
        </p:txBody>
      </p:sp>
    </p:spTree>
    <p:extLst>
      <p:ext uri="{BB962C8B-B14F-4D97-AF65-F5344CB8AC3E}">
        <p14:creationId xmlns:p14="http://schemas.microsoft.com/office/powerpoint/2010/main" val="179951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a:solidFill>
                  <a:srgbClr val="FF0000"/>
                </a:solidFill>
                <a:latin typeface="Arial" panose="020B0604020202020204" pitchFamily="34" charset="0"/>
                <a:cs typeface="Arial" panose="020B0604020202020204" pitchFamily="34" charset="0"/>
              </a:rPr>
              <a:t>Steps In The Process </a:t>
            </a:r>
            <a:r>
              <a:rPr lang="en-US" dirty="0">
                <a:solidFill>
                  <a:srgbClr val="FF0000"/>
                </a:solidFill>
                <a:latin typeface="Arial" panose="020B0604020202020204" pitchFamily="34" charset="0"/>
                <a:cs typeface="Arial" panose="020B0604020202020204" pitchFamily="34" charset="0"/>
              </a:rPr>
              <a:t>(con.)</a:t>
            </a:r>
          </a:p>
        </p:txBody>
      </p:sp>
      <p:sp>
        <p:nvSpPr>
          <p:cNvPr id="5" name="Content Placeholder 2"/>
          <p:cNvSpPr>
            <a:spLocks noGrp="1"/>
          </p:cNvSpPr>
          <p:nvPr>
            <p:ph idx="1"/>
          </p:nvPr>
        </p:nvSpPr>
        <p:spPr>
          <a:xfrm>
            <a:off x="122830" y="865885"/>
            <a:ext cx="8973402" cy="2012192"/>
          </a:xfrm>
        </p:spPr>
        <p:txBody>
          <a:bodyPr/>
          <a:lstStyle/>
          <a:p>
            <a:pPr marL="457200" indent="-457200">
              <a:spcBef>
                <a:spcPts val="1200"/>
              </a:spcBef>
              <a:buFont typeface="+mj-lt"/>
              <a:buAutoNum type="arabicPeriod" startAt="6"/>
              <a:defRPr/>
            </a:pPr>
            <a:r>
              <a:rPr lang="en-US" sz="2000" dirty="0">
                <a:latin typeface="Arial" charset="0"/>
                <a:cs typeface="Arial" charset="0"/>
              </a:rPr>
              <a:t>All individuals intending to work on the equipment must sign on the Supplemental Roster accepting clearance. The responsible person must also sign on the Supplemental Roster if he or she will be working on the equipment.</a:t>
            </a:r>
          </a:p>
          <a:p>
            <a:pPr marL="457200" indent="-457200">
              <a:spcBef>
                <a:spcPts val="1200"/>
              </a:spcBef>
              <a:buFont typeface="+mj-lt"/>
              <a:buAutoNum type="arabicPeriod" startAt="6"/>
              <a:defRPr/>
            </a:pPr>
            <a:r>
              <a:rPr lang="en-US" sz="2000" dirty="0">
                <a:latin typeface="Arial" charset="0"/>
                <a:cs typeface="Arial" charset="0"/>
              </a:rPr>
              <a:t>Perform work. </a:t>
            </a:r>
          </a:p>
          <a:p>
            <a:pPr marL="457200" indent="-457200">
              <a:spcBef>
                <a:spcPts val="1200"/>
              </a:spcBef>
              <a:buFont typeface="+mj-lt"/>
              <a:buAutoNum type="arabicPeriod" startAt="6"/>
              <a:defRPr/>
            </a:pPr>
            <a:endParaRPr lang="en-US" sz="20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98" t="8497" r="6458" b="9815"/>
          <a:stretch/>
        </p:blipFill>
        <p:spPr bwMode="auto">
          <a:xfrm>
            <a:off x="3947231" y="2415654"/>
            <a:ext cx="5149001" cy="41495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2" y="3031044"/>
            <a:ext cx="3947233" cy="2308324"/>
          </a:xfrm>
          <a:prstGeom prst="rect">
            <a:avLst/>
          </a:prstGeom>
        </p:spPr>
        <p:txBody>
          <a:bodyPr wrap="square">
            <a:spAutoFit/>
          </a:bodyPr>
          <a:lstStyle/>
          <a:p>
            <a:pPr marL="231775" indent="-231775" defTabSz="457200" fontAlgn="auto">
              <a:spcBef>
                <a:spcPts val="1200"/>
              </a:spcBef>
              <a:spcAft>
                <a:spcPts val="0"/>
              </a:spcAft>
              <a:defRPr/>
            </a:pPr>
            <a:r>
              <a:rPr lang="en-US" b="1" dirty="0">
                <a:solidFill>
                  <a:srgbClr val="4D4D4D"/>
                </a:solidFill>
                <a:latin typeface="Arial"/>
                <a:cs typeface="Arial" charset="0"/>
              </a:rPr>
              <a:t>Note: If a change to clearance or a functional release must be performed, the Responsible Person must provide documented notification to the </a:t>
            </a:r>
            <a:r>
              <a:rPr lang="en-US" b="1" dirty="0" err="1">
                <a:solidFill>
                  <a:srgbClr val="4D4D4D"/>
                </a:solidFill>
                <a:latin typeface="Arial"/>
                <a:cs typeface="Arial" charset="0"/>
              </a:rPr>
              <a:t>Subclearance</a:t>
            </a:r>
            <a:r>
              <a:rPr lang="en-US" b="1" dirty="0">
                <a:solidFill>
                  <a:srgbClr val="4D4D4D"/>
                </a:solidFill>
                <a:latin typeface="Arial"/>
                <a:cs typeface="Arial" charset="0"/>
              </a:rPr>
              <a:t> holder that all individuals on the supplemental roster have been notified. </a:t>
            </a:r>
          </a:p>
        </p:txBody>
      </p:sp>
    </p:spTree>
    <p:extLst>
      <p:ext uri="{BB962C8B-B14F-4D97-AF65-F5344CB8AC3E}">
        <p14:creationId xmlns:p14="http://schemas.microsoft.com/office/powerpoint/2010/main" val="3205065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a:solidFill>
                  <a:srgbClr val="FF0000"/>
                </a:solidFill>
                <a:latin typeface="Arial" panose="020B0604020202020204" pitchFamily="34" charset="0"/>
                <a:cs typeface="Arial" panose="020B0604020202020204" pitchFamily="34" charset="0"/>
              </a:rPr>
              <a:t>Steps In The Process </a:t>
            </a:r>
            <a:r>
              <a:rPr lang="en-US" dirty="0">
                <a:solidFill>
                  <a:srgbClr val="FF0000"/>
                </a:solidFill>
                <a:latin typeface="Arial" panose="020B0604020202020204" pitchFamily="34" charset="0"/>
                <a:cs typeface="Arial" panose="020B0604020202020204" pitchFamily="34" charset="0"/>
              </a:rPr>
              <a:t>(con.)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72955" y="1996211"/>
            <a:ext cx="8693624" cy="3016210"/>
          </a:xfrm>
          <a:prstGeom prst="rect">
            <a:avLst/>
          </a:prstGeom>
        </p:spPr>
        <p:txBody>
          <a:bodyPr wrap="square">
            <a:spAutoFit/>
          </a:bodyPr>
          <a:lstStyle/>
          <a:p>
            <a:pPr marL="457200" indent="-457200" eaLnBrk="0" hangingPunct="0">
              <a:spcBef>
                <a:spcPts val="1800"/>
              </a:spcBef>
              <a:buFont typeface="+mj-lt"/>
              <a:buAutoNum type="arabicPeriod" startAt="8"/>
              <a:defRPr/>
            </a:pPr>
            <a:r>
              <a:rPr lang="en-US" sz="2000" dirty="0">
                <a:solidFill>
                  <a:prstClr val="black"/>
                </a:solidFill>
                <a:cs typeface="Arial" charset="0"/>
              </a:rPr>
              <a:t>Clear all tools, cords, and material from equipment when the work has                                                                         been completed.</a:t>
            </a:r>
          </a:p>
          <a:p>
            <a:pPr marL="457200" indent="-457200" eaLnBrk="0" hangingPunct="0">
              <a:spcBef>
                <a:spcPts val="1800"/>
              </a:spcBef>
              <a:buFont typeface="+mj-lt"/>
              <a:buAutoNum type="arabicPeriod" startAt="8"/>
              <a:defRPr/>
            </a:pPr>
            <a:r>
              <a:rPr lang="en-US" sz="2000" dirty="0">
                <a:solidFill>
                  <a:prstClr val="black"/>
                </a:solidFill>
                <a:latin typeface="Arial" pitchFamily="34" charset="0"/>
                <a:cs typeface="Arial" pitchFamily="34" charset="0"/>
              </a:rPr>
              <a:t>At the completion of the work, all individuals must sign off the Supplemental Roster releasing clearance. After you sign your name releasing clearance, you must assume the equipment may start, may become energized or pressurized, and so forth at any moment. </a:t>
            </a:r>
          </a:p>
          <a:p>
            <a:pPr marL="457200" indent="-457200" eaLnBrk="0" hangingPunct="0">
              <a:spcBef>
                <a:spcPts val="1800"/>
              </a:spcBef>
              <a:buFont typeface="+mj-lt"/>
              <a:buAutoNum type="arabicPeriod" startAt="8"/>
              <a:defRPr/>
            </a:pPr>
            <a:r>
              <a:rPr lang="en-US" sz="2000" dirty="0">
                <a:solidFill>
                  <a:prstClr val="black"/>
                </a:solidFill>
                <a:latin typeface="Arial" pitchFamily="34" charset="0"/>
                <a:cs typeface="Arial" pitchFamily="34" charset="0"/>
              </a:rPr>
              <a:t>No work can be performed on equipment after you have signed the Supplemental Roster releasing clearance.</a:t>
            </a:r>
          </a:p>
        </p:txBody>
      </p:sp>
    </p:spTree>
    <p:extLst>
      <p:ext uri="{BB962C8B-B14F-4D97-AF65-F5344CB8AC3E}">
        <p14:creationId xmlns:p14="http://schemas.microsoft.com/office/powerpoint/2010/main" val="332541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a:solidFill>
                  <a:srgbClr val="FF0000"/>
                </a:solidFill>
                <a:latin typeface="Arial" panose="020B0604020202020204" pitchFamily="34" charset="0"/>
                <a:cs typeface="Arial" panose="020B0604020202020204" pitchFamily="34" charset="0"/>
              </a:rPr>
              <a:t>Steps In The Process </a:t>
            </a:r>
            <a:r>
              <a:rPr lang="en-US" dirty="0">
                <a:solidFill>
                  <a:srgbClr val="FF0000"/>
                </a:solidFill>
                <a:latin typeface="Arial" panose="020B0604020202020204" pitchFamily="34" charset="0"/>
                <a:cs typeface="Arial" panose="020B0604020202020204" pitchFamily="34" charset="0"/>
              </a:rPr>
              <a:t>(con.)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327545" y="2027270"/>
            <a:ext cx="8625385" cy="3323987"/>
          </a:xfrm>
          <a:prstGeom prst="rect">
            <a:avLst/>
          </a:prstGeom>
        </p:spPr>
        <p:txBody>
          <a:bodyPr wrap="square">
            <a:spAutoFit/>
          </a:bodyPr>
          <a:lstStyle/>
          <a:p>
            <a:pPr marL="457200" indent="-457200" eaLnBrk="0" hangingPunct="0">
              <a:spcBef>
                <a:spcPts val="1800"/>
              </a:spcBef>
              <a:buFont typeface="+mj-lt"/>
              <a:buAutoNum type="arabicPeriod" startAt="11"/>
              <a:defRPr/>
            </a:pPr>
            <a:r>
              <a:rPr lang="en-US" sz="2000" dirty="0">
                <a:solidFill>
                  <a:prstClr val="black"/>
                </a:solidFill>
                <a:latin typeface="Arial" pitchFamily="34" charset="0"/>
                <a:cs typeface="Arial" pitchFamily="34" charset="0"/>
              </a:rPr>
              <a:t>The responsible person notifies the </a:t>
            </a:r>
            <a:r>
              <a:rPr lang="en-US" sz="2000" dirty="0" err="1">
                <a:solidFill>
                  <a:prstClr val="black"/>
                </a:solidFill>
                <a:latin typeface="Arial" pitchFamily="34" charset="0"/>
                <a:cs typeface="Arial" pitchFamily="34" charset="0"/>
              </a:rPr>
              <a:t>Subclearance</a:t>
            </a:r>
            <a:r>
              <a:rPr lang="en-US" sz="2000" dirty="0">
                <a:solidFill>
                  <a:prstClr val="black"/>
                </a:solidFill>
                <a:latin typeface="Arial" pitchFamily="34" charset="0"/>
                <a:cs typeface="Arial" pitchFamily="34" charset="0"/>
              </a:rPr>
              <a:t> holder and communicates the equipment status (ready for service, only our part is complete, still disassembled, and so forth).</a:t>
            </a:r>
          </a:p>
          <a:p>
            <a:pPr marL="457200" indent="-457200" eaLnBrk="0" hangingPunct="0">
              <a:spcBef>
                <a:spcPts val="1800"/>
              </a:spcBef>
              <a:buFont typeface="+mj-lt"/>
              <a:buAutoNum type="arabicPeriod" startAt="11"/>
              <a:defRPr/>
            </a:pPr>
            <a:r>
              <a:rPr lang="en-US" sz="2000" dirty="0">
                <a:solidFill>
                  <a:prstClr val="black"/>
                </a:solidFill>
                <a:latin typeface="Arial" pitchFamily="34" charset="0"/>
                <a:cs typeface="Arial" pitchFamily="34" charset="0"/>
              </a:rPr>
              <a:t>The responsible person returns the completed Supplemental Roster to the </a:t>
            </a:r>
            <a:r>
              <a:rPr lang="en-US" sz="2000" dirty="0" err="1">
                <a:solidFill>
                  <a:prstClr val="black"/>
                </a:solidFill>
                <a:latin typeface="Arial" pitchFamily="34" charset="0"/>
                <a:cs typeface="Arial" pitchFamily="34" charset="0"/>
              </a:rPr>
              <a:t>Subclearance</a:t>
            </a:r>
            <a:r>
              <a:rPr lang="en-US" sz="2000" dirty="0">
                <a:solidFill>
                  <a:prstClr val="black"/>
                </a:solidFill>
                <a:latin typeface="Arial" pitchFamily="34" charset="0"/>
                <a:cs typeface="Arial" pitchFamily="34" charset="0"/>
              </a:rPr>
              <a:t> holder as verification that everyone has signed off releasing clearance. </a:t>
            </a:r>
          </a:p>
          <a:p>
            <a:pPr marL="457200" indent="-457200" eaLnBrk="0" hangingPunct="0">
              <a:spcBef>
                <a:spcPts val="1800"/>
              </a:spcBef>
              <a:buFont typeface="+mj-lt"/>
              <a:buAutoNum type="arabicPeriod" startAt="11"/>
              <a:defRPr/>
            </a:pPr>
            <a:r>
              <a:rPr lang="en-US" sz="2000" dirty="0">
                <a:solidFill>
                  <a:prstClr val="black"/>
                </a:solidFill>
                <a:latin typeface="Arial" pitchFamily="34" charset="0"/>
                <a:cs typeface="Arial" pitchFamily="34" charset="0"/>
              </a:rPr>
              <a:t>The </a:t>
            </a:r>
            <a:r>
              <a:rPr lang="en-US" sz="2000" dirty="0" err="1">
                <a:solidFill>
                  <a:prstClr val="black"/>
                </a:solidFill>
                <a:latin typeface="Arial" pitchFamily="34" charset="0"/>
                <a:cs typeface="Arial" pitchFamily="34" charset="0"/>
              </a:rPr>
              <a:t>Subclearance</a:t>
            </a:r>
            <a:r>
              <a:rPr lang="en-US" sz="2000" dirty="0">
                <a:solidFill>
                  <a:prstClr val="black"/>
                </a:solidFill>
                <a:latin typeface="Arial" pitchFamily="34" charset="0"/>
                <a:cs typeface="Arial" pitchFamily="34" charset="0"/>
              </a:rPr>
              <a:t> holder returns the completed Supplemental Roster to the designated operating area and signs off the equipment clearance. </a:t>
            </a:r>
          </a:p>
        </p:txBody>
      </p:sp>
    </p:spTree>
    <p:extLst>
      <p:ext uri="{BB962C8B-B14F-4D97-AF65-F5344CB8AC3E}">
        <p14:creationId xmlns:p14="http://schemas.microsoft.com/office/powerpoint/2010/main" val="3325416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a:solidFill>
                  <a:srgbClr val="FF0000"/>
                </a:solidFill>
                <a:latin typeface="Arial" panose="020B0604020202020204" pitchFamily="34" charset="0"/>
                <a:cs typeface="Arial" panose="020B0604020202020204" pitchFamily="34" charset="0"/>
              </a:rPr>
              <a:t>Completing the Form</a:t>
            </a:r>
            <a:r>
              <a:rPr lang="en-US" sz="3200" b="1" dirty="0">
                <a:solidFill>
                  <a:srgbClr val="FF0000"/>
                </a:solidFill>
                <a:latin typeface="Arial" panose="020B0604020202020204" pitchFamily="34" charset="0"/>
                <a:cs typeface="Arial" panose="020B0604020202020204" pitchFamily="34" charset="0"/>
              </a:rPr>
              <a:t> </a:t>
            </a:r>
          </a:p>
        </p:txBody>
      </p:sp>
      <p:grpSp>
        <p:nvGrpSpPr>
          <p:cNvPr id="5" name="Group 20"/>
          <p:cNvGrpSpPr>
            <a:grpSpLocks/>
          </p:cNvGrpSpPr>
          <p:nvPr/>
        </p:nvGrpSpPr>
        <p:grpSpPr bwMode="auto">
          <a:xfrm>
            <a:off x="152181" y="3116997"/>
            <a:ext cx="8850313" cy="3095625"/>
            <a:chOff x="116" y="2304"/>
            <a:chExt cx="5575" cy="1950"/>
          </a:xfrm>
        </p:grpSpPr>
        <p:pic>
          <p:nvPicPr>
            <p:cNvPr id="6" name="Picture 3"/>
            <p:cNvPicPr>
              <a:picLocks noChangeAspect="1" noChangeArrowheads="1"/>
            </p:cNvPicPr>
            <p:nvPr/>
          </p:nvPicPr>
          <p:blipFill>
            <a:blip r:embed="rId2" cstate="print"/>
            <a:srcRect/>
            <a:stretch>
              <a:fillRect/>
            </a:stretch>
          </p:blipFill>
          <p:spPr bwMode="auto">
            <a:xfrm>
              <a:off x="123" y="2304"/>
              <a:ext cx="5568" cy="1852"/>
            </a:xfrm>
            <a:prstGeom prst="rect">
              <a:avLst/>
            </a:prstGeom>
            <a:noFill/>
            <a:ln w="9525" algn="ctr">
              <a:solidFill>
                <a:sysClr val="windowText" lastClr="000000"/>
              </a:solidFill>
              <a:miter lim="800000"/>
              <a:headEnd/>
              <a:tailEnd/>
            </a:ln>
          </p:spPr>
        </p:pic>
        <p:sp>
          <p:nvSpPr>
            <p:cNvPr id="7" name="Text Box 4"/>
            <p:cNvSpPr txBox="1">
              <a:spLocks noChangeArrowheads="1"/>
            </p:cNvSpPr>
            <p:nvPr/>
          </p:nvSpPr>
          <p:spPr bwMode="auto">
            <a:xfrm>
              <a:off x="667" y="2560"/>
              <a:ext cx="3269" cy="426"/>
            </a:xfrm>
            <a:prstGeom prst="rect">
              <a:avLst/>
            </a:prstGeom>
            <a:noFill/>
            <a:ln w="9525">
              <a:noFill/>
              <a:miter lim="800000"/>
              <a:headEnd/>
              <a:tailEnd/>
            </a:ln>
          </p:spPr>
          <p:txBody>
            <a:bodyPr>
              <a:spAutoFit/>
            </a:bodyPr>
            <a:lstStyle/>
            <a:p>
              <a:pPr eaLnBrk="0" hangingPunct="0">
                <a:lnSpc>
                  <a:spcPct val="60000"/>
                </a:lnSpc>
                <a:tabLst>
                  <a:tab pos="512763" algn="l"/>
                  <a:tab pos="1195388" algn="l"/>
                  <a:tab pos="2060575" algn="l"/>
                  <a:tab pos="2803525" algn="l"/>
                </a:tabLst>
                <a:defRPr/>
              </a:pPr>
              <a:r>
                <a:rPr lang="en-US" sz="3200" b="1" kern="0" dirty="0">
                  <a:solidFill>
                    <a:prstClr val="black"/>
                  </a:solidFill>
                  <a:latin typeface="Freestyle Script" pitchFamily="66" charset="0"/>
                </a:rPr>
                <a:t>	  01	      07	 10	 14     001</a:t>
              </a:r>
            </a:p>
            <a:p>
              <a:pPr eaLnBrk="0" hangingPunct="0">
                <a:lnSpc>
                  <a:spcPct val="60000"/>
                </a:lnSpc>
                <a:tabLst>
                  <a:tab pos="512763" algn="l"/>
                  <a:tab pos="1195388" algn="l"/>
                  <a:tab pos="2060575" algn="l"/>
                  <a:tab pos="2803525" algn="l"/>
                </a:tabLst>
                <a:defRPr/>
              </a:pPr>
              <a:r>
                <a:rPr lang="en-US" sz="3200" b="1" kern="0" dirty="0">
                  <a:solidFill>
                    <a:prstClr val="black"/>
                  </a:solidFill>
                  <a:latin typeface="Freestyle Script" pitchFamily="66" charset="0"/>
                </a:rPr>
                <a:t>  1B condensate pump</a:t>
              </a:r>
            </a:p>
          </p:txBody>
        </p:sp>
        <p:sp>
          <p:nvSpPr>
            <p:cNvPr id="8" name="Text Box 5"/>
            <p:cNvSpPr txBox="1">
              <a:spLocks noChangeArrowheads="1"/>
            </p:cNvSpPr>
            <p:nvPr/>
          </p:nvSpPr>
          <p:spPr bwMode="auto">
            <a:xfrm>
              <a:off x="192" y="3213"/>
              <a:ext cx="4224" cy="415"/>
            </a:xfrm>
            <a:prstGeom prst="rect">
              <a:avLst/>
            </a:prstGeom>
            <a:noFill/>
            <a:ln w="9525" algn="ctr">
              <a:noFill/>
              <a:miter lim="800000"/>
              <a:headEnd/>
              <a:tailEnd/>
            </a:ln>
          </p:spPr>
          <p:txBody>
            <a:bodyPr>
              <a:spAutoFit/>
            </a:bodyPr>
            <a:lstStyle/>
            <a:p>
              <a:pPr eaLnBrk="0" hangingPunct="0">
                <a:spcBef>
                  <a:spcPct val="50000"/>
                </a:spcBef>
                <a:tabLst>
                  <a:tab pos="2006600" algn="l"/>
                  <a:tab pos="4625975" algn="l"/>
                </a:tabLst>
                <a:defRPr/>
              </a:pPr>
              <a:r>
                <a:rPr lang="en-US" sz="2200" b="1" kern="0">
                  <a:solidFill>
                    <a:prstClr val="black"/>
                  </a:solidFill>
                  <a:latin typeface="Comic Sans MS" pitchFamily="66" charset="0"/>
                </a:rPr>
                <a:t>John King	</a:t>
              </a:r>
              <a:r>
                <a:rPr lang="en-US" b="1" kern="0">
                  <a:solidFill>
                    <a:prstClr val="black"/>
                  </a:solidFill>
                  <a:latin typeface="Viner Hand ITC" pitchFamily="66" charset="0"/>
                </a:rPr>
                <a:t>John King</a:t>
              </a:r>
            </a:p>
            <a:p>
              <a:pPr eaLnBrk="0" hangingPunct="0">
                <a:lnSpc>
                  <a:spcPct val="60000"/>
                </a:lnSpc>
                <a:tabLst>
                  <a:tab pos="2006600" algn="l"/>
                  <a:tab pos="4625975" algn="l"/>
                </a:tabLst>
                <a:defRPr/>
              </a:pPr>
              <a:r>
                <a:rPr lang="en-US" sz="2200" b="1" kern="0">
                  <a:solidFill>
                    <a:prstClr val="black"/>
                  </a:solidFill>
                  <a:latin typeface="Comic Sans MS" pitchFamily="66" charset="0"/>
                </a:rPr>
                <a:t>George Nix	</a:t>
              </a:r>
              <a:r>
                <a:rPr lang="en-US" sz="1900" b="1" kern="0">
                  <a:solidFill>
                    <a:prstClr val="black"/>
                  </a:solidFill>
                  <a:latin typeface="Comic Sans MS" pitchFamily="66" charset="0"/>
                </a:rPr>
                <a:t>Plant phone ext 6523	</a:t>
              </a:r>
              <a:r>
                <a:rPr lang="en-US" sz="1900" b="1" i="1" kern="0">
                  <a:solidFill>
                    <a:prstClr val="black"/>
                  </a:solidFill>
                  <a:latin typeface="Arial Narrow" pitchFamily="34" charset="0"/>
                </a:rPr>
                <a:t>10/14/07</a:t>
              </a:r>
              <a:r>
                <a:rPr lang="en-US" sz="1900" b="1" kern="0">
                  <a:solidFill>
                    <a:prstClr val="black"/>
                  </a:solidFill>
                  <a:latin typeface="Comic Sans MS" pitchFamily="66" charset="0"/>
                </a:rPr>
                <a:t>	</a:t>
              </a:r>
              <a:r>
                <a:rPr lang="en-US" sz="2200" b="1" kern="0">
                  <a:solidFill>
                    <a:prstClr val="black"/>
                  </a:solidFill>
                  <a:latin typeface="Comic Sans MS" pitchFamily="66" charset="0"/>
                </a:rPr>
                <a:t>	</a:t>
              </a:r>
              <a:endParaRPr lang="en-US" sz="3200" b="1" kern="0">
                <a:solidFill>
                  <a:prstClr val="black"/>
                </a:solidFill>
                <a:latin typeface="Freestyle Script" pitchFamily="66" charset="0"/>
              </a:endParaRPr>
            </a:p>
          </p:txBody>
        </p:sp>
        <p:grpSp>
          <p:nvGrpSpPr>
            <p:cNvPr id="9" name="Group 6"/>
            <p:cNvGrpSpPr>
              <a:grpSpLocks/>
            </p:cNvGrpSpPr>
            <p:nvPr/>
          </p:nvGrpSpPr>
          <p:grpSpPr bwMode="auto">
            <a:xfrm>
              <a:off x="116" y="4143"/>
              <a:ext cx="5567" cy="111"/>
              <a:chOff x="96" y="1824"/>
              <a:chExt cx="5520" cy="176"/>
            </a:xfrm>
          </p:grpSpPr>
          <p:sp>
            <p:nvSpPr>
              <p:cNvPr id="10" name="Line 7"/>
              <p:cNvSpPr>
                <a:spLocks noChangeShapeType="1"/>
              </p:cNvSpPr>
              <p:nvPr/>
            </p:nvSpPr>
            <p:spPr bwMode="auto">
              <a:xfrm>
                <a:off x="96" y="1824"/>
                <a:ext cx="5520" cy="0"/>
              </a:xfrm>
              <a:prstGeom prst="line">
                <a:avLst/>
              </a:prstGeom>
              <a:noFill/>
              <a:ln w="60325">
                <a:solidFill>
                  <a:sysClr val="window" lastClr="FFFFFF"/>
                </a:solidFill>
                <a:round/>
                <a:headEnd/>
                <a:tailEnd/>
              </a:ln>
            </p:spPr>
            <p:txBody>
              <a:bodyPr wrap="none" anchor="ctr"/>
              <a:lstStyle/>
              <a:p>
                <a:pPr>
                  <a:defRPr/>
                </a:pPr>
                <a:endParaRPr lang="en-US" kern="0">
                  <a:solidFill>
                    <a:prstClr val="black"/>
                  </a:solidFill>
                  <a:latin typeface="Arial"/>
                </a:endParaRPr>
              </a:p>
            </p:txBody>
          </p:sp>
          <p:sp>
            <p:nvSpPr>
              <p:cNvPr id="11" name="Freeform 8"/>
              <p:cNvSpPr>
                <a:spLocks/>
              </p:cNvSpPr>
              <p:nvPr/>
            </p:nvSpPr>
            <p:spPr bwMode="auto">
              <a:xfrm>
                <a:off x="96"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ysClr val="window" lastClr="FFFFFF"/>
              </a:solidFill>
              <a:ln w="9525">
                <a:solidFill>
                  <a:sysClr val="windowText" lastClr="000000"/>
                </a:solidFill>
                <a:round/>
                <a:headEnd/>
                <a:tailEnd/>
              </a:ln>
            </p:spPr>
            <p:txBody>
              <a:bodyPr wrap="none" anchor="ctr"/>
              <a:lstStyle/>
              <a:p>
                <a:pPr>
                  <a:defRPr/>
                </a:pPr>
                <a:endParaRPr lang="en-US" kern="0">
                  <a:solidFill>
                    <a:prstClr val="black"/>
                  </a:solidFill>
                  <a:latin typeface="Arial"/>
                </a:endParaRPr>
              </a:p>
            </p:txBody>
          </p:sp>
          <p:sp>
            <p:nvSpPr>
              <p:cNvPr id="12" name="Freeform 9"/>
              <p:cNvSpPr>
                <a:spLocks/>
              </p:cNvSpPr>
              <p:nvPr/>
            </p:nvSpPr>
            <p:spPr bwMode="auto">
              <a:xfrm>
                <a:off x="1296" y="1824"/>
                <a:ext cx="1320" cy="176"/>
              </a:xfrm>
              <a:custGeom>
                <a:avLst/>
                <a:gdLst>
                  <a:gd name="T0" fmla="*/ 0 w 1224"/>
                  <a:gd name="T1" fmla="*/ 0 h 176"/>
                  <a:gd name="T2" fmla="*/ 1666 w 1224"/>
                  <a:gd name="T3" fmla="*/ 152 h 176"/>
                  <a:gd name="T4" fmla="*/ 3102 w 1224"/>
                  <a:gd name="T5" fmla="*/ 128 h 176"/>
                  <a:gd name="T6" fmla="*/ 4105 w 1224"/>
                  <a:gd name="T7" fmla="*/ 80 h 176"/>
                  <a:gd name="T8" fmla="*/ 5552 w 1224"/>
                  <a:gd name="T9" fmla="*/ 112 h 176"/>
                  <a:gd name="T10" fmla="*/ 6462 w 1224"/>
                  <a:gd name="T11" fmla="*/ 88 h 176"/>
                  <a:gd name="T12" fmla="*/ 7164 w 1224"/>
                  <a:gd name="T13" fmla="*/ 104 h 176"/>
                  <a:gd name="T14" fmla="*/ 8405 w 1224"/>
                  <a:gd name="T15" fmla="*/ 176 h 176"/>
                  <a:gd name="T16" fmla="*/ 9294 w 1224"/>
                  <a:gd name="T17" fmla="*/ 88 h 176"/>
                  <a:gd name="T18" fmla="*/ 10266 w 1224"/>
                  <a:gd name="T19" fmla="*/ 40 h 176"/>
                  <a:gd name="T20" fmla="*/ 12179 w 1224"/>
                  <a:gd name="T21" fmla="*/ 136 h 176"/>
                  <a:gd name="T22" fmla="*/ 15089 w 1224"/>
                  <a:gd name="T23" fmla="*/ 104 h 176"/>
                  <a:gd name="T24" fmla="*/ 16473 w 1224"/>
                  <a:gd name="T25" fmla="*/ 88 h 176"/>
                  <a:gd name="T26" fmla="*/ 17243 w 1224"/>
                  <a:gd name="T27" fmla="*/ 64 h 176"/>
                  <a:gd name="T28" fmla="*/ 18408 w 1224"/>
                  <a:gd name="T29" fmla="*/ 120 h 176"/>
                  <a:gd name="T30" fmla="*/ 19852 w 1224"/>
                  <a:gd name="T31" fmla="*/ 152 h 176"/>
                  <a:gd name="T32" fmla="*/ 22741 w 1224"/>
                  <a:gd name="T33" fmla="*/ 56 h 176"/>
                  <a:gd name="T34" fmla="*/ 23693 w 1224"/>
                  <a:gd name="T35" fmla="*/ 64 h 176"/>
                  <a:gd name="T36" fmla="*/ 24147 w 1224"/>
                  <a:gd name="T37" fmla="*/ 120 h 176"/>
                  <a:gd name="T38" fmla="*/ 24884 w 1224"/>
                  <a:gd name="T39" fmla="*/ 128 h 176"/>
                  <a:gd name="T40" fmla="*/ 26312 w 1224"/>
                  <a:gd name="T41" fmla="*/ 136 h 176"/>
                  <a:gd name="T42" fmla="*/ 27778 w 1224"/>
                  <a:gd name="T43" fmla="*/ 152 h 176"/>
                  <a:gd name="T44" fmla="*/ 31841 w 1224"/>
                  <a:gd name="T45" fmla="*/ 104 h 176"/>
                  <a:gd name="T46" fmla="*/ 35618 w 1224"/>
                  <a:gd name="T47" fmla="*/ 64 h 176"/>
                  <a:gd name="T48" fmla="*/ 36601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ysClr val="window" lastClr="FFFFFF"/>
              </a:solidFill>
              <a:ln w="9525">
                <a:solidFill>
                  <a:sysClr val="windowText" lastClr="000000"/>
                </a:solidFill>
                <a:round/>
                <a:headEnd/>
                <a:tailEnd/>
              </a:ln>
            </p:spPr>
            <p:txBody>
              <a:bodyPr wrap="none" anchor="ctr"/>
              <a:lstStyle/>
              <a:p>
                <a:pPr>
                  <a:defRPr/>
                </a:pPr>
                <a:endParaRPr lang="en-US" kern="0">
                  <a:solidFill>
                    <a:prstClr val="black"/>
                  </a:solidFill>
                  <a:latin typeface="Arial"/>
                </a:endParaRPr>
              </a:p>
            </p:txBody>
          </p:sp>
          <p:sp>
            <p:nvSpPr>
              <p:cNvPr id="13" name="Freeform 10"/>
              <p:cNvSpPr>
                <a:spLocks/>
              </p:cNvSpPr>
              <p:nvPr/>
            </p:nvSpPr>
            <p:spPr bwMode="auto">
              <a:xfrm>
                <a:off x="25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ysClr val="window" lastClr="FFFFFF"/>
              </a:solidFill>
              <a:ln w="9525">
                <a:solidFill>
                  <a:sysClr val="windowText" lastClr="000000"/>
                </a:solidFill>
                <a:round/>
                <a:headEnd/>
                <a:tailEnd/>
              </a:ln>
            </p:spPr>
            <p:txBody>
              <a:bodyPr wrap="none" anchor="ctr"/>
              <a:lstStyle/>
              <a:p>
                <a:pPr>
                  <a:defRPr/>
                </a:pPr>
                <a:endParaRPr lang="en-US" kern="0">
                  <a:solidFill>
                    <a:prstClr val="black"/>
                  </a:solidFill>
                  <a:latin typeface="Arial"/>
                </a:endParaRPr>
              </a:p>
            </p:txBody>
          </p:sp>
          <p:sp>
            <p:nvSpPr>
              <p:cNvPr id="14" name="Freeform 11"/>
              <p:cNvSpPr>
                <a:spLocks/>
              </p:cNvSpPr>
              <p:nvPr/>
            </p:nvSpPr>
            <p:spPr bwMode="auto">
              <a:xfrm>
                <a:off x="37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ysClr val="window" lastClr="FFFFFF"/>
              </a:solidFill>
              <a:ln w="9525">
                <a:solidFill>
                  <a:sysClr val="windowText" lastClr="000000"/>
                </a:solidFill>
                <a:round/>
                <a:headEnd/>
                <a:tailEnd/>
              </a:ln>
            </p:spPr>
            <p:txBody>
              <a:bodyPr wrap="none" anchor="ctr"/>
              <a:lstStyle/>
              <a:p>
                <a:pPr>
                  <a:defRPr/>
                </a:pPr>
                <a:endParaRPr lang="en-US" kern="0">
                  <a:solidFill>
                    <a:prstClr val="black"/>
                  </a:solidFill>
                  <a:latin typeface="Arial"/>
                </a:endParaRPr>
              </a:p>
            </p:txBody>
          </p:sp>
          <p:sp>
            <p:nvSpPr>
              <p:cNvPr id="15" name="Freeform 12"/>
              <p:cNvSpPr>
                <a:spLocks/>
              </p:cNvSpPr>
              <p:nvPr/>
            </p:nvSpPr>
            <p:spPr bwMode="auto">
              <a:xfrm>
                <a:off x="5003" y="1842"/>
                <a:ext cx="609" cy="143"/>
              </a:xfrm>
              <a:custGeom>
                <a:avLst/>
                <a:gdLst>
                  <a:gd name="T0" fmla="*/ 0 w 609"/>
                  <a:gd name="T1" fmla="*/ 0 h 143"/>
                  <a:gd name="T2" fmla="*/ 109 w 609"/>
                  <a:gd name="T3" fmla="*/ 81 h 143"/>
                  <a:gd name="T4" fmla="*/ 163 w 609"/>
                  <a:gd name="T5" fmla="*/ 127 h 143"/>
                  <a:gd name="T6" fmla="*/ 254 w 609"/>
                  <a:gd name="T7" fmla="*/ 63 h 143"/>
                  <a:gd name="T8" fmla="*/ 281 w 609"/>
                  <a:gd name="T9" fmla="*/ 45 h 143"/>
                  <a:gd name="T10" fmla="*/ 309 w 609"/>
                  <a:gd name="T11" fmla="*/ 91 h 143"/>
                  <a:gd name="T12" fmla="*/ 336 w 609"/>
                  <a:gd name="T13" fmla="*/ 109 h 143"/>
                  <a:gd name="T14" fmla="*/ 390 w 609"/>
                  <a:gd name="T15" fmla="*/ 127 h 143"/>
                  <a:gd name="T16" fmla="*/ 454 w 609"/>
                  <a:gd name="T17" fmla="*/ 81 h 143"/>
                  <a:gd name="T18" fmla="*/ 536 w 609"/>
                  <a:gd name="T19" fmla="*/ 81 h 143"/>
                  <a:gd name="T20" fmla="*/ 590 w 609"/>
                  <a:gd name="T21" fmla="*/ 45 h 143"/>
                  <a:gd name="T22" fmla="*/ 609 w 609"/>
                  <a:gd name="T23" fmla="*/ 0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9"/>
                  <a:gd name="T37" fmla="*/ 0 h 143"/>
                  <a:gd name="T38" fmla="*/ 609 w 609"/>
                  <a:gd name="T39" fmla="*/ 143 h 1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9" h="143">
                    <a:moveTo>
                      <a:pt x="0" y="0"/>
                    </a:moveTo>
                    <a:cubicBezTo>
                      <a:pt x="50" y="17"/>
                      <a:pt x="68" y="54"/>
                      <a:pt x="109" y="81"/>
                    </a:cubicBezTo>
                    <a:cubicBezTo>
                      <a:pt x="122" y="121"/>
                      <a:pt x="116" y="143"/>
                      <a:pt x="163" y="127"/>
                    </a:cubicBezTo>
                    <a:cubicBezTo>
                      <a:pt x="216" y="48"/>
                      <a:pt x="105" y="79"/>
                      <a:pt x="254" y="63"/>
                    </a:cubicBezTo>
                    <a:cubicBezTo>
                      <a:pt x="263" y="57"/>
                      <a:pt x="270" y="45"/>
                      <a:pt x="281" y="45"/>
                    </a:cubicBezTo>
                    <a:cubicBezTo>
                      <a:pt x="303" y="45"/>
                      <a:pt x="302" y="82"/>
                      <a:pt x="309" y="91"/>
                    </a:cubicBezTo>
                    <a:cubicBezTo>
                      <a:pt x="316" y="100"/>
                      <a:pt x="326" y="105"/>
                      <a:pt x="336" y="109"/>
                    </a:cubicBezTo>
                    <a:cubicBezTo>
                      <a:pt x="353" y="117"/>
                      <a:pt x="390" y="127"/>
                      <a:pt x="390" y="127"/>
                    </a:cubicBezTo>
                    <a:cubicBezTo>
                      <a:pt x="412" y="106"/>
                      <a:pt x="433" y="103"/>
                      <a:pt x="454" y="81"/>
                    </a:cubicBezTo>
                    <a:cubicBezTo>
                      <a:pt x="492" y="89"/>
                      <a:pt x="501" y="99"/>
                      <a:pt x="536" y="81"/>
                    </a:cubicBezTo>
                    <a:cubicBezTo>
                      <a:pt x="555" y="71"/>
                      <a:pt x="590" y="45"/>
                      <a:pt x="590" y="45"/>
                    </a:cubicBezTo>
                    <a:cubicBezTo>
                      <a:pt x="602" y="12"/>
                      <a:pt x="596" y="27"/>
                      <a:pt x="609" y="0"/>
                    </a:cubicBezTo>
                  </a:path>
                </a:pathLst>
              </a:custGeom>
              <a:solidFill>
                <a:sysClr val="window" lastClr="FFFFFF"/>
              </a:solidFill>
              <a:ln w="9525">
                <a:solidFill>
                  <a:sysClr val="windowText" lastClr="000000"/>
                </a:solidFill>
                <a:round/>
                <a:headEnd/>
                <a:tailEnd/>
              </a:ln>
            </p:spPr>
            <p:txBody>
              <a:bodyPr wrap="none" anchor="ctr"/>
              <a:lstStyle/>
              <a:p>
                <a:pPr>
                  <a:defRPr/>
                </a:pPr>
                <a:endParaRPr lang="en-US" kern="0">
                  <a:solidFill>
                    <a:prstClr val="black"/>
                  </a:solidFill>
                  <a:latin typeface="Arial"/>
                </a:endParaRPr>
              </a:p>
            </p:txBody>
          </p:sp>
        </p:grpSp>
      </p:grpSp>
      <p:sp>
        <p:nvSpPr>
          <p:cNvPr id="16" name="Text Box 13"/>
          <p:cNvSpPr txBox="1">
            <a:spLocks noChangeArrowheads="1"/>
          </p:cNvSpPr>
          <p:nvPr/>
        </p:nvSpPr>
        <p:spPr bwMode="auto">
          <a:xfrm>
            <a:off x="152400" y="914400"/>
            <a:ext cx="8763000" cy="1158875"/>
          </a:xfrm>
          <a:prstGeom prst="rect">
            <a:avLst/>
          </a:prstGeom>
          <a:noFill/>
          <a:ln w="9525" algn="ctr">
            <a:noFill/>
            <a:miter lim="800000"/>
            <a:headEnd/>
            <a:tailEnd/>
          </a:ln>
          <a:effectLst>
            <a:outerShdw dist="35921" dir="2700000" algn="ctr" rotWithShape="0">
              <a:sysClr val="windowText" lastClr="000000"/>
            </a:outerShdw>
          </a:effectLst>
        </p:spPr>
        <p:txBody>
          <a:bodyPr>
            <a:spAutoFit/>
          </a:bodyPr>
          <a:lstStyle/>
          <a:p>
            <a:pPr algn="ctr" eaLnBrk="0" fontAlgn="auto" hangingPunct="0">
              <a:spcBef>
                <a:spcPts val="0"/>
              </a:spcBef>
              <a:spcAft>
                <a:spcPts val="0"/>
              </a:spcAft>
              <a:defRPr/>
            </a:pPr>
            <a:r>
              <a:rPr lang="en-US" sz="2000" kern="0" dirty="0">
                <a:solidFill>
                  <a:prstClr val="black"/>
                </a:solidFill>
                <a:latin typeface="Arial"/>
              </a:rPr>
              <a:t> </a:t>
            </a:r>
          </a:p>
          <a:p>
            <a:pPr algn="ctr" eaLnBrk="0" fontAlgn="auto" hangingPunct="0">
              <a:spcBef>
                <a:spcPts val="0"/>
              </a:spcBef>
              <a:spcAft>
                <a:spcPts val="0"/>
              </a:spcAft>
              <a:defRPr/>
            </a:pPr>
            <a:endParaRPr lang="en-US" sz="2000" kern="0" dirty="0">
              <a:solidFill>
                <a:prstClr val="black"/>
              </a:solidFill>
              <a:latin typeface="Arial"/>
            </a:endParaRPr>
          </a:p>
          <a:p>
            <a:pPr algn="ctr" eaLnBrk="0" fontAlgn="auto" hangingPunct="0">
              <a:spcBef>
                <a:spcPct val="50000"/>
              </a:spcBef>
              <a:spcAft>
                <a:spcPts val="0"/>
              </a:spcAft>
              <a:defRPr/>
            </a:pPr>
            <a:endParaRPr lang="en-US" sz="2000" b="1" kern="0" dirty="0">
              <a:solidFill>
                <a:prstClr val="black"/>
              </a:solidFill>
              <a:latin typeface="Arial"/>
            </a:endParaRPr>
          </a:p>
        </p:txBody>
      </p:sp>
      <p:sp>
        <p:nvSpPr>
          <p:cNvPr id="17" name="Text Box 17"/>
          <p:cNvSpPr txBox="1">
            <a:spLocks noChangeArrowheads="1"/>
          </p:cNvSpPr>
          <p:nvPr/>
        </p:nvSpPr>
        <p:spPr bwMode="auto">
          <a:xfrm>
            <a:off x="228600" y="990600"/>
            <a:ext cx="8305800" cy="396875"/>
          </a:xfrm>
          <a:prstGeom prst="rect">
            <a:avLst/>
          </a:prstGeom>
          <a:noFill/>
          <a:ln w="9525" algn="ctr">
            <a:noFill/>
            <a:miter lim="800000"/>
            <a:headEnd/>
            <a:tailEnd/>
          </a:ln>
          <a:effectLst>
            <a:outerShdw dist="35921" dir="2700000" algn="ctr" rotWithShape="0">
              <a:sysClr val="windowText" lastClr="000000"/>
            </a:outerShdw>
          </a:effectLst>
        </p:spPr>
        <p:txBody>
          <a:bodyPr>
            <a:spAutoFit/>
          </a:bodyPr>
          <a:lstStyle/>
          <a:p>
            <a:pPr algn="ctr" eaLnBrk="0" fontAlgn="auto" hangingPunct="0">
              <a:spcBef>
                <a:spcPct val="50000"/>
              </a:spcBef>
              <a:spcAft>
                <a:spcPts val="0"/>
              </a:spcAft>
              <a:defRPr/>
            </a:pPr>
            <a:endParaRPr lang="en-US" sz="2000" b="1" kern="0" dirty="0">
              <a:solidFill>
                <a:prstClr val="black"/>
              </a:solidFill>
              <a:latin typeface="Comic Sans MS" pitchFamily="66" charset="0"/>
            </a:endParaRPr>
          </a:p>
        </p:txBody>
      </p:sp>
      <p:sp>
        <p:nvSpPr>
          <p:cNvPr id="18" name="Rectangle 18"/>
          <p:cNvSpPr>
            <a:spLocks noChangeArrowheads="1"/>
          </p:cNvSpPr>
          <p:nvPr/>
        </p:nvSpPr>
        <p:spPr bwMode="auto">
          <a:xfrm>
            <a:off x="653339" y="773538"/>
            <a:ext cx="7859109" cy="830997"/>
          </a:xfrm>
          <a:prstGeom prst="rect">
            <a:avLst/>
          </a:prstGeom>
          <a:solidFill>
            <a:schemeClr val="accent6">
              <a:lumMod val="60000"/>
              <a:lumOff val="40000"/>
            </a:schemeClr>
          </a:solidFill>
          <a:ln w="9525" algn="ctr">
            <a:solidFill>
              <a:sysClr val="windowText" lastClr="000000"/>
            </a:solidFill>
            <a:miter lim="800000"/>
            <a:headEnd/>
            <a:tailEnd/>
          </a:ln>
        </p:spPr>
        <p:txBody>
          <a:bodyPr wrap="square">
            <a:spAutoFit/>
          </a:bodyPr>
          <a:lstStyle/>
          <a:p>
            <a:pPr algn="ctr" eaLnBrk="0" hangingPunct="0">
              <a:defRPr/>
            </a:pPr>
            <a:r>
              <a:rPr lang="en-US" sz="2400" b="1" kern="0" dirty="0">
                <a:solidFill>
                  <a:prstClr val="black"/>
                </a:solidFill>
                <a:latin typeface="Calibri" pitchFamily="34" charset="0"/>
              </a:rPr>
              <a:t>The information required to be completed on the </a:t>
            </a:r>
            <a:r>
              <a:rPr lang="en-US" sz="2400" b="1" i="1" kern="0" dirty="0">
                <a:solidFill>
                  <a:prstClr val="black"/>
                </a:solidFill>
                <a:latin typeface="Calibri" pitchFamily="34" charset="0"/>
              </a:rPr>
              <a:t>Supplemental Roster</a:t>
            </a:r>
            <a:r>
              <a:rPr lang="en-US" sz="2400" b="1" kern="0" dirty="0">
                <a:solidFill>
                  <a:prstClr val="black"/>
                </a:solidFill>
                <a:latin typeface="Calibri" pitchFamily="34" charset="0"/>
              </a:rPr>
              <a:t> sheet includes:</a:t>
            </a:r>
          </a:p>
        </p:txBody>
      </p:sp>
      <p:sp>
        <p:nvSpPr>
          <p:cNvPr id="19" name="Text Box 19"/>
          <p:cNvSpPr txBox="1">
            <a:spLocks noChangeArrowheads="1"/>
          </p:cNvSpPr>
          <p:nvPr/>
        </p:nvSpPr>
        <p:spPr bwMode="auto">
          <a:xfrm>
            <a:off x="98206" y="1715235"/>
            <a:ext cx="8832850" cy="1408112"/>
          </a:xfrm>
          <a:prstGeom prst="rect">
            <a:avLst/>
          </a:prstGeom>
          <a:noFill/>
          <a:ln w="9525" algn="ctr">
            <a:noFill/>
            <a:miter lim="800000"/>
            <a:headEnd/>
            <a:tailEnd/>
          </a:ln>
        </p:spPr>
        <p:txBody>
          <a:bodyPr>
            <a:spAutoFit/>
          </a:bodyPr>
          <a:lstStyle/>
          <a:p>
            <a:pPr marL="457200" indent="-457200" eaLnBrk="0" hangingPunct="0">
              <a:spcBef>
                <a:spcPct val="50000"/>
              </a:spcBef>
              <a:buFontTx/>
              <a:buAutoNum type="arabicPeriod"/>
            </a:pPr>
            <a:r>
              <a:rPr lang="en-US" sz="1900" b="1" dirty="0">
                <a:solidFill>
                  <a:prstClr val="black"/>
                </a:solidFill>
                <a:latin typeface="Calibri" pitchFamily="34" charset="0"/>
              </a:rPr>
              <a:t>The </a:t>
            </a:r>
            <a:r>
              <a:rPr lang="en-US" sz="1900" b="1" dirty="0" err="1">
                <a:solidFill>
                  <a:prstClr val="black"/>
                </a:solidFill>
                <a:latin typeface="Calibri" pitchFamily="34" charset="0"/>
              </a:rPr>
              <a:t>Subclearance</a:t>
            </a:r>
            <a:r>
              <a:rPr lang="en-US" sz="1900" b="1" dirty="0">
                <a:solidFill>
                  <a:prstClr val="black"/>
                </a:solidFill>
                <a:latin typeface="Calibri" pitchFamily="34" charset="0"/>
              </a:rPr>
              <a:t> holder and the person responsible for the work crew shall work together to complete the information section of the roster. </a:t>
            </a:r>
          </a:p>
          <a:p>
            <a:pPr marL="457200" indent="-457200" eaLnBrk="0" hangingPunct="0">
              <a:spcBef>
                <a:spcPct val="50000"/>
              </a:spcBef>
              <a:buFontTx/>
              <a:buAutoNum type="arabicPeriod"/>
            </a:pPr>
            <a:r>
              <a:rPr lang="en-US" sz="1900" b="1" dirty="0">
                <a:solidFill>
                  <a:prstClr val="black"/>
                </a:solidFill>
                <a:latin typeface="Calibri" pitchFamily="34" charset="0"/>
              </a:rPr>
              <a:t>The person responsible for the work crew shall then ensure all individuals intending to work on the equipment under clearance sign on and off the roster.</a:t>
            </a:r>
          </a:p>
        </p:txBody>
      </p:sp>
    </p:spTree>
    <p:extLst>
      <p:ext uri="{BB962C8B-B14F-4D97-AF65-F5344CB8AC3E}">
        <p14:creationId xmlns:p14="http://schemas.microsoft.com/office/powerpoint/2010/main" val="1808386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a:solidFill>
                  <a:srgbClr val="FF0000"/>
                </a:solidFill>
                <a:latin typeface="Arial" panose="020B0604020202020204" pitchFamily="34" charset="0"/>
                <a:cs typeface="Arial" panose="020B0604020202020204" pitchFamily="34" charset="0"/>
              </a:rPr>
              <a:t>Completing the Form </a:t>
            </a:r>
            <a:r>
              <a:rPr lang="en-US" dirty="0">
                <a:solidFill>
                  <a:srgbClr val="FF0000"/>
                </a:solidFill>
                <a:latin typeface="Arial" panose="020B0604020202020204" pitchFamily="34" charset="0"/>
                <a:cs typeface="Arial" panose="020B0604020202020204" pitchFamily="34" charset="0"/>
              </a:rPr>
              <a:t>(con.)</a:t>
            </a:r>
            <a:r>
              <a:rPr lang="en-US" b="1" dirty="0">
                <a:solidFill>
                  <a:srgbClr val="FF0000"/>
                </a:solidFill>
                <a:latin typeface="Arial" panose="020B0604020202020204" pitchFamily="34" charset="0"/>
                <a:cs typeface="Arial" panose="020B0604020202020204" pitchFamily="34" charset="0"/>
              </a:rPr>
              <a:t> </a:t>
            </a:r>
          </a:p>
        </p:txBody>
      </p:sp>
      <p:sp>
        <p:nvSpPr>
          <p:cNvPr id="5" name="Text Box 13"/>
          <p:cNvSpPr txBox="1">
            <a:spLocks noChangeArrowheads="1"/>
          </p:cNvSpPr>
          <p:nvPr/>
        </p:nvSpPr>
        <p:spPr bwMode="auto">
          <a:xfrm>
            <a:off x="0" y="914400"/>
            <a:ext cx="8763000" cy="115887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defTabSz="457200" eaLnBrk="0" fontAlgn="auto" hangingPunct="0">
              <a:spcBef>
                <a:spcPts val="0"/>
              </a:spcBef>
              <a:spcAft>
                <a:spcPts val="0"/>
              </a:spcAft>
              <a:defRPr/>
            </a:pPr>
            <a:r>
              <a:rPr lang="en-US" sz="2000" dirty="0">
                <a:solidFill>
                  <a:srgbClr val="4D4D4D"/>
                </a:solidFill>
                <a:latin typeface="Arial"/>
              </a:rPr>
              <a:t> </a:t>
            </a:r>
          </a:p>
          <a:p>
            <a:pPr algn="ctr" defTabSz="457200" eaLnBrk="0" fontAlgn="auto" hangingPunct="0">
              <a:spcBef>
                <a:spcPts val="0"/>
              </a:spcBef>
              <a:spcAft>
                <a:spcPts val="0"/>
              </a:spcAft>
              <a:defRPr/>
            </a:pPr>
            <a:endParaRPr lang="en-US" sz="2000" dirty="0">
              <a:solidFill>
                <a:srgbClr val="4D4D4D"/>
              </a:solidFill>
              <a:latin typeface="Arial"/>
            </a:endParaRPr>
          </a:p>
          <a:p>
            <a:pPr algn="ctr" defTabSz="457200" eaLnBrk="0" fontAlgn="auto" hangingPunct="0">
              <a:spcBef>
                <a:spcPct val="50000"/>
              </a:spcBef>
              <a:spcAft>
                <a:spcPts val="0"/>
              </a:spcAft>
              <a:defRPr/>
            </a:pPr>
            <a:endParaRPr lang="en-US" sz="2000" b="1" dirty="0">
              <a:solidFill>
                <a:srgbClr val="4D4D4D"/>
              </a:solidFill>
              <a:latin typeface="Arial"/>
            </a:endParaRPr>
          </a:p>
        </p:txBody>
      </p:sp>
      <p:sp>
        <p:nvSpPr>
          <p:cNvPr id="6" name="Text Box 14"/>
          <p:cNvSpPr txBox="1">
            <a:spLocks noChangeArrowheads="1"/>
          </p:cNvSpPr>
          <p:nvPr/>
        </p:nvSpPr>
        <p:spPr bwMode="auto">
          <a:xfrm>
            <a:off x="228600" y="990600"/>
            <a:ext cx="8305800" cy="39687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defTabSz="457200" eaLnBrk="0" fontAlgn="auto" hangingPunct="0">
              <a:spcBef>
                <a:spcPct val="50000"/>
              </a:spcBef>
              <a:spcAft>
                <a:spcPts val="0"/>
              </a:spcAft>
              <a:defRPr/>
            </a:pPr>
            <a:endParaRPr lang="en-US" sz="2000" b="1" dirty="0">
              <a:solidFill>
                <a:srgbClr val="4D4D4D"/>
              </a:solidFill>
              <a:latin typeface="Comic Sans MS" pitchFamily="66" charset="0"/>
            </a:endParaRPr>
          </a:p>
        </p:txBody>
      </p:sp>
      <p:sp>
        <p:nvSpPr>
          <p:cNvPr id="7" name="Text Box 17"/>
          <p:cNvSpPr txBox="1">
            <a:spLocks noChangeArrowheads="1"/>
          </p:cNvSpPr>
          <p:nvPr/>
        </p:nvSpPr>
        <p:spPr bwMode="auto">
          <a:xfrm>
            <a:off x="136525" y="860425"/>
            <a:ext cx="8550275" cy="396875"/>
          </a:xfrm>
          <a:prstGeom prst="rect">
            <a:avLst/>
          </a:prstGeom>
          <a:noFill/>
          <a:ln w="9525" algn="ctr">
            <a:noFill/>
            <a:miter lim="800000"/>
            <a:headEnd/>
            <a:tailEnd/>
          </a:ln>
        </p:spPr>
        <p:txBody>
          <a:bodyPr>
            <a:spAutoFit/>
          </a:bodyPr>
          <a:lstStyle/>
          <a:p>
            <a:pPr defTabSz="457200" eaLnBrk="0" fontAlgn="auto" hangingPunct="0">
              <a:spcBef>
                <a:spcPts val="0"/>
              </a:spcBef>
              <a:spcAft>
                <a:spcPts val="0"/>
              </a:spcAft>
            </a:pPr>
            <a:r>
              <a:rPr lang="en-US" sz="2000" b="1" u="sng">
                <a:solidFill>
                  <a:srgbClr val="4D4D4D"/>
                </a:solidFill>
                <a:latin typeface="Calibri" pitchFamily="34" charset="0"/>
              </a:rPr>
              <a:t>The required information for the </a:t>
            </a:r>
            <a:r>
              <a:rPr lang="en-US" sz="2000" b="1" i="1" u="sng">
                <a:solidFill>
                  <a:srgbClr val="4D4D4D"/>
                </a:solidFill>
                <a:latin typeface="Calibri" pitchFamily="34" charset="0"/>
              </a:rPr>
              <a:t>Roster</a:t>
            </a:r>
            <a:r>
              <a:rPr lang="en-US" sz="2000" b="1" u="sng">
                <a:solidFill>
                  <a:srgbClr val="4D4D4D"/>
                </a:solidFill>
                <a:latin typeface="Calibri" pitchFamily="34" charset="0"/>
              </a:rPr>
              <a:t> includes: </a:t>
            </a:r>
          </a:p>
        </p:txBody>
      </p:sp>
      <p:sp>
        <p:nvSpPr>
          <p:cNvPr id="8" name="Text Box 18"/>
          <p:cNvSpPr txBox="1">
            <a:spLocks noChangeArrowheads="1"/>
          </p:cNvSpPr>
          <p:nvPr/>
        </p:nvSpPr>
        <p:spPr bwMode="auto">
          <a:xfrm>
            <a:off x="0" y="1219200"/>
            <a:ext cx="8915400" cy="1531938"/>
          </a:xfrm>
          <a:prstGeom prst="rect">
            <a:avLst/>
          </a:prstGeom>
          <a:noFill/>
          <a:ln w="9525" algn="ctr">
            <a:noFill/>
            <a:miter lim="800000"/>
            <a:headEnd/>
            <a:tailEnd/>
          </a:ln>
        </p:spPr>
        <p:txBody>
          <a:bodyPr>
            <a:spAutoFit/>
          </a:bodyPr>
          <a:lstStyle/>
          <a:p>
            <a:pPr marL="342900" indent="-342900" defTabSz="457200" eaLnBrk="0" fontAlgn="auto" hangingPunct="0">
              <a:spcBef>
                <a:spcPct val="50000"/>
              </a:spcBef>
              <a:spcAft>
                <a:spcPts val="0"/>
              </a:spcAft>
              <a:buFont typeface="Calibri" pitchFamily="34" charset="0"/>
              <a:buAutoNum type="arabicPeriod"/>
            </a:pPr>
            <a:r>
              <a:rPr lang="en-US" sz="1700" b="1" dirty="0">
                <a:solidFill>
                  <a:srgbClr val="4D4D4D"/>
                </a:solidFill>
                <a:latin typeface="Arial Narrow" pitchFamily="34" charset="0"/>
              </a:rPr>
              <a:t>Signing on the roster (accepting clearance): </a:t>
            </a:r>
            <a:r>
              <a:rPr lang="en-US" sz="1700" dirty="0">
                <a:solidFill>
                  <a:srgbClr val="4D4D4D"/>
                </a:solidFill>
                <a:latin typeface="Arial Narrow" pitchFamily="34" charset="0"/>
              </a:rPr>
              <a:t>Each individual must legibly print and sign his or her name, name of the company or organization for which he or she works, along with the time and date he or she accepts clearance.</a:t>
            </a:r>
          </a:p>
          <a:p>
            <a:pPr marL="342900" indent="-342900" defTabSz="457200" eaLnBrk="0" fontAlgn="auto" hangingPunct="0">
              <a:spcBef>
                <a:spcPct val="50000"/>
              </a:spcBef>
              <a:spcAft>
                <a:spcPts val="0"/>
              </a:spcAft>
              <a:buFont typeface="Calibri" pitchFamily="34" charset="0"/>
              <a:buAutoNum type="arabicPeriod"/>
            </a:pPr>
            <a:r>
              <a:rPr lang="en-US" sz="1700" b="1" dirty="0">
                <a:solidFill>
                  <a:srgbClr val="4D4D4D"/>
                </a:solidFill>
                <a:latin typeface="Arial Narrow" pitchFamily="34" charset="0"/>
              </a:rPr>
              <a:t>Signing off the roster (releasing clearance): </a:t>
            </a:r>
            <a:r>
              <a:rPr lang="en-US" sz="1700" dirty="0">
                <a:solidFill>
                  <a:srgbClr val="4D4D4D"/>
                </a:solidFill>
                <a:latin typeface="Arial Narrow" pitchFamily="34" charset="0"/>
              </a:rPr>
              <a:t>Each individual must sign the corresponding space next to his or her original signature, along with the time and date that he or she releases the clearance.</a:t>
            </a:r>
          </a:p>
        </p:txBody>
      </p:sp>
      <p:sp>
        <p:nvSpPr>
          <p:cNvPr id="9" name="Text Box 30"/>
          <p:cNvSpPr txBox="1">
            <a:spLocks noChangeArrowheads="1"/>
          </p:cNvSpPr>
          <p:nvPr/>
        </p:nvSpPr>
        <p:spPr bwMode="auto">
          <a:xfrm>
            <a:off x="818396" y="5757863"/>
            <a:ext cx="7278607" cy="923925"/>
          </a:xfrm>
          <a:prstGeom prst="rect">
            <a:avLst/>
          </a:prstGeom>
          <a:solidFill>
            <a:srgbClr val="FFFF00"/>
          </a:solidFill>
          <a:ln w="9525" algn="ctr">
            <a:solidFill>
              <a:schemeClr val="tx1"/>
            </a:solidFill>
            <a:miter lim="800000"/>
            <a:headEnd/>
            <a:tailEnd/>
          </a:ln>
        </p:spPr>
        <p:txBody>
          <a:bodyPr wrap="square">
            <a:spAutoFit/>
          </a:bodyPr>
          <a:lstStyle/>
          <a:p>
            <a:pPr algn="ctr" defTabSz="457200" eaLnBrk="0" fontAlgn="auto" hangingPunct="0">
              <a:spcBef>
                <a:spcPts val="0"/>
              </a:spcBef>
              <a:spcAft>
                <a:spcPts val="0"/>
              </a:spcAft>
            </a:pPr>
            <a:r>
              <a:rPr lang="en-US" b="1" dirty="0">
                <a:solidFill>
                  <a:srgbClr val="FF0000"/>
                </a:solidFill>
                <a:latin typeface="Calibri" pitchFamily="34" charset="0"/>
              </a:rPr>
              <a:t>Each individual employee who works on the equipment shall sign off the </a:t>
            </a:r>
            <a:r>
              <a:rPr lang="en-US" b="1" i="1" dirty="0">
                <a:solidFill>
                  <a:srgbClr val="FF0000"/>
                </a:solidFill>
                <a:latin typeface="Calibri" pitchFamily="34" charset="0"/>
              </a:rPr>
              <a:t>Roster</a:t>
            </a:r>
            <a:r>
              <a:rPr lang="en-US" b="1" dirty="0">
                <a:solidFill>
                  <a:srgbClr val="FF0000"/>
                </a:solidFill>
                <a:latin typeface="Calibri" pitchFamily="34" charset="0"/>
              </a:rPr>
              <a:t>, releasing clearance, upon the completion of his or her work or at the end of his or her shift, whichever is required by the facility. </a:t>
            </a:r>
          </a:p>
        </p:txBody>
      </p:sp>
      <p:sp>
        <p:nvSpPr>
          <p:cNvPr id="10" name="Rectangle 31"/>
          <p:cNvSpPr>
            <a:spLocks noChangeArrowheads="1"/>
          </p:cNvSpPr>
          <p:nvPr/>
        </p:nvSpPr>
        <p:spPr bwMode="auto">
          <a:xfrm>
            <a:off x="7391400" y="6096000"/>
            <a:ext cx="1524000" cy="762000"/>
          </a:xfrm>
          <a:prstGeom prst="rect">
            <a:avLst/>
          </a:prstGeom>
          <a:noFill/>
          <a:ln w="9525" algn="ctr">
            <a:noFill/>
            <a:miter lim="800000"/>
            <a:headEnd/>
            <a:tailEnd/>
          </a:ln>
          <a:effectLst>
            <a:outerShdw dist="35921" dir="2700000" algn="ctr" rotWithShape="0">
              <a:schemeClr val="tx1"/>
            </a:outerShdw>
          </a:effectLst>
        </p:spPr>
        <p:txBody>
          <a:bodyPr wrap="none" anchor="ctr">
            <a:spAutoFit/>
          </a:bodyPr>
          <a:lstStyle/>
          <a:p>
            <a:pPr algn="ctr" defTabSz="457200" eaLnBrk="0" fontAlgn="auto" hangingPunct="0">
              <a:spcBef>
                <a:spcPts val="0"/>
              </a:spcBef>
              <a:spcAft>
                <a:spcPts val="0"/>
              </a:spcAft>
              <a:defRPr/>
            </a:pPr>
            <a:endParaRPr lang="en-US" dirty="0">
              <a:solidFill>
                <a:srgbClr val="4D4D4D"/>
              </a:solidFill>
              <a:latin typeface="Arial"/>
            </a:endParaRPr>
          </a:p>
        </p:txBody>
      </p:sp>
      <p:grpSp>
        <p:nvGrpSpPr>
          <p:cNvPr id="11" name="Group 10"/>
          <p:cNvGrpSpPr/>
          <p:nvPr/>
        </p:nvGrpSpPr>
        <p:grpSpPr>
          <a:xfrm>
            <a:off x="158750" y="2784475"/>
            <a:ext cx="8858250" cy="2808288"/>
            <a:chOff x="158750" y="2784475"/>
            <a:chExt cx="8858250" cy="2808288"/>
          </a:xfrm>
        </p:grpSpPr>
        <p:pic>
          <p:nvPicPr>
            <p:cNvPr id="12" name="Picture 3"/>
            <p:cNvPicPr>
              <a:picLocks noChangeAspect="1" noChangeArrowheads="1"/>
            </p:cNvPicPr>
            <p:nvPr/>
          </p:nvPicPr>
          <p:blipFill>
            <a:blip r:embed="rId2" cstate="print"/>
            <a:srcRect t="-2" b="-3632"/>
            <a:stretch>
              <a:fillRect/>
            </a:stretch>
          </p:blipFill>
          <p:spPr bwMode="auto">
            <a:xfrm>
              <a:off x="163520" y="2985250"/>
              <a:ext cx="8853480" cy="2481082"/>
            </a:xfrm>
            <a:prstGeom prst="rect">
              <a:avLst/>
            </a:prstGeom>
            <a:noFill/>
            <a:ln w="9525" algn="ctr">
              <a:solidFill>
                <a:schemeClr val="tx1"/>
              </a:solidFill>
              <a:miter lim="800000"/>
              <a:headEnd/>
              <a:tailEnd/>
            </a:ln>
          </p:spPr>
        </p:pic>
        <p:sp>
          <p:nvSpPr>
            <p:cNvPr id="13" name="Text Box 5"/>
            <p:cNvSpPr txBox="1">
              <a:spLocks noChangeArrowheads="1"/>
            </p:cNvSpPr>
            <p:nvPr/>
          </p:nvSpPr>
          <p:spPr bwMode="auto">
            <a:xfrm>
              <a:off x="267402" y="3273257"/>
              <a:ext cx="6716432" cy="704983"/>
            </a:xfrm>
            <a:prstGeom prst="rect">
              <a:avLst/>
            </a:prstGeom>
            <a:noFill/>
            <a:ln w="9525" algn="ctr">
              <a:noFill/>
              <a:miter lim="800000"/>
              <a:headEnd/>
              <a:tailEnd/>
            </a:ln>
          </p:spPr>
          <p:txBody>
            <a:bodyPr>
              <a:spAutoFit/>
            </a:bodyPr>
            <a:lstStyle/>
            <a:p>
              <a:pPr defTabSz="457200" eaLnBrk="0" fontAlgn="auto" hangingPunct="0">
                <a:spcBef>
                  <a:spcPct val="50000"/>
                </a:spcBef>
                <a:spcAft>
                  <a:spcPts val="0"/>
                </a:spcAft>
                <a:tabLst>
                  <a:tab pos="2006600" algn="l"/>
                  <a:tab pos="4625975" algn="l"/>
                </a:tabLst>
              </a:pPr>
              <a:r>
                <a:rPr lang="en-US" sz="2200" b="1">
                  <a:solidFill>
                    <a:srgbClr val="4D4D4D"/>
                  </a:solidFill>
                  <a:latin typeface="Comic Sans MS" pitchFamily="66" charset="0"/>
                </a:rPr>
                <a:t>John King	</a:t>
              </a:r>
              <a:r>
                <a:rPr lang="en-US" b="1">
                  <a:solidFill>
                    <a:srgbClr val="4D4D4D"/>
                  </a:solidFill>
                  <a:latin typeface="Viner Hand ITC" pitchFamily="66" charset="0"/>
                </a:rPr>
                <a:t>John King</a:t>
              </a:r>
            </a:p>
            <a:p>
              <a:pPr defTabSz="457200" eaLnBrk="0" fontAlgn="auto" hangingPunct="0">
                <a:lnSpc>
                  <a:spcPct val="85000"/>
                </a:lnSpc>
                <a:spcBef>
                  <a:spcPts val="0"/>
                </a:spcBef>
                <a:spcAft>
                  <a:spcPts val="0"/>
                </a:spcAft>
                <a:tabLst>
                  <a:tab pos="2006600" algn="l"/>
                  <a:tab pos="4625975" algn="l"/>
                </a:tabLst>
              </a:pPr>
              <a:r>
                <a:rPr lang="en-US" sz="2200" b="1">
                  <a:solidFill>
                    <a:srgbClr val="4D4D4D"/>
                  </a:solidFill>
                  <a:latin typeface="Comic Sans MS" pitchFamily="66" charset="0"/>
                </a:rPr>
                <a:t>George Nix	</a:t>
              </a:r>
              <a:r>
                <a:rPr lang="en-US" sz="1900" b="1">
                  <a:solidFill>
                    <a:srgbClr val="4D4D4D"/>
                  </a:solidFill>
                  <a:latin typeface="Comic Sans MS" pitchFamily="66" charset="0"/>
                </a:rPr>
                <a:t>Plant phone ext 6523	</a:t>
              </a:r>
              <a:r>
                <a:rPr lang="en-US" sz="1900" b="1" i="1">
                  <a:solidFill>
                    <a:srgbClr val="4D4D4D"/>
                  </a:solidFill>
                  <a:latin typeface="Arial Narrow" pitchFamily="34" charset="0"/>
                </a:rPr>
                <a:t>10/14/07</a:t>
              </a:r>
              <a:r>
                <a:rPr lang="en-US" sz="1900" b="1">
                  <a:solidFill>
                    <a:srgbClr val="4D4D4D"/>
                  </a:solidFill>
                  <a:latin typeface="Comic Sans MS" pitchFamily="66" charset="0"/>
                </a:rPr>
                <a:t>	</a:t>
              </a:r>
              <a:r>
                <a:rPr lang="en-US" sz="2200" b="1">
                  <a:solidFill>
                    <a:srgbClr val="4D4D4D"/>
                  </a:solidFill>
                  <a:latin typeface="Comic Sans MS" pitchFamily="66" charset="0"/>
                </a:rPr>
                <a:t>	</a:t>
              </a:r>
              <a:endParaRPr lang="en-US" sz="3200" b="1">
                <a:solidFill>
                  <a:srgbClr val="4D4D4D"/>
                </a:solidFill>
                <a:latin typeface="Freestyle Script" pitchFamily="66" charset="0"/>
              </a:endParaRPr>
            </a:p>
          </p:txBody>
        </p:sp>
        <p:grpSp>
          <p:nvGrpSpPr>
            <p:cNvPr id="14" name="Group 6"/>
            <p:cNvGrpSpPr>
              <a:grpSpLocks/>
            </p:cNvGrpSpPr>
            <p:nvPr/>
          </p:nvGrpSpPr>
          <p:grpSpPr bwMode="auto">
            <a:xfrm>
              <a:off x="163520" y="5425197"/>
              <a:ext cx="8851889" cy="167566"/>
              <a:chOff x="96" y="1824"/>
              <a:chExt cx="5520" cy="176"/>
            </a:xfrm>
          </p:grpSpPr>
          <p:sp>
            <p:nvSpPr>
              <p:cNvPr id="24" name="Line 7"/>
              <p:cNvSpPr>
                <a:spLocks noChangeShapeType="1"/>
              </p:cNvSpPr>
              <p:nvPr/>
            </p:nvSpPr>
            <p:spPr bwMode="auto">
              <a:xfrm>
                <a:off x="96" y="1824"/>
                <a:ext cx="5520" cy="0"/>
              </a:xfrm>
              <a:prstGeom prst="line">
                <a:avLst/>
              </a:prstGeom>
              <a:noFill/>
              <a:ln w="60325">
                <a:solidFill>
                  <a:schemeClr val="bg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5" name="Freeform 8"/>
              <p:cNvSpPr>
                <a:spLocks/>
              </p:cNvSpPr>
              <p:nvPr/>
            </p:nvSpPr>
            <p:spPr bwMode="auto">
              <a:xfrm>
                <a:off x="96"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6" name="Freeform 9"/>
              <p:cNvSpPr>
                <a:spLocks/>
              </p:cNvSpPr>
              <p:nvPr/>
            </p:nvSpPr>
            <p:spPr bwMode="auto">
              <a:xfrm>
                <a:off x="1296" y="1824"/>
                <a:ext cx="1320" cy="176"/>
              </a:xfrm>
              <a:custGeom>
                <a:avLst/>
                <a:gdLst>
                  <a:gd name="T0" fmla="*/ 0 w 1224"/>
                  <a:gd name="T1" fmla="*/ 0 h 176"/>
                  <a:gd name="T2" fmla="*/ 1666 w 1224"/>
                  <a:gd name="T3" fmla="*/ 152 h 176"/>
                  <a:gd name="T4" fmla="*/ 3102 w 1224"/>
                  <a:gd name="T5" fmla="*/ 128 h 176"/>
                  <a:gd name="T6" fmla="*/ 4105 w 1224"/>
                  <a:gd name="T7" fmla="*/ 80 h 176"/>
                  <a:gd name="T8" fmla="*/ 5552 w 1224"/>
                  <a:gd name="T9" fmla="*/ 112 h 176"/>
                  <a:gd name="T10" fmla="*/ 6462 w 1224"/>
                  <a:gd name="T11" fmla="*/ 88 h 176"/>
                  <a:gd name="T12" fmla="*/ 7164 w 1224"/>
                  <a:gd name="T13" fmla="*/ 104 h 176"/>
                  <a:gd name="T14" fmla="*/ 8405 w 1224"/>
                  <a:gd name="T15" fmla="*/ 176 h 176"/>
                  <a:gd name="T16" fmla="*/ 9294 w 1224"/>
                  <a:gd name="T17" fmla="*/ 88 h 176"/>
                  <a:gd name="T18" fmla="*/ 10266 w 1224"/>
                  <a:gd name="T19" fmla="*/ 40 h 176"/>
                  <a:gd name="T20" fmla="*/ 12179 w 1224"/>
                  <a:gd name="T21" fmla="*/ 136 h 176"/>
                  <a:gd name="T22" fmla="*/ 15089 w 1224"/>
                  <a:gd name="T23" fmla="*/ 104 h 176"/>
                  <a:gd name="T24" fmla="*/ 16473 w 1224"/>
                  <a:gd name="T25" fmla="*/ 88 h 176"/>
                  <a:gd name="T26" fmla="*/ 17243 w 1224"/>
                  <a:gd name="T27" fmla="*/ 64 h 176"/>
                  <a:gd name="T28" fmla="*/ 18408 w 1224"/>
                  <a:gd name="T29" fmla="*/ 120 h 176"/>
                  <a:gd name="T30" fmla="*/ 19852 w 1224"/>
                  <a:gd name="T31" fmla="*/ 152 h 176"/>
                  <a:gd name="T32" fmla="*/ 22741 w 1224"/>
                  <a:gd name="T33" fmla="*/ 56 h 176"/>
                  <a:gd name="T34" fmla="*/ 23693 w 1224"/>
                  <a:gd name="T35" fmla="*/ 64 h 176"/>
                  <a:gd name="T36" fmla="*/ 24147 w 1224"/>
                  <a:gd name="T37" fmla="*/ 120 h 176"/>
                  <a:gd name="T38" fmla="*/ 24884 w 1224"/>
                  <a:gd name="T39" fmla="*/ 128 h 176"/>
                  <a:gd name="T40" fmla="*/ 26312 w 1224"/>
                  <a:gd name="T41" fmla="*/ 136 h 176"/>
                  <a:gd name="T42" fmla="*/ 27778 w 1224"/>
                  <a:gd name="T43" fmla="*/ 152 h 176"/>
                  <a:gd name="T44" fmla="*/ 31841 w 1224"/>
                  <a:gd name="T45" fmla="*/ 104 h 176"/>
                  <a:gd name="T46" fmla="*/ 35618 w 1224"/>
                  <a:gd name="T47" fmla="*/ 64 h 176"/>
                  <a:gd name="T48" fmla="*/ 36601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7" name="Freeform 10"/>
              <p:cNvSpPr>
                <a:spLocks/>
              </p:cNvSpPr>
              <p:nvPr/>
            </p:nvSpPr>
            <p:spPr bwMode="auto">
              <a:xfrm>
                <a:off x="25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8" name="Freeform 11"/>
              <p:cNvSpPr>
                <a:spLocks/>
              </p:cNvSpPr>
              <p:nvPr/>
            </p:nvSpPr>
            <p:spPr bwMode="auto">
              <a:xfrm>
                <a:off x="37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9" name="Freeform 12"/>
              <p:cNvSpPr>
                <a:spLocks/>
              </p:cNvSpPr>
              <p:nvPr/>
            </p:nvSpPr>
            <p:spPr bwMode="auto">
              <a:xfrm>
                <a:off x="5003" y="1842"/>
                <a:ext cx="609" cy="143"/>
              </a:xfrm>
              <a:custGeom>
                <a:avLst/>
                <a:gdLst>
                  <a:gd name="T0" fmla="*/ 0 w 609"/>
                  <a:gd name="T1" fmla="*/ 0 h 143"/>
                  <a:gd name="T2" fmla="*/ 109 w 609"/>
                  <a:gd name="T3" fmla="*/ 81 h 143"/>
                  <a:gd name="T4" fmla="*/ 163 w 609"/>
                  <a:gd name="T5" fmla="*/ 127 h 143"/>
                  <a:gd name="T6" fmla="*/ 254 w 609"/>
                  <a:gd name="T7" fmla="*/ 63 h 143"/>
                  <a:gd name="T8" fmla="*/ 281 w 609"/>
                  <a:gd name="T9" fmla="*/ 45 h 143"/>
                  <a:gd name="T10" fmla="*/ 309 w 609"/>
                  <a:gd name="T11" fmla="*/ 91 h 143"/>
                  <a:gd name="T12" fmla="*/ 336 w 609"/>
                  <a:gd name="T13" fmla="*/ 109 h 143"/>
                  <a:gd name="T14" fmla="*/ 390 w 609"/>
                  <a:gd name="T15" fmla="*/ 127 h 143"/>
                  <a:gd name="T16" fmla="*/ 454 w 609"/>
                  <a:gd name="T17" fmla="*/ 81 h 143"/>
                  <a:gd name="T18" fmla="*/ 536 w 609"/>
                  <a:gd name="T19" fmla="*/ 81 h 143"/>
                  <a:gd name="T20" fmla="*/ 590 w 609"/>
                  <a:gd name="T21" fmla="*/ 45 h 143"/>
                  <a:gd name="T22" fmla="*/ 609 w 609"/>
                  <a:gd name="T23" fmla="*/ 0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9"/>
                  <a:gd name="T37" fmla="*/ 0 h 143"/>
                  <a:gd name="T38" fmla="*/ 609 w 609"/>
                  <a:gd name="T39" fmla="*/ 143 h 1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9" h="143">
                    <a:moveTo>
                      <a:pt x="0" y="0"/>
                    </a:moveTo>
                    <a:cubicBezTo>
                      <a:pt x="50" y="17"/>
                      <a:pt x="68" y="54"/>
                      <a:pt x="109" y="81"/>
                    </a:cubicBezTo>
                    <a:cubicBezTo>
                      <a:pt x="122" y="121"/>
                      <a:pt x="116" y="143"/>
                      <a:pt x="163" y="127"/>
                    </a:cubicBezTo>
                    <a:cubicBezTo>
                      <a:pt x="216" y="48"/>
                      <a:pt x="105" y="79"/>
                      <a:pt x="254" y="63"/>
                    </a:cubicBezTo>
                    <a:cubicBezTo>
                      <a:pt x="263" y="57"/>
                      <a:pt x="270" y="45"/>
                      <a:pt x="281" y="45"/>
                    </a:cubicBezTo>
                    <a:cubicBezTo>
                      <a:pt x="303" y="45"/>
                      <a:pt x="302" y="82"/>
                      <a:pt x="309" y="91"/>
                    </a:cubicBezTo>
                    <a:cubicBezTo>
                      <a:pt x="316" y="100"/>
                      <a:pt x="326" y="105"/>
                      <a:pt x="336" y="109"/>
                    </a:cubicBezTo>
                    <a:cubicBezTo>
                      <a:pt x="353" y="117"/>
                      <a:pt x="390" y="127"/>
                      <a:pt x="390" y="127"/>
                    </a:cubicBezTo>
                    <a:cubicBezTo>
                      <a:pt x="412" y="106"/>
                      <a:pt x="433" y="103"/>
                      <a:pt x="454" y="81"/>
                    </a:cubicBezTo>
                    <a:cubicBezTo>
                      <a:pt x="492" y="89"/>
                      <a:pt x="501" y="99"/>
                      <a:pt x="536" y="81"/>
                    </a:cubicBezTo>
                    <a:cubicBezTo>
                      <a:pt x="555" y="71"/>
                      <a:pt x="590" y="45"/>
                      <a:pt x="590" y="45"/>
                    </a:cubicBezTo>
                    <a:cubicBezTo>
                      <a:pt x="602" y="12"/>
                      <a:pt x="596" y="27"/>
                      <a:pt x="609" y="0"/>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grpSp>
        <p:grpSp>
          <p:nvGrpSpPr>
            <p:cNvPr id="15" name="Group 19"/>
            <p:cNvGrpSpPr>
              <a:grpSpLocks/>
            </p:cNvGrpSpPr>
            <p:nvPr/>
          </p:nvGrpSpPr>
          <p:grpSpPr bwMode="auto">
            <a:xfrm rot="10800000">
              <a:off x="158750" y="2784475"/>
              <a:ext cx="8851889" cy="167566"/>
              <a:chOff x="96" y="1824"/>
              <a:chExt cx="5520" cy="176"/>
            </a:xfrm>
          </p:grpSpPr>
          <p:sp>
            <p:nvSpPr>
              <p:cNvPr id="18" name="Line 20"/>
              <p:cNvSpPr>
                <a:spLocks noChangeShapeType="1"/>
              </p:cNvSpPr>
              <p:nvPr/>
            </p:nvSpPr>
            <p:spPr bwMode="auto">
              <a:xfrm>
                <a:off x="96" y="1824"/>
                <a:ext cx="5520" cy="0"/>
              </a:xfrm>
              <a:prstGeom prst="line">
                <a:avLst/>
              </a:prstGeom>
              <a:noFill/>
              <a:ln w="60325">
                <a:solidFill>
                  <a:schemeClr val="bg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19" name="Freeform 21"/>
              <p:cNvSpPr>
                <a:spLocks/>
              </p:cNvSpPr>
              <p:nvPr/>
            </p:nvSpPr>
            <p:spPr bwMode="auto">
              <a:xfrm>
                <a:off x="96"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0" name="Freeform 22"/>
              <p:cNvSpPr>
                <a:spLocks/>
              </p:cNvSpPr>
              <p:nvPr/>
            </p:nvSpPr>
            <p:spPr bwMode="auto">
              <a:xfrm>
                <a:off x="1296" y="1824"/>
                <a:ext cx="1320" cy="176"/>
              </a:xfrm>
              <a:custGeom>
                <a:avLst/>
                <a:gdLst>
                  <a:gd name="T0" fmla="*/ 0 w 1224"/>
                  <a:gd name="T1" fmla="*/ 0 h 176"/>
                  <a:gd name="T2" fmla="*/ 1666 w 1224"/>
                  <a:gd name="T3" fmla="*/ 152 h 176"/>
                  <a:gd name="T4" fmla="*/ 3102 w 1224"/>
                  <a:gd name="T5" fmla="*/ 128 h 176"/>
                  <a:gd name="T6" fmla="*/ 4105 w 1224"/>
                  <a:gd name="T7" fmla="*/ 80 h 176"/>
                  <a:gd name="T8" fmla="*/ 5552 w 1224"/>
                  <a:gd name="T9" fmla="*/ 112 h 176"/>
                  <a:gd name="T10" fmla="*/ 6462 w 1224"/>
                  <a:gd name="T11" fmla="*/ 88 h 176"/>
                  <a:gd name="T12" fmla="*/ 7164 w 1224"/>
                  <a:gd name="T13" fmla="*/ 104 h 176"/>
                  <a:gd name="T14" fmla="*/ 8405 w 1224"/>
                  <a:gd name="T15" fmla="*/ 176 h 176"/>
                  <a:gd name="T16" fmla="*/ 9294 w 1224"/>
                  <a:gd name="T17" fmla="*/ 88 h 176"/>
                  <a:gd name="T18" fmla="*/ 10266 w 1224"/>
                  <a:gd name="T19" fmla="*/ 40 h 176"/>
                  <a:gd name="T20" fmla="*/ 12179 w 1224"/>
                  <a:gd name="T21" fmla="*/ 136 h 176"/>
                  <a:gd name="T22" fmla="*/ 15089 w 1224"/>
                  <a:gd name="T23" fmla="*/ 104 h 176"/>
                  <a:gd name="T24" fmla="*/ 16473 w 1224"/>
                  <a:gd name="T25" fmla="*/ 88 h 176"/>
                  <a:gd name="T26" fmla="*/ 17243 w 1224"/>
                  <a:gd name="T27" fmla="*/ 64 h 176"/>
                  <a:gd name="T28" fmla="*/ 18408 w 1224"/>
                  <a:gd name="T29" fmla="*/ 120 h 176"/>
                  <a:gd name="T30" fmla="*/ 19852 w 1224"/>
                  <a:gd name="T31" fmla="*/ 152 h 176"/>
                  <a:gd name="T32" fmla="*/ 22741 w 1224"/>
                  <a:gd name="T33" fmla="*/ 56 h 176"/>
                  <a:gd name="T34" fmla="*/ 23693 w 1224"/>
                  <a:gd name="T35" fmla="*/ 64 h 176"/>
                  <a:gd name="T36" fmla="*/ 24147 w 1224"/>
                  <a:gd name="T37" fmla="*/ 120 h 176"/>
                  <a:gd name="T38" fmla="*/ 24884 w 1224"/>
                  <a:gd name="T39" fmla="*/ 128 h 176"/>
                  <a:gd name="T40" fmla="*/ 26312 w 1224"/>
                  <a:gd name="T41" fmla="*/ 136 h 176"/>
                  <a:gd name="T42" fmla="*/ 27778 w 1224"/>
                  <a:gd name="T43" fmla="*/ 152 h 176"/>
                  <a:gd name="T44" fmla="*/ 31841 w 1224"/>
                  <a:gd name="T45" fmla="*/ 104 h 176"/>
                  <a:gd name="T46" fmla="*/ 35618 w 1224"/>
                  <a:gd name="T47" fmla="*/ 64 h 176"/>
                  <a:gd name="T48" fmla="*/ 36601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1" name="Freeform 23"/>
              <p:cNvSpPr>
                <a:spLocks/>
              </p:cNvSpPr>
              <p:nvPr/>
            </p:nvSpPr>
            <p:spPr bwMode="auto">
              <a:xfrm>
                <a:off x="25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2" name="Freeform 24"/>
              <p:cNvSpPr>
                <a:spLocks/>
              </p:cNvSpPr>
              <p:nvPr/>
            </p:nvSpPr>
            <p:spPr bwMode="auto">
              <a:xfrm>
                <a:off x="37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3" name="Freeform 25"/>
              <p:cNvSpPr>
                <a:spLocks/>
              </p:cNvSpPr>
              <p:nvPr/>
            </p:nvSpPr>
            <p:spPr bwMode="auto">
              <a:xfrm>
                <a:off x="5003" y="1842"/>
                <a:ext cx="609" cy="143"/>
              </a:xfrm>
              <a:custGeom>
                <a:avLst/>
                <a:gdLst>
                  <a:gd name="T0" fmla="*/ 0 w 609"/>
                  <a:gd name="T1" fmla="*/ 0 h 143"/>
                  <a:gd name="T2" fmla="*/ 109 w 609"/>
                  <a:gd name="T3" fmla="*/ 81 h 143"/>
                  <a:gd name="T4" fmla="*/ 163 w 609"/>
                  <a:gd name="T5" fmla="*/ 127 h 143"/>
                  <a:gd name="T6" fmla="*/ 254 w 609"/>
                  <a:gd name="T7" fmla="*/ 63 h 143"/>
                  <a:gd name="T8" fmla="*/ 281 w 609"/>
                  <a:gd name="T9" fmla="*/ 45 h 143"/>
                  <a:gd name="T10" fmla="*/ 309 w 609"/>
                  <a:gd name="T11" fmla="*/ 91 h 143"/>
                  <a:gd name="T12" fmla="*/ 336 w 609"/>
                  <a:gd name="T13" fmla="*/ 109 h 143"/>
                  <a:gd name="T14" fmla="*/ 390 w 609"/>
                  <a:gd name="T15" fmla="*/ 127 h 143"/>
                  <a:gd name="T16" fmla="*/ 454 w 609"/>
                  <a:gd name="T17" fmla="*/ 81 h 143"/>
                  <a:gd name="T18" fmla="*/ 536 w 609"/>
                  <a:gd name="T19" fmla="*/ 81 h 143"/>
                  <a:gd name="T20" fmla="*/ 590 w 609"/>
                  <a:gd name="T21" fmla="*/ 45 h 143"/>
                  <a:gd name="T22" fmla="*/ 609 w 609"/>
                  <a:gd name="T23" fmla="*/ 0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9"/>
                  <a:gd name="T37" fmla="*/ 0 h 143"/>
                  <a:gd name="T38" fmla="*/ 609 w 609"/>
                  <a:gd name="T39" fmla="*/ 143 h 1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9" h="143">
                    <a:moveTo>
                      <a:pt x="0" y="0"/>
                    </a:moveTo>
                    <a:cubicBezTo>
                      <a:pt x="50" y="17"/>
                      <a:pt x="68" y="54"/>
                      <a:pt x="109" y="81"/>
                    </a:cubicBezTo>
                    <a:cubicBezTo>
                      <a:pt x="122" y="121"/>
                      <a:pt x="116" y="143"/>
                      <a:pt x="163" y="127"/>
                    </a:cubicBezTo>
                    <a:cubicBezTo>
                      <a:pt x="216" y="48"/>
                      <a:pt x="105" y="79"/>
                      <a:pt x="254" y="63"/>
                    </a:cubicBezTo>
                    <a:cubicBezTo>
                      <a:pt x="263" y="57"/>
                      <a:pt x="270" y="45"/>
                      <a:pt x="281" y="45"/>
                    </a:cubicBezTo>
                    <a:cubicBezTo>
                      <a:pt x="303" y="45"/>
                      <a:pt x="302" y="82"/>
                      <a:pt x="309" y="91"/>
                    </a:cubicBezTo>
                    <a:cubicBezTo>
                      <a:pt x="316" y="100"/>
                      <a:pt x="326" y="105"/>
                      <a:pt x="336" y="109"/>
                    </a:cubicBezTo>
                    <a:cubicBezTo>
                      <a:pt x="353" y="117"/>
                      <a:pt x="390" y="127"/>
                      <a:pt x="390" y="127"/>
                    </a:cubicBezTo>
                    <a:cubicBezTo>
                      <a:pt x="412" y="106"/>
                      <a:pt x="433" y="103"/>
                      <a:pt x="454" y="81"/>
                    </a:cubicBezTo>
                    <a:cubicBezTo>
                      <a:pt x="492" y="89"/>
                      <a:pt x="501" y="99"/>
                      <a:pt x="536" y="81"/>
                    </a:cubicBezTo>
                    <a:cubicBezTo>
                      <a:pt x="555" y="71"/>
                      <a:pt x="590" y="45"/>
                      <a:pt x="590" y="45"/>
                    </a:cubicBezTo>
                    <a:cubicBezTo>
                      <a:pt x="602" y="12"/>
                      <a:pt x="596" y="27"/>
                      <a:pt x="609" y="0"/>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grpSp>
        <p:sp>
          <p:nvSpPr>
            <p:cNvPr id="16" name="Rectangle 28"/>
            <p:cNvSpPr>
              <a:spLocks noChangeArrowheads="1"/>
            </p:cNvSpPr>
            <p:nvPr/>
          </p:nvSpPr>
          <p:spPr bwMode="auto">
            <a:xfrm>
              <a:off x="6249183" y="3257467"/>
              <a:ext cx="1289055" cy="368282"/>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1">
                  <a:solidFill>
                    <a:srgbClr val="4D4D4D"/>
                  </a:solidFill>
                  <a:latin typeface="Viner Hand ITC" pitchFamily="66" charset="0"/>
                </a:rPr>
                <a:t>John King</a:t>
              </a:r>
              <a:endParaRPr lang="en-US">
                <a:solidFill>
                  <a:srgbClr val="4D4D4D"/>
                </a:solidFill>
                <a:latin typeface="Arial"/>
              </a:endParaRPr>
            </a:p>
          </p:txBody>
        </p:sp>
        <p:sp>
          <p:nvSpPr>
            <p:cNvPr id="17" name="Rectangle 29"/>
            <p:cNvSpPr>
              <a:spLocks noChangeArrowheads="1"/>
            </p:cNvSpPr>
            <p:nvPr/>
          </p:nvSpPr>
          <p:spPr bwMode="auto">
            <a:xfrm>
              <a:off x="6623556" y="3632206"/>
              <a:ext cx="925516" cy="368282"/>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1" i="1">
                  <a:solidFill>
                    <a:srgbClr val="4D4D4D"/>
                  </a:solidFill>
                  <a:latin typeface="Arial Narrow" pitchFamily="34" charset="0"/>
                </a:rPr>
                <a:t>10/14/07</a:t>
              </a:r>
              <a:endParaRPr lang="en-US">
                <a:solidFill>
                  <a:srgbClr val="4D4D4D"/>
                </a:solidFill>
                <a:latin typeface="Arial"/>
              </a:endParaRPr>
            </a:p>
          </p:txBody>
        </p:sp>
      </p:grpSp>
      <p:sp>
        <p:nvSpPr>
          <p:cNvPr id="30" name="Text Box 27"/>
          <p:cNvSpPr txBox="1">
            <a:spLocks noChangeArrowheads="1"/>
          </p:cNvSpPr>
          <p:nvPr/>
        </p:nvSpPr>
        <p:spPr bwMode="auto">
          <a:xfrm>
            <a:off x="206344" y="4348518"/>
            <a:ext cx="5980134" cy="1233611"/>
          </a:xfrm>
          <a:prstGeom prst="rect">
            <a:avLst/>
          </a:prstGeom>
          <a:noFill/>
          <a:ln w="9525" algn="ctr">
            <a:noFill/>
            <a:miter lim="800000"/>
            <a:headEnd/>
            <a:tailEnd/>
          </a:ln>
        </p:spPr>
        <p:txBody>
          <a:bodyPr>
            <a:spAutoFit/>
          </a:bodyPr>
          <a:lstStyle/>
          <a:p>
            <a:pPr defTabSz="457200" eaLnBrk="0" fontAlgn="auto" hangingPunct="0">
              <a:spcBef>
                <a:spcPts val="600"/>
              </a:spcBef>
              <a:spcAft>
                <a:spcPts val="0"/>
              </a:spcAft>
              <a:tabLst>
                <a:tab pos="1487488" algn="l"/>
                <a:tab pos="2565400" algn="l"/>
                <a:tab pos="4681538" algn="l"/>
                <a:tab pos="5091113" algn="l"/>
              </a:tabLst>
            </a:pPr>
            <a:r>
              <a:rPr lang="en-US" sz="2000" b="1" i="1" dirty="0">
                <a:solidFill>
                  <a:srgbClr val="000099"/>
                </a:solidFill>
                <a:latin typeface="Comic Sans MS" pitchFamily="66" charset="0"/>
              </a:rPr>
              <a:t>John King   AMF     </a:t>
            </a:r>
            <a:r>
              <a:rPr lang="en-US" sz="2000" b="1" i="1" dirty="0">
                <a:solidFill>
                  <a:srgbClr val="000099"/>
                </a:solidFill>
                <a:latin typeface="Viner Hand ITC" pitchFamily="66" charset="0"/>
              </a:rPr>
              <a:t>John King	</a:t>
            </a:r>
            <a:r>
              <a:rPr lang="en-US" sz="1600" b="1" i="1" dirty="0">
                <a:solidFill>
                  <a:srgbClr val="000099"/>
                </a:solidFill>
                <a:latin typeface="Arial Narrow" pitchFamily="34" charset="0"/>
              </a:rPr>
              <a:t>0945 </a:t>
            </a:r>
            <a:r>
              <a:rPr lang="en-US" sz="1000" b="1" i="1" dirty="0">
                <a:solidFill>
                  <a:srgbClr val="000099"/>
                </a:solidFill>
                <a:latin typeface="Arial Narrow" pitchFamily="34" charset="0"/>
              </a:rPr>
              <a:t>10/14/07</a:t>
            </a:r>
          </a:p>
          <a:p>
            <a:pPr defTabSz="457200" eaLnBrk="0" fontAlgn="auto" hangingPunct="0">
              <a:lnSpc>
                <a:spcPts val="2000"/>
              </a:lnSpc>
              <a:spcBef>
                <a:spcPts val="0"/>
              </a:spcBef>
              <a:spcAft>
                <a:spcPts val="0"/>
              </a:spcAft>
              <a:tabLst>
                <a:tab pos="1487488" algn="l"/>
                <a:tab pos="2565400" algn="l"/>
                <a:tab pos="4681538" algn="l"/>
                <a:tab pos="5091113" algn="l"/>
              </a:tabLst>
            </a:pPr>
            <a:r>
              <a:rPr lang="en-US" sz="2000" b="1" i="1" dirty="0">
                <a:solidFill>
                  <a:srgbClr val="000099"/>
                </a:solidFill>
                <a:latin typeface="Comic Sans MS" pitchFamily="66" charset="0"/>
              </a:rPr>
              <a:t>Ed White	AMF	</a:t>
            </a:r>
            <a:r>
              <a:rPr lang="en-US" sz="3000" b="1" i="1" dirty="0">
                <a:solidFill>
                  <a:srgbClr val="000099"/>
                </a:solidFill>
                <a:latin typeface="Freestyle Script" pitchFamily="66" charset="0"/>
              </a:rPr>
              <a:t>Ed White	</a:t>
            </a:r>
            <a:r>
              <a:rPr lang="en-US" sz="1600" b="1" i="1" dirty="0">
                <a:solidFill>
                  <a:srgbClr val="000099"/>
                </a:solidFill>
                <a:latin typeface="Arial Narrow" pitchFamily="34" charset="0"/>
              </a:rPr>
              <a:t>0950</a:t>
            </a:r>
            <a:r>
              <a:rPr lang="en-US" sz="2000" b="1" i="1" dirty="0">
                <a:solidFill>
                  <a:srgbClr val="000099"/>
                </a:solidFill>
                <a:latin typeface="Freestyle Script" pitchFamily="66" charset="0"/>
              </a:rPr>
              <a:t>	</a:t>
            </a:r>
            <a:r>
              <a:rPr lang="en-US" sz="1000" b="1" i="1" dirty="0">
                <a:solidFill>
                  <a:srgbClr val="000099"/>
                </a:solidFill>
                <a:latin typeface="Arial Narrow" pitchFamily="34" charset="0"/>
              </a:rPr>
              <a:t>10/14/07</a:t>
            </a:r>
          </a:p>
          <a:p>
            <a:pPr defTabSz="457200" eaLnBrk="0" fontAlgn="auto" hangingPunct="0">
              <a:lnSpc>
                <a:spcPts val="1500"/>
              </a:lnSpc>
              <a:spcBef>
                <a:spcPts val="0"/>
              </a:spcBef>
              <a:spcAft>
                <a:spcPts val="0"/>
              </a:spcAft>
              <a:tabLst>
                <a:tab pos="1487488" algn="l"/>
                <a:tab pos="2565400" algn="l"/>
                <a:tab pos="4681538" algn="l"/>
                <a:tab pos="5091113" algn="l"/>
              </a:tabLst>
            </a:pPr>
            <a:r>
              <a:rPr lang="en-US" sz="2000" b="1" i="1" dirty="0">
                <a:solidFill>
                  <a:srgbClr val="000099"/>
                </a:solidFill>
                <a:latin typeface="Comic Sans MS" pitchFamily="66" charset="0"/>
              </a:rPr>
              <a:t>Joe Moss	AMF	</a:t>
            </a:r>
            <a:r>
              <a:rPr lang="en-US" b="1" i="1" dirty="0">
                <a:solidFill>
                  <a:srgbClr val="000099"/>
                </a:solidFill>
                <a:latin typeface="Vladimir Script" pitchFamily="66" charset="0"/>
              </a:rPr>
              <a:t>Joe Moss</a:t>
            </a:r>
            <a:r>
              <a:rPr lang="en-US" sz="2000" b="1" i="1" dirty="0">
                <a:solidFill>
                  <a:srgbClr val="000099"/>
                </a:solidFill>
                <a:latin typeface="Comic Sans MS" pitchFamily="66" charset="0"/>
              </a:rPr>
              <a:t>	</a:t>
            </a:r>
            <a:r>
              <a:rPr lang="en-US" sz="1600" b="1" i="1" dirty="0">
                <a:solidFill>
                  <a:srgbClr val="000099"/>
                </a:solidFill>
                <a:latin typeface="Arial Narrow" pitchFamily="34" charset="0"/>
              </a:rPr>
              <a:t>0951</a:t>
            </a:r>
            <a:r>
              <a:rPr lang="en-US" sz="2000" b="1" i="1" dirty="0">
                <a:solidFill>
                  <a:srgbClr val="000099"/>
                </a:solidFill>
                <a:latin typeface="Comic Sans MS" pitchFamily="66" charset="0"/>
              </a:rPr>
              <a:t>	</a:t>
            </a:r>
            <a:r>
              <a:rPr lang="en-US" sz="1000" b="1" i="1" dirty="0">
                <a:solidFill>
                  <a:srgbClr val="000099"/>
                </a:solidFill>
                <a:latin typeface="Arial Narrow" pitchFamily="34" charset="0"/>
              </a:rPr>
              <a:t>10/14/07</a:t>
            </a:r>
          </a:p>
          <a:p>
            <a:pPr defTabSz="457200" eaLnBrk="0" fontAlgn="auto" hangingPunct="0">
              <a:spcBef>
                <a:spcPts val="0"/>
              </a:spcBef>
              <a:spcAft>
                <a:spcPts val="0"/>
              </a:spcAft>
              <a:tabLst>
                <a:tab pos="1487488" algn="l"/>
                <a:tab pos="2565400" algn="l"/>
                <a:tab pos="4681538" algn="l"/>
                <a:tab pos="5091113" algn="l"/>
              </a:tabLst>
            </a:pPr>
            <a:r>
              <a:rPr lang="en-US" sz="2000" b="1" i="1" dirty="0">
                <a:solidFill>
                  <a:srgbClr val="000099"/>
                </a:solidFill>
                <a:latin typeface="Comic Sans MS" pitchFamily="66" charset="0"/>
              </a:rPr>
              <a:t>AB Word	AMF	</a:t>
            </a:r>
            <a:r>
              <a:rPr lang="en-US" b="1" i="1" dirty="0">
                <a:solidFill>
                  <a:srgbClr val="000099"/>
                </a:solidFill>
                <a:latin typeface="Brush Script MT" pitchFamily="66" charset="0"/>
              </a:rPr>
              <a:t>AB Word	</a:t>
            </a:r>
            <a:r>
              <a:rPr lang="en-US" sz="1600" b="1" i="1" dirty="0">
                <a:solidFill>
                  <a:srgbClr val="000099"/>
                </a:solidFill>
                <a:latin typeface="Arial Narrow" pitchFamily="34" charset="0"/>
              </a:rPr>
              <a:t>0952	</a:t>
            </a:r>
            <a:r>
              <a:rPr lang="en-US" sz="1000" b="1" i="1" dirty="0">
                <a:solidFill>
                  <a:srgbClr val="000099"/>
                </a:solidFill>
                <a:latin typeface="Arial Narrow" pitchFamily="34" charset="0"/>
              </a:rPr>
              <a:t>10/14/07</a:t>
            </a:r>
          </a:p>
          <a:p>
            <a:pPr defTabSz="457200" eaLnBrk="0" fontAlgn="auto" hangingPunct="0">
              <a:lnSpc>
                <a:spcPct val="50000"/>
              </a:lnSpc>
              <a:spcBef>
                <a:spcPts val="0"/>
              </a:spcBef>
              <a:spcAft>
                <a:spcPts val="0"/>
              </a:spcAft>
              <a:tabLst>
                <a:tab pos="1487488" algn="l"/>
                <a:tab pos="2565400" algn="l"/>
                <a:tab pos="4681538" algn="l"/>
                <a:tab pos="5091113" algn="l"/>
              </a:tabLst>
            </a:pPr>
            <a:endParaRPr lang="en-US" sz="1000" b="1" i="1" dirty="0">
              <a:solidFill>
                <a:srgbClr val="000099"/>
              </a:solidFill>
              <a:latin typeface="Arial Narrow" pitchFamily="34" charset="0"/>
            </a:endParaRPr>
          </a:p>
        </p:txBody>
      </p:sp>
      <p:sp>
        <p:nvSpPr>
          <p:cNvPr id="31" name="Text Box 28"/>
          <p:cNvSpPr txBox="1">
            <a:spLocks noChangeArrowheads="1"/>
          </p:cNvSpPr>
          <p:nvPr/>
        </p:nvSpPr>
        <p:spPr bwMode="auto">
          <a:xfrm>
            <a:off x="5867400" y="4136890"/>
            <a:ext cx="3269993" cy="1385439"/>
          </a:xfrm>
          <a:prstGeom prst="rect">
            <a:avLst/>
          </a:prstGeom>
          <a:noFill/>
          <a:ln w="9525" algn="ctr">
            <a:noFill/>
            <a:miter lim="800000"/>
            <a:headEnd/>
            <a:tailEnd/>
          </a:ln>
        </p:spPr>
        <p:txBody>
          <a:bodyPr wrap="square">
            <a:spAutoFit/>
          </a:bodyPr>
          <a:lstStyle/>
          <a:p>
            <a:pPr defTabSz="457200" eaLnBrk="0" fontAlgn="auto" hangingPunct="0">
              <a:lnSpc>
                <a:spcPts val="4500"/>
              </a:lnSpc>
              <a:spcBef>
                <a:spcPct val="50000"/>
              </a:spcBef>
              <a:spcAft>
                <a:spcPts val="0"/>
              </a:spcAft>
              <a:tabLst>
                <a:tab pos="2116138" algn="l"/>
                <a:tab pos="2565400" algn="l"/>
                <a:tab pos="4654550" algn="l"/>
                <a:tab pos="5103813" algn="l"/>
              </a:tabLst>
            </a:pPr>
            <a:r>
              <a:rPr lang="en-US" sz="2000" b="1" i="1" dirty="0">
                <a:solidFill>
                  <a:srgbClr val="000099"/>
                </a:solidFill>
                <a:latin typeface="Viner Hand ITC" pitchFamily="66" charset="0"/>
              </a:rPr>
              <a:t>John King	</a:t>
            </a:r>
            <a:r>
              <a:rPr lang="en-US" sz="1600" b="1" i="1" dirty="0">
                <a:solidFill>
                  <a:srgbClr val="000099"/>
                </a:solidFill>
                <a:latin typeface="Arial Narrow" pitchFamily="34" charset="0"/>
              </a:rPr>
              <a:t>1415  </a:t>
            </a:r>
            <a:r>
              <a:rPr lang="en-US" sz="1000" b="1" i="1" dirty="0">
                <a:solidFill>
                  <a:srgbClr val="000099"/>
                </a:solidFill>
                <a:latin typeface="Arial Narrow" pitchFamily="34" charset="0"/>
              </a:rPr>
              <a:t>10/14/07</a:t>
            </a:r>
          </a:p>
          <a:p>
            <a:pPr defTabSz="457200" eaLnBrk="0" fontAlgn="auto" hangingPunct="0">
              <a:lnSpc>
                <a:spcPts val="1000"/>
              </a:lnSpc>
              <a:spcBef>
                <a:spcPts val="0"/>
              </a:spcBef>
              <a:spcAft>
                <a:spcPts val="0"/>
              </a:spcAft>
              <a:tabLst>
                <a:tab pos="2116138" algn="l"/>
                <a:tab pos="2565400" algn="l"/>
                <a:tab pos="4654550" algn="l"/>
                <a:tab pos="5103813" algn="l"/>
              </a:tabLst>
            </a:pPr>
            <a:r>
              <a:rPr lang="en-US" sz="3000" b="1" i="1" dirty="0">
                <a:solidFill>
                  <a:srgbClr val="000099"/>
                </a:solidFill>
                <a:latin typeface="Freestyle Script" pitchFamily="66" charset="0"/>
              </a:rPr>
              <a:t>Ed White	</a:t>
            </a:r>
            <a:r>
              <a:rPr lang="en-US" sz="1600" b="1" i="1" dirty="0">
                <a:solidFill>
                  <a:srgbClr val="000099"/>
                </a:solidFill>
                <a:latin typeface="Arial Narrow" pitchFamily="34" charset="0"/>
              </a:rPr>
              <a:t>1350</a:t>
            </a:r>
            <a:r>
              <a:rPr lang="en-US" sz="2000" b="1" i="1" dirty="0">
                <a:solidFill>
                  <a:srgbClr val="000099"/>
                </a:solidFill>
                <a:latin typeface="Freestyle Script" pitchFamily="66" charset="0"/>
              </a:rPr>
              <a:t>	</a:t>
            </a:r>
            <a:r>
              <a:rPr lang="en-US" sz="1000" b="1" i="1" dirty="0">
                <a:solidFill>
                  <a:srgbClr val="000099"/>
                </a:solidFill>
                <a:latin typeface="Arial Narrow" pitchFamily="34" charset="0"/>
              </a:rPr>
              <a:t>10/14/07</a:t>
            </a:r>
          </a:p>
          <a:p>
            <a:pPr defTabSz="457200" eaLnBrk="0" fontAlgn="auto" hangingPunct="0">
              <a:lnSpc>
                <a:spcPct val="53000"/>
              </a:lnSpc>
              <a:spcBef>
                <a:spcPts val="600"/>
              </a:spcBef>
              <a:spcAft>
                <a:spcPts val="0"/>
              </a:spcAft>
              <a:tabLst>
                <a:tab pos="2116138" algn="l"/>
                <a:tab pos="2565400" algn="l"/>
                <a:tab pos="4654550" algn="l"/>
                <a:tab pos="5103813" algn="l"/>
              </a:tabLst>
            </a:pPr>
            <a:r>
              <a:rPr lang="en-US" b="1" i="1" dirty="0">
                <a:solidFill>
                  <a:srgbClr val="000099"/>
                </a:solidFill>
                <a:latin typeface="Vladimir Script" pitchFamily="66" charset="0"/>
              </a:rPr>
              <a:t>Joe Moss</a:t>
            </a:r>
            <a:r>
              <a:rPr lang="en-US" sz="2000" b="1" i="1" dirty="0">
                <a:solidFill>
                  <a:srgbClr val="000099"/>
                </a:solidFill>
                <a:latin typeface="Comic Sans MS" pitchFamily="66" charset="0"/>
              </a:rPr>
              <a:t>	</a:t>
            </a:r>
            <a:r>
              <a:rPr lang="en-US" sz="1600" b="1" i="1" dirty="0">
                <a:solidFill>
                  <a:srgbClr val="000099"/>
                </a:solidFill>
                <a:latin typeface="Arial Narrow" pitchFamily="34" charset="0"/>
              </a:rPr>
              <a:t>1251</a:t>
            </a:r>
            <a:r>
              <a:rPr lang="en-US" sz="2000" b="1" i="1" dirty="0">
                <a:solidFill>
                  <a:srgbClr val="000099"/>
                </a:solidFill>
                <a:latin typeface="Comic Sans MS" pitchFamily="66" charset="0"/>
              </a:rPr>
              <a:t>	</a:t>
            </a:r>
            <a:r>
              <a:rPr lang="en-US" sz="1000" b="1" i="1" dirty="0">
                <a:solidFill>
                  <a:srgbClr val="000099"/>
                </a:solidFill>
                <a:latin typeface="Arial Narrow" pitchFamily="34" charset="0"/>
              </a:rPr>
              <a:t>10/14/07</a:t>
            </a:r>
          </a:p>
          <a:p>
            <a:pPr defTabSz="457200" eaLnBrk="0" fontAlgn="auto" hangingPunct="0">
              <a:lnSpc>
                <a:spcPct val="70000"/>
              </a:lnSpc>
              <a:spcBef>
                <a:spcPts val="600"/>
              </a:spcBef>
              <a:spcAft>
                <a:spcPts val="0"/>
              </a:spcAft>
              <a:tabLst>
                <a:tab pos="2116138" algn="l"/>
                <a:tab pos="2565400" algn="l"/>
                <a:tab pos="4654550" algn="l"/>
                <a:tab pos="5103813" algn="l"/>
              </a:tabLst>
            </a:pPr>
            <a:r>
              <a:rPr lang="en-US" b="1" i="1" dirty="0">
                <a:solidFill>
                  <a:srgbClr val="000099"/>
                </a:solidFill>
                <a:latin typeface="Brush Script MT" pitchFamily="66" charset="0"/>
              </a:rPr>
              <a:t>AB Word 	</a:t>
            </a:r>
            <a:r>
              <a:rPr lang="en-US" sz="1600" b="1" i="1" dirty="0">
                <a:solidFill>
                  <a:srgbClr val="000099"/>
                </a:solidFill>
                <a:latin typeface="Arial Narrow" pitchFamily="34" charset="0"/>
              </a:rPr>
              <a:t>1402	</a:t>
            </a:r>
            <a:r>
              <a:rPr lang="en-US" sz="1000" b="1" i="1" dirty="0">
                <a:solidFill>
                  <a:srgbClr val="000099"/>
                </a:solidFill>
                <a:latin typeface="Arial Narrow" pitchFamily="34" charset="0"/>
              </a:rPr>
              <a:t>10/14/07</a:t>
            </a:r>
          </a:p>
          <a:p>
            <a:pPr defTabSz="457200" eaLnBrk="0" fontAlgn="auto" hangingPunct="0">
              <a:lnSpc>
                <a:spcPct val="50000"/>
              </a:lnSpc>
              <a:spcBef>
                <a:spcPts val="0"/>
              </a:spcBef>
              <a:spcAft>
                <a:spcPts val="0"/>
              </a:spcAft>
              <a:tabLst>
                <a:tab pos="2116138" algn="l"/>
                <a:tab pos="2565400" algn="l"/>
                <a:tab pos="4654550" algn="l"/>
                <a:tab pos="5103813" algn="l"/>
              </a:tabLst>
            </a:pPr>
            <a:endParaRPr lang="en-US" sz="1000" b="1" i="1" dirty="0">
              <a:solidFill>
                <a:srgbClr val="000099"/>
              </a:solidFill>
              <a:latin typeface="Arial Narrow" pitchFamily="34" charset="0"/>
            </a:endParaRPr>
          </a:p>
        </p:txBody>
      </p:sp>
    </p:spTree>
    <p:extLst>
      <p:ext uri="{BB962C8B-B14F-4D97-AF65-F5344CB8AC3E}">
        <p14:creationId xmlns:p14="http://schemas.microsoft.com/office/powerpoint/2010/main" val="180838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100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wipe(left)">
                                      <p:cBhvr>
                                        <p:cTn id="10" dur="1000"/>
                                        <p:tgtEl>
                                          <p:spTgt spid="30">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100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wipe(left)">
                                      <p:cBhvr>
                                        <p:cTn id="14" dur="1000"/>
                                        <p:tgtEl>
                                          <p:spTgt spid="30">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100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wipe(left)">
                                      <p:cBhvr>
                                        <p:cTn id="18" dur="1000"/>
                                        <p:tgtEl>
                                          <p:spTgt spid="30">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100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wipe(left)">
                                      <p:cBhvr>
                                        <p:cTn id="22" dur="1000"/>
                                        <p:tgtEl>
                                          <p:spTgt spid="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grpId="0" nodeType="afterEffect">
                                  <p:stCondLst>
                                    <p:cond delay="50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childTnLst>
                          </p:cTn>
                        </p:par>
                        <p:par>
                          <p:cTn id="31" fill="hold">
                            <p:stCondLst>
                              <p:cond delay="1000"/>
                            </p:stCondLst>
                            <p:childTnLst>
                              <p:par>
                                <p:cTn id="32" presetID="22" presetClass="entr" presetSubtype="8" fill="hold" grpId="0" nodeType="afterEffect">
                                  <p:stCondLst>
                                    <p:cond delay="500"/>
                                  </p:stCondLst>
                                  <p:childTnLst>
                                    <p:set>
                                      <p:cBhvr>
                                        <p:cTn id="33" dur="1" fill="hold">
                                          <p:stCondLst>
                                            <p:cond delay="0"/>
                                          </p:stCondLst>
                                        </p:cTn>
                                        <p:tgtEl>
                                          <p:spTgt spid="31">
                                            <p:txEl>
                                              <p:pRg st="1" end="1"/>
                                            </p:txEl>
                                          </p:spTgt>
                                        </p:tgtEl>
                                        <p:attrNameLst>
                                          <p:attrName>style.visibility</p:attrName>
                                        </p:attrNameLst>
                                      </p:cBhvr>
                                      <p:to>
                                        <p:strVal val="visible"/>
                                      </p:to>
                                    </p:set>
                                    <p:animEffect transition="in" filter="wipe(left)">
                                      <p:cBhvr>
                                        <p:cTn id="34" dur="500"/>
                                        <p:tgtEl>
                                          <p:spTgt spid="31">
                                            <p:txEl>
                                              <p:pRg st="1" end="1"/>
                                            </p:txEl>
                                          </p:spTgt>
                                        </p:tgtEl>
                                      </p:cBhvr>
                                    </p:animEffect>
                                  </p:childTnLst>
                                </p:cTn>
                              </p:par>
                            </p:childTnLst>
                          </p:cTn>
                        </p:par>
                        <p:par>
                          <p:cTn id="35" fill="hold">
                            <p:stCondLst>
                              <p:cond delay="2000"/>
                            </p:stCondLst>
                            <p:childTnLst>
                              <p:par>
                                <p:cTn id="36" presetID="22" presetClass="entr" presetSubtype="8" fill="hold" grpId="0" nodeType="afterEffect">
                                  <p:stCondLst>
                                    <p:cond delay="500"/>
                                  </p:stCondLst>
                                  <p:childTnLst>
                                    <p:set>
                                      <p:cBhvr>
                                        <p:cTn id="37" dur="1" fill="hold">
                                          <p:stCondLst>
                                            <p:cond delay="0"/>
                                          </p:stCondLst>
                                        </p:cTn>
                                        <p:tgtEl>
                                          <p:spTgt spid="31">
                                            <p:txEl>
                                              <p:pRg st="2" end="2"/>
                                            </p:txEl>
                                          </p:spTgt>
                                        </p:tgtEl>
                                        <p:attrNameLst>
                                          <p:attrName>style.visibility</p:attrName>
                                        </p:attrNameLst>
                                      </p:cBhvr>
                                      <p:to>
                                        <p:strVal val="visible"/>
                                      </p:to>
                                    </p:set>
                                    <p:animEffect transition="in" filter="wipe(left)">
                                      <p:cBhvr>
                                        <p:cTn id="38" dur="500"/>
                                        <p:tgtEl>
                                          <p:spTgt spid="31">
                                            <p:txEl>
                                              <p:pRg st="2" end="2"/>
                                            </p:txEl>
                                          </p:spTgt>
                                        </p:tgtEl>
                                      </p:cBhvr>
                                    </p:animEffect>
                                  </p:childTnLst>
                                </p:cTn>
                              </p:par>
                            </p:childTnLst>
                          </p:cTn>
                        </p:par>
                        <p:par>
                          <p:cTn id="39" fill="hold">
                            <p:stCondLst>
                              <p:cond delay="3000"/>
                            </p:stCondLst>
                            <p:childTnLst>
                              <p:par>
                                <p:cTn id="40" presetID="22" presetClass="entr" presetSubtype="8" fill="hold" grpId="0" nodeType="afterEffect">
                                  <p:stCondLst>
                                    <p:cond delay="500"/>
                                  </p:stCondLst>
                                  <p:childTnLst>
                                    <p:set>
                                      <p:cBhvr>
                                        <p:cTn id="41" dur="1" fill="hold">
                                          <p:stCondLst>
                                            <p:cond delay="0"/>
                                          </p:stCondLst>
                                        </p:cTn>
                                        <p:tgtEl>
                                          <p:spTgt spid="31">
                                            <p:txEl>
                                              <p:pRg st="3" end="3"/>
                                            </p:txEl>
                                          </p:spTgt>
                                        </p:tgtEl>
                                        <p:attrNameLst>
                                          <p:attrName>style.visibility</p:attrName>
                                        </p:attrNameLst>
                                      </p:cBhvr>
                                      <p:to>
                                        <p:strVal val="visible"/>
                                      </p:to>
                                    </p:set>
                                    <p:animEffect transition="in" filter="wipe(left)">
                                      <p:cBhvr>
                                        <p:cTn id="42" dur="500"/>
                                        <p:tgtEl>
                                          <p:spTgt spid="3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P spid="9" grpId="0" animBg="1"/>
      <p:bldP spid="30" grpId="0" build="p" bldLvl="5"/>
      <p:bldP spid="31"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Final Note</a:t>
            </a:r>
          </a:p>
        </p:txBody>
      </p:sp>
      <p:sp>
        <p:nvSpPr>
          <p:cNvPr id="5" name="Rectangle 2"/>
          <p:cNvSpPr txBox="1">
            <a:spLocks noChangeArrowheads="1"/>
          </p:cNvSpPr>
          <p:nvPr/>
        </p:nvSpPr>
        <p:spPr>
          <a:xfrm>
            <a:off x="633412" y="1207969"/>
            <a:ext cx="7970837" cy="1524000"/>
          </a:xfrm>
          <a:prstGeom prst="rect">
            <a:avLst/>
          </a:prstGeom>
          <a:noFill/>
        </p:spPr>
        <p:txBody>
          <a:bodyPr vert="horz" lIns="0" tIns="0" rIns="0" bIns="0" rtlCol="0">
            <a:noAutofit/>
          </a:bodyPr>
          <a:lst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Tx/>
              <a:buNone/>
            </a:pPr>
            <a:r>
              <a:rPr lang="en-US" sz="3200" b="1">
                <a:solidFill>
                  <a:srgbClr val="4D4D4D"/>
                </a:solidFill>
                <a:cs typeface="Arial" charset="0"/>
              </a:rPr>
              <a:t>If you are unsure how to proceed or if concerns arise, </a:t>
            </a:r>
            <a:r>
              <a:rPr lang="en-US" sz="3200" b="1" u="sng">
                <a:solidFill>
                  <a:srgbClr val="FF0000"/>
                </a:solidFill>
                <a:cs typeface="Arial" charset="0"/>
              </a:rPr>
              <a:t>STOP</a:t>
            </a:r>
            <a:r>
              <a:rPr lang="en-US" sz="3200" b="1">
                <a:solidFill>
                  <a:srgbClr val="4D4D4D"/>
                </a:solidFill>
                <a:cs typeface="Arial" charset="0"/>
              </a:rPr>
              <a:t>.  Contact your employer representative!</a:t>
            </a:r>
          </a:p>
          <a:p>
            <a:pPr marL="0" indent="0" fontAlgn="auto">
              <a:spcAft>
                <a:spcPts val="0"/>
              </a:spcAft>
              <a:buFontTx/>
              <a:buNone/>
            </a:pPr>
            <a:endParaRPr lang="en-US" sz="2800" b="1">
              <a:solidFill>
                <a:srgbClr val="4D4D4D"/>
              </a:solidFill>
              <a:cs typeface="Arial" charset="0"/>
            </a:endParaRPr>
          </a:p>
        </p:txBody>
      </p:sp>
      <p:pic>
        <p:nvPicPr>
          <p:cNvPr id="6" name="Picture 4" descr="C:\Documents and Settings\TLTYLER\Local Settings\Temporary Internet Files\Content.IE5\DMIUJEVI\MP900314082[1].jpg"/>
          <p:cNvPicPr>
            <a:picLocks noChangeAspect="1" noChangeArrowheads="1"/>
          </p:cNvPicPr>
          <p:nvPr/>
        </p:nvPicPr>
        <p:blipFill>
          <a:blip r:embed="rId2" cstate="print"/>
          <a:srcRect/>
          <a:stretch>
            <a:fillRect/>
          </a:stretch>
        </p:blipFill>
        <p:spPr bwMode="auto">
          <a:xfrm>
            <a:off x="3052762" y="2709744"/>
            <a:ext cx="2620962" cy="3429000"/>
          </a:xfrm>
          <a:prstGeom prst="rect">
            <a:avLst/>
          </a:prstGeom>
          <a:noFill/>
          <a:ln w="9525">
            <a:noFill/>
            <a:miter lim="800000"/>
            <a:headEnd/>
            <a:tailEnd/>
          </a:ln>
        </p:spPr>
      </p:pic>
      <p:pic>
        <p:nvPicPr>
          <p:cNvPr id="7" name="Picture 5" descr="C:\Documents and Settings\TLTYLER\Local Settings\Temporary Internet Files\Content.IE5\EHAYH41H\MC900048773[1].wmf"/>
          <p:cNvPicPr>
            <a:picLocks noChangeAspect="1" noChangeArrowheads="1"/>
          </p:cNvPicPr>
          <p:nvPr/>
        </p:nvPicPr>
        <p:blipFill>
          <a:blip r:embed="rId3" cstate="print"/>
          <a:srcRect/>
          <a:stretch>
            <a:fillRect/>
          </a:stretch>
        </p:blipFill>
        <p:spPr bwMode="auto">
          <a:xfrm>
            <a:off x="365124" y="3339982"/>
            <a:ext cx="1633538" cy="1819275"/>
          </a:xfrm>
          <a:prstGeom prst="rect">
            <a:avLst/>
          </a:prstGeom>
          <a:noFill/>
          <a:ln w="9525">
            <a:noFill/>
            <a:miter lim="800000"/>
            <a:headEnd/>
            <a:tailEnd/>
          </a:ln>
        </p:spPr>
      </p:pic>
      <p:pic>
        <p:nvPicPr>
          <p:cNvPr id="8" name="Picture 6" descr="C:\Documents and Settings\TLTYLER\Local Settings\Temporary Internet Files\Content.IE5\ISGX7H8X\MC900071192[1].wmf"/>
          <p:cNvPicPr>
            <a:picLocks noChangeAspect="1" noChangeArrowheads="1"/>
          </p:cNvPicPr>
          <p:nvPr/>
        </p:nvPicPr>
        <p:blipFill>
          <a:blip r:embed="rId4" cstate="print"/>
          <a:srcRect/>
          <a:stretch>
            <a:fillRect/>
          </a:stretch>
        </p:blipFill>
        <p:spPr bwMode="auto">
          <a:xfrm>
            <a:off x="6508749" y="3498732"/>
            <a:ext cx="2319338" cy="2422525"/>
          </a:xfrm>
          <a:prstGeom prst="rect">
            <a:avLst/>
          </a:prstGeom>
          <a:noFill/>
          <a:ln w="9525">
            <a:noFill/>
            <a:miter lim="800000"/>
            <a:headEnd/>
            <a:tailEnd/>
          </a:ln>
        </p:spPr>
      </p:pic>
    </p:spTree>
    <p:extLst>
      <p:ext uri="{BB962C8B-B14F-4D97-AF65-F5344CB8AC3E}">
        <p14:creationId xmlns:p14="http://schemas.microsoft.com/office/powerpoint/2010/main" val="330942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0" y="2782094"/>
            <a:ext cx="9144000" cy="1189038"/>
          </a:xfrm>
          <a:prstGeom prst="rect">
            <a:avLst/>
          </a:prstGeom>
          <a:noFill/>
          <a:ln w="9525" algn="ctr">
            <a:noFill/>
            <a:miter lim="800000"/>
            <a:headEnd/>
            <a:tailEnd/>
          </a:ln>
          <a:effectLst>
            <a:outerShdw dist="53882" dir="2700000" algn="ctr" rotWithShape="0">
              <a:schemeClr val="bg2"/>
            </a:outerShdw>
          </a:effectLst>
        </p:spPr>
        <p:txBody>
          <a:bodyPr>
            <a:spAutoFit/>
          </a:bodyPr>
          <a:lstStyle/>
          <a:p>
            <a:pPr algn="ctr" defTabSz="457200" eaLnBrk="0" fontAlgn="auto" hangingPunct="0">
              <a:spcBef>
                <a:spcPts val="0"/>
              </a:spcBef>
              <a:spcAft>
                <a:spcPts val="0"/>
              </a:spcAft>
              <a:defRPr/>
            </a:pPr>
            <a:r>
              <a:rPr lang="en-US" sz="7200" b="1" dirty="0">
                <a:solidFill>
                  <a:srgbClr val="4D4D4D"/>
                </a:solidFill>
                <a:effectLst>
                  <a:outerShdw blurRad="38100" dist="38100" dir="2700000" algn="tl">
                    <a:srgbClr val="FFFFFF"/>
                  </a:outerShdw>
                </a:effectLst>
                <a:latin typeface="Arial"/>
              </a:rPr>
              <a:t>QUESTIONS?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63773" y="245660"/>
            <a:ext cx="8843749" cy="928048"/>
          </a:xfrm>
          <a:prstGeom prst="rect">
            <a:avLst/>
          </a:prstGeom>
        </p:spPr>
      </p:pic>
    </p:spTree>
    <p:extLst>
      <p:ext uri="{BB962C8B-B14F-4D97-AF65-F5344CB8AC3E}">
        <p14:creationId xmlns:p14="http://schemas.microsoft.com/office/powerpoint/2010/main" val="253325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 y="151288"/>
            <a:ext cx="7773077" cy="604865"/>
          </a:xfrm>
        </p:spPr>
        <p:txBody>
          <a:bodyPr/>
          <a:lstStyle/>
          <a:p>
            <a:r>
              <a:rPr lang="en-US" sz="3200" dirty="0">
                <a:solidFill>
                  <a:srgbClr val="FF0000"/>
                </a:solidFill>
              </a:rPr>
              <a:t>What is the Clearance Procedure?</a:t>
            </a:r>
          </a:p>
        </p:txBody>
      </p:sp>
      <p:sp>
        <p:nvSpPr>
          <p:cNvPr id="3" name="Content Placeholder 2"/>
          <p:cNvSpPr txBox="1">
            <a:spLocks/>
          </p:cNvSpPr>
          <p:nvPr/>
        </p:nvSpPr>
        <p:spPr>
          <a:xfrm>
            <a:off x="215900" y="1058863"/>
            <a:ext cx="8686800" cy="4905375"/>
          </a:xfrm>
          <a:prstGeom prst="rect">
            <a:avLst/>
          </a:prstGeom>
        </p:spPr>
        <p:txBody>
          <a:bodyPr/>
          <a:lst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231775" fontAlgn="auto">
              <a:spcAft>
                <a:spcPts val="1800"/>
              </a:spcAft>
              <a:buFont typeface="Arial" charset="0"/>
              <a:buChar char="•"/>
            </a:pPr>
            <a:r>
              <a:rPr lang="en-US" sz="2400" dirty="0">
                <a:solidFill>
                  <a:srgbClr val="4D4D4D"/>
                </a:solidFill>
              </a:rPr>
              <a:t>A lock-out/tag-out program in compliance with OSHA 1910.147, Lock-Out/Tag-Out, and OSHA 1910.269, the OSHA standard governing electric utility work. </a:t>
            </a:r>
          </a:p>
          <a:p>
            <a:pPr lvl="1" indent="-231775" fontAlgn="auto">
              <a:spcAft>
                <a:spcPts val="1800"/>
              </a:spcAft>
              <a:buFont typeface="Arial" charset="0"/>
              <a:buChar char="•"/>
              <a:tabLst>
                <a:tab pos="457200" algn="l"/>
              </a:tabLst>
            </a:pPr>
            <a:r>
              <a:rPr lang="en-US" sz="2400" dirty="0">
                <a:solidFill>
                  <a:srgbClr val="4D4D4D"/>
                </a:solidFill>
              </a:rPr>
              <a:t>Most Southern Company Generation facilities use a tagging system for hazardous energy isolation rather than the lock-out /tag-out system you may be familiar with.  The term “clearance” is used replacing the term “lock-out/tag-out” that you may be used to.</a:t>
            </a:r>
          </a:p>
          <a:p>
            <a:pPr lvl="1" indent="-231775" fontAlgn="auto">
              <a:spcAft>
                <a:spcPts val="1800"/>
              </a:spcAft>
              <a:buFont typeface="Arial" charset="0"/>
              <a:buChar char="•"/>
              <a:tabLst>
                <a:tab pos="457200" algn="l"/>
              </a:tabLst>
            </a:pPr>
            <a:r>
              <a:rPr lang="en-US" sz="2400" dirty="0">
                <a:solidFill>
                  <a:srgbClr val="4D4D4D"/>
                </a:solidFill>
              </a:rPr>
              <a:t>Strict adherence to the clearance/lock-out/tag-out procedure is a condition of employment for everyone working on plant equipment at Southern Company facilities. Violation of the clearance procedure will lead to being barred from all Southern Company facilities.</a:t>
            </a:r>
          </a:p>
          <a:p>
            <a:pPr lvl="1" indent="-457200" fontAlgn="auto">
              <a:spcAft>
                <a:spcPts val="1800"/>
              </a:spcAft>
              <a:buFont typeface="Arial" charset="0"/>
              <a:buChar char="•"/>
              <a:tabLst>
                <a:tab pos="457200" algn="l"/>
              </a:tabLst>
            </a:pPr>
            <a:endParaRPr lang="en-US" sz="2400" dirty="0">
              <a:solidFill>
                <a:srgbClr val="4D4D4D"/>
              </a:solidFill>
            </a:endParaRPr>
          </a:p>
          <a:p>
            <a:pPr lvl="1" indent="-457200" fontAlgn="auto">
              <a:spcAft>
                <a:spcPts val="1800"/>
              </a:spcAft>
              <a:buFont typeface="Arial" charset="0"/>
              <a:buNone/>
              <a:tabLst>
                <a:tab pos="457200" algn="l"/>
              </a:tabLst>
            </a:pPr>
            <a:endParaRPr lang="en-US" sz="2400" dirty="0">
              <a:solidFill>
                <a:srgbClr val="4D4D4D"/>
              </a:solidFill>
            </a:endParaRPr>
          </a:p>
          <a:p>
            <a:pPr fontAlgn="auto">
              <a:spcAft>
                <a:spcPts val="0"/>
              </a:spcAft>
              <a:tabLst>
                <a:tab pos="457200" algn="l"/>
              </a:tabLst>
            </a:pPr>
            <a:endParaRPr lang="en-US" sz="2400" dirty="0">
              <a:solidFill>
                <a:srgbClr val="4D4D4D"/>
              </a:solidFill>
              <a:cs typeface="Arial" charset="0"/>
            </a:endParaRPr>
          </a:p>
        </p:txBody>
      </p:sp>
    </p:spTree>
    <p:extLst>
      <p:ext uri="{BB962C8B-B14F-4D97-AF65-F5344CB8AC3E}">
        <p14:creationId xmlns:p14="http://schemas.microsoft.com/office/powerpoint/2010/main" val="424061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sp>
        <p:nvSpPr>
          <p:cNvPr id="5" name="Rectangle 4"/>
          <p:cNvSpPr>
            <a:spLocks noChangeArrowheads="1"/>
          </p:cNvSpPr>
          <p:nvPr/>
        </p:nvSpPr>
        <p:spPr bwMode="auto">
          <a:xfrm>
            <a:off x="293688" y="1127670"/>
            <a:ext cx="6434137" cy="5402262"/>
          </a:xfrm>
          <a:prstGeom prst="rect">
            <a:avLst/>
          </a:prstGeom>
          <a:noFill/>
          <a:ln w="9525" algn="ctr">
            <a:noFill/>
            <a:miter lim="800000"/>
            <a:headEnd/>
            <a:tailEnd/>
          </a:ln>
        </p:spPr>
        <p:txBody>
          <a:bodyPr>
            <a:spAutoFit/>
          </a:bodyPr>
          <a:lstStyle/>
          <a:p>
            <a:pPr defTabSz="457200" eaLnBrk="0" fontAlgn="auto" hangingPunct="0">
              <a:spcBef>
                <a:spcPct val="40000"/>
              </a:spcBef>
              <a:spcAft>
                <a:spcPts val="0"/>
              </a:spcAft>
            </a:pPr>
            <a:r>
              <a:rPr lang="en-US" sz="2000" b="1" dirty="0">
                <a:solidFill>
                  <a:srgbClr val="4D4D4D"/>
                </a:solidFill>
                <a:latin typeface="Arial"/>
                <a:cs typeface="Arial" charset="0"/>
              </a:rPr>
              <a:t>clearance </a:t>
            </a:r>
            <a:r>
              <a:rPr lang="en-US" sz="2000" dirty="0">
                <a:solidFill>
                  <a:srgbClr val="4D4D4D"/>
                </a:solidFill>
                <a:latin typeface="Arial"/>
                <a:cs typeface="Arial" charset="0"/>
              </a:rPr>
              <a:t>–</a:t>
            </a:r>
            <a:r>
              <a:rPr lang="en-US" sz="2000" b="1" dirty="0">
                <a:solidFill>
                  <a:srgbClr val="4D4D4D"/>
                </a:solidFill>
                <a:latin typeface="Arial"/>
                <a:cs typeface="Arial" charset="0"/>
              </a:rPr>
              <a:t> </a:t>
            </a:r>
            <a:r>
              <a:rPr lang="en-US" sz="2000" dirty="0">
                <a:solidFill>
                  <a:srgbClr val="4D4D4D"/>
                </a:solidFill>
                <a:latin typeface="Arial"/>
                <a:cs typeface="Arial" charset="0"/>
              </a:rPr>
              <a:t>The process of safely shutting down, isolating, and tagging hazardous energy sources that must be contained to ensure that machines or equipment are secure and safe for maintenance, inspection, or servicing.  </a:t>
            </a:r>
          </a:p>
          <a:p>
            <a:pPr defTabSz="457200" eaLnBrk="0" fontAlgn="auto" hangingPunct="0">
              <a:spcBef>
                <a:spcPct val="40000"/>
              </a:spcBef>
              <a:spcAft>
                <a:spcPts val="0"/>
              </a:spcAft>
            </a:pPr>
            <a:r>
              <a:rPr lang="en-US" sz="2000" b="1" i="1" dirty="0">
                <a:solidFill>
                  <a:srgbClr val="FF0000"/>
                </a:solidFill>
                <a:latin typeface="Arial Narrow" pitchFamily="34" charset="0"/>
                <a:cs typeface="Arial" charset="0"/>
              </a:rPr>
              <a:t>Referred to in most industries as “lock-out/tag-out.” </a:t>
            </a:r>
          </a:p>
          <a:p>
            <a:pPr defTabSz="457200" eaLnBrk="0" fontAlgn="auto" hangingPunct="0">
              <a:spcBef>
                <a:spcPct val="50000"/>
              </a:spcBef>
              <a:spcAft>
                <a:spcPts val="0"/>
              </a:spcAft>
            </a:pPr>
            <a:r>
              <a:rPr lang="en-US" sz="2000" b="1" dirty="0">
                <a:solidFill>
                  <a:srgbClr val="4D4D4D"/>
                </a:solidFill>
                <a:latin typeface="Arial"/>
                <a:cs typeface="Arial" charset="0"/>
              </a:rPr>
              <a:t>hazardous energy </a:t>
            </a:r>
            <a:r>
              <a:rPr lang="en-US" sz="2000" dirty="0">
                <a:solidFill>
                  <a:srgbClr val="4D4D4D"/>
                </a:solidFill>
                <a:latin typeface="Arial"/>
                <a:cs typeface="Arial" charset="0"/>
              </a:rPr>
              <a:t>–</a:t>
            </a:r>
            <a:r>
              <a:rPr lang="en-US" sz="2000" b="1" dirty="0">
                <a:solidFill>
                  <a:srgbClr val="4D4D4D"/>
                </a:solidFill>
                <a:latin typeface="Arial"/>
                <a:cs typeface="Arial" charset="0"/>
              </a:rPr>
              <a:t> </a:t>
            </a:r>
            <a:r>
              <a:rPr lang="en-US" sz="2000" dirty="0">
                <a:solidFill>
                  <a:srgbClr val="4D4D4D"/>
                </a:solidFill>
                <a:latin typeface="Arial"/>
                <a:cs typeface="Arial" charset="0"/>
              </a:rPr>
              <a:t>Electrical, mechanical, hydraulic, pneumatic, chemical, radiation, thermal, or other energy sources that could cause injury. </a:t>
            </a:r>
          </a:p>
          <a:p>
            <a:pPr defTabSz="457200" eaLnBrk="0" fontAlgn="auto" hangingPunct="0">
              <a:spcBef>
                <a:spcPct val="50000"/>
              </a:spcBef>
              <a:spcAft>
                <a:spcPts val="0"/>
              </a:spcAft>
            </a:pPr>
            <a:r>
              <a:rPr lang="en-US" sz="2000" b="1" dirty="0">
                <a:solidFill>
                  <a:srgbClr val="4D4D4D"/>
                </a:solidFill>
                <a:latin typeface="Arial"/>
                <a:cs typeface="Arial" charset="0"/>
              </a:rPr>
              <a:t>approved energy isolation devices </a:t>
            </a:r>
            <a:r>
              <a:rPr lang="en-US" sz="2000" dirty="0">
                <a:solidFill>
                  <a:srgbClr val="4D4D4D"/>
                </a:solidFill>
                <a:latin typeface="Arial"/>
                <a:cs typeface="Arial" charset="0"/>
              </a:rPr>
              <a:t>–</a:t>
            </a:r>
            <a:r>
              <a:rPr lang="en-US" sz="2000" b="1" dirty="0">
                <a:solidFill>
                  <a:srgbClr val="4D4D4D"/>
                </a:solidFill>
                <a:latin typeface="Arial"/>
                <a:cs typeface="Arial" charset="0"/>
              </a:rPr>
              <a:t> </a:t>
            </a:r>
            <a:r>
              <a:rPr lang="en-US" sz="2000" dirty="0">
                <a:solidFill>
                  <a:srgbClr val="4D4D4D"/>
                </a:solidFill>
                <a:latin typeface="Arial"/>
                <a:cs typeface="Arial" charset="0"/>
              </a:rPr>
              <a:t>Those devices (tags, cable ties, breaker clamps, and so forth) specifically provided by the facility for the identification and/or control of hazardous energy sources. </a:t>
            </a:r>
          </a:p>
          <a:p>
            <a:pPr defTabSz="457200" eaLnBrk="0" fontAlgn="auto" hangingPunct="0">
              <a:spcBef>
                <a:spcPct val="50000"/>
              </a:spcBef>
              <a:spcAft>
                <a:spcPts val="0"/>
              </a:spcAft>
            </a:pPr>
            <a:endParaRPr lang="en-US" sz="2000" dirty="0">
              <a:solidFill>
                <a:srgbClr val="4D4D4D"/>
              </a:solidFill>
              <a:latin typeface="Arial"/>
              <a:cs typeface="Arial" charset="0"/>
            </a:endParaRPr>
          </a:p>
          <a:p>
            <a:pPr defTabSz="457200" eaLnBrk="0" fontAlgn="auto" hangingPunct="0">
              <a:spcBef>
                <a:spcPct val="50000"/>
              </a:spcBef>
              <a:spcAft>
                <a:spcPts val="0"/>
              </a:spcAft>
            </a:pPr>
            <a:endParaRPr lang="en-US" dirty="0">
              <a:solidFill>
                <a:srgbClr val="4D4D4D"/>
              </a:solidFill>
              <a:latin typeface="Calibri" pitchFamily="34" charset="0"/>
            </a:endParaRPr>
          </a:p>
        </p:txBody>
      </p:sp>
      <p:pic>
        <p:nvPicPr>
          <p:cNvPr id="6" name="Picture 17" descr="P1010030"/>
          <p:cNvPicPr>
            <a:picLocks noChangeAspect="1" noChangeArrowheads="1"/>
          </p:cNvPicPr>
          <p:nvPr/>
        </p:nvPicPr>
        <p:blipFill>
          <a:blip r:embed="rId2" cstate="print"/>
          <a:srcRect/>
          <a:stretch>
            <a:fillRect/>
          </a:stretch>
        </p:blipFill>
        <p:spPr bwMode="auto">
          <a:xfrm>
            <a:off x="6796088" y="4154488"/>
            <a:ext cx="2074862" cy="1700212"/>
          </a:xfrm>
          <a:prstGeom prst="rect">
            <a:avLst/>
          </a:prstGeom>
          <a:noFill/>
          <a:ln w="9525">
            <a:noFill/>
            <a:miter lim="800000"/>
            <a:headEnd/>
            <a:tailEnd/>
          </a:ln>
        </p:spPr>
      </p:pic>
      <p:pic>
        <p:nvPicPr>
          <p:cNvPr id="7" name="Picture 8" descr="P6040147.JPG"/>
          <p:cNvPicPr>
            <a:picLocks noChangeAspect="1"/>
          </p:cNvPicPr>
          <p:nvPr/>
        </p:nvPicPr>
        <p:blipFill>
          <a:blip r:embed="rId3" cstate="print"/>
          <a:srcRect/>
          <a:stretch>
            <a:fillRect/>
          </a:stretch>
        </p:blipFill>
        <p:spPr bwMode="auto">
          <a:xfrm>
            <a:off x="6783388" y="863600"/>
            <a:ext cx="2128837" cy="1597025"/>
          </a:xfrm>
          <a:prstGeom prst="rect">
            <a:avLst/>
          </a:prstGeom>
          <a:noFill/>
          <a:ln w="9525">
            <a:noFill/>
            <a:miter lim="800000"/>
            <a:headEnd/>
            <a:tailEnd/>
          </a:ln>
        </p:spPr>
      </p:pic>
      <p:pic>
        <p:nvPicPr>
          <p:cNvPr id="8" name="Picture 9" descr="P6180158.JPG"/>
          <p:cNvPicPr>
            <a:picLocks noChangeAspect="1"/>
          </p:cNvPicPr>
          <p:nvPr/>
        </p:nvPicPr>
        <p:blipFill>
          <a:blip r:embed="rId4" cstate="print"/>
          <a:srcRect/>
          <a:stretch>
            <a:fillRect/>
          </a:stretch>
        </p:blipFill>
        <p:spPr bwMode="auto">
          <a:xfrm>
            <a:off x="6810375" y="2600325"/>
            <a:ext cx="2046288" cy="1535113"/>
          </a:xfrm>
          <a:prstGeom prst="rect">
            <a:avLst/>
          </a:prstGeom>
          <a:noFill/>
          <a:ln w="9525">
            <a:noFill/>
            <a:miter lim="800000"/>
            <a:headEnd/>
            <a:tailEnd/>
          </a:ln>
        </p:spPr>
      </p:pic>
    </p:spTree>
    <p:extLst>
      <p:ext uri="{BB962C8B-B14F-4D97-AF65-F5344CB8AC3E}">
        <p14:creationId xmlns:p14="http://schemas.microsoft.com/office/powerpoint/2010/main" val="421507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(con.)</a:t>
            </a:r>
          </a:p>
        </p:txBody>
      </p:sp>
      <p:sp>
        <p:nvSpPr>
          <p:cNvPr id="5" name="Rectangle 4"/>
          <p:cNvSpPr>
            <a:spLocks noChangeArrowheads="1"/>
          </p:cNvSpPr>
          <p:nvPr/>
        </p:nvSpPr>
        <p:spPr bwMode="auto">
          <a:xfrm>
            <a:off x="434975" y="1370866"/>
            <a:ext cx="8324850" cy="4332287"/>
          </a:xfrm>
          <a:prstGeom prst="rect">
            <a:avLst/>
          </a:prstGeom>
          <a:noFill/>
          <a:ln w="9525" algn="ctr">
            <a:noFill/>
            <a:miter lim="800000"/>
            <a:headEnd/>
            <a:tailEnd/>
          </a:ln>
        </p:spPr>
        <p:txBody>
          <a:bodyPr>
            <a:spAutoFit/>
          </a:bodyPr>
          <a:lstStyle/>
          <a:p>
            <a:pPr defTabSz="457200" eaLnBrk="0" fontAlgn="auto" hangingPunct="0">
              <a:spcBef>
                <a:spcPct val="50000"/>
              </a:spcBef>
              <a:spcAft>
                <a:spcPts val="0"/>
              </a:spcAft>
            </a:pPr>
            <a:r>
              <a:rPr lang="en-US" sz="2000" b="1" dirty="0">
                <a:solidFill>
                  <a:srgbClr val="4D4D4D"/>
                </a:solidFill>
                <a:latin typeface="Arial"/>
              </a:rPr>
              <a:t>roster </a:t>
            </a:r>
            <a:r>
              <a:rPr lang="en-US" sz="2000" dirty="0">
                <a:solidFill>
                  <a:srgbClr val="4D4D4D"/>
                </a:solidFill>
                <a:latin typeface="Arial"/>
              </a:rPr>
              <a:t>–</a:t>
            </a:r>
            <a:r>
              <a:rPr lang="en-US" sz="2000" b="1" dirty="0">
                <a:solidFill>
                  <a:srgbClr val="4D4D4D"/>
                </a:solidFill>
                <a:latin typeface="Arial"/>
              </a:rPr>
              <a:t> </a:t>
            </a:r>
            <a:r>
              <a:rPr lang="en-US" sz="2000" dirty="0">
                <a:solidFill>
                  <a:srgbClr val="4D4D4D"/>
                </a:solidFill>
                <a:latin typeface="Arial"/>
              </a:rPr>
              <a:t>A form used to document and track clearance holders.</a:t>
            </a:r>
          </a:p>
          <a:p>
            <a:pPr defTabSz="457200" eaLnBrk="0" fontAlgn="auto" hangingPunct="0">
              <a:spcBef>
                <a:spcPct val="50000"/>
              </a:spcBef>
              <a:spcAft>
                <a:spcPts val="0"/>
              </a:spcAft>
            </a:pPr>
            <a:endParaRPr lang="en-US" sz="800" dirty="0">
              <a:solidFill>
                <a:srgbClr val="4D4D4D"/>
              </a:solidFill>
              <a:latin typeface="Arial"/>
            </a:endParaRPr>
          </a:p>
          <a:p>
            <a:pPr defTabSz="457200" eaLnBrk="0" fontAlgn="auto" hangingPunct="0">
              <a:spcBef>
                <a:spcPct val="50000"/>
              </a:spcBef>
              <a:spcAft>
                <a:spcPts val="0"/>
              </a:spcAft>
            </a:pPr>
            <a:r>
              <a:rPr lang="en-US" sz="2000" b="1" dirty="0">
                <a:solidFill>
                  <a:srgbClr val="4D4D4D"/>
                </a:solidFill>
                <a:latin typeface="Arial"/>
              </a:rPr>
              <a:t>Southern Company Clearance Roster </a:t>
            </a:r>
            <a:r>
              <a:rPr lang="en-US" sz="2000" dirty="0">
                <a:solidFill>
                  <a:srgbClr val="4D4D4D"/>
                </a:solidFill>
                <a:latin typeface="Arial"/>
              </a:rPr>
              <a:t>–</a:t>
            </a:r>
            <a:r>
              <a:rPr lang="en-US" sz="2000" b="1" dirty="0">
                <a:solidFill>
                  <a:srgbClr val="4D4D4D"/>
                </a:solidFill>
                <a:latin typeface="Arial"/>
              </a:rPr>
              <a:t> </a:t>
            </a:r>
            <a:r>
              <a:rPr lang="en-US" sz="2000" dirty="0">
                <a:solidFill>
                  <a:srgbClr val="4D4D4D"/>
                </a:solidFill>
                <a:latin typeface="Arial"/>
              </a:rPr>
              <a:t>A document used to track all clearance holders authorized to accept a plant clearance. </a:t>
            </a:r>
          </a:p>
          <a:p>
            <a:pPr defTabSz="457200" eaLnBrk="0" fontAlgn="auto" hangingPunct="0">
              <a:spcBef>
                <a:spcPct val="50000"/>
              </a:spcBef>
              <a:spcAft>
                <a:spcPts val="0"/>
              </a:spcAft>
            </a:pPr>
            <a:endParaRPr lang="en-US" sz="900" dirty="0">
              <a:solidFill>
                <a:srgbClr val="4D4D4D"/>
              </a:solidFill>
              <a:latin typeface="Arial"/>
            </a:endParaRPr>
          </a:p>
          <a:p>
            <a:pPr defTabSz="457200" eaLnBrk="0" fontAlgn="auto" hangingPunct="0">
              <a:spcBef>
                <a:spcPct val="50000"/>
              </a:spcBef>
              <a:spcAft>
                <a:spcPts val="0"/>
              </a:spcAft>
            </a:pPr>
            <a:r>
              <a:rPr lang="en-US" sz="2000" b="1" dirty="0">
                <a:solidFill>
                  <a:srgbClr val="4D4D4D"/>
                </a:solidFill>
                <a:latin typeface="Arial"/>
              </a:rPr>
              <a:t>supplemental roster </a:t>
            </a:r>
            <a:r>
              <a:rPr lang="en-US" sz="2000" dirty="0">
                <a:solidFill>
                  <a:srgbClr val="4D4D4D"/>
                </a:solidFill>
                <a:latin typeface="Arial"/>
              </a:rPr>
              <a:t>–</a:t>
            </a:r>
            <a:r>
              <a:rPr lang="en-US" sz="2000" b="1" dirty="0">
                <a:solidFill>
                  <a:srgbClr val="4D4D4D"/>
                </a:solidFill>
                <a:latin typeface="Arial"/>
              </a:rPr>
              <a:t> </a:t>
            </a:r>
            <a:r>
              <a:rPr lang="en-US" sz="2000" dirty="0">
                <a:solidFill>
                  <a:srgbClr val="4D4D4D"/>
                </a:solidFill>
                <a:latin typeface="Arial"/>
              </a:rPr>
              <a:t>A roster, provided as part of the Southern Company Generation Clearance Program, that contractors may use as a means to document and track their employees working under a clearance. </a:t>
            </a:r>
          </a:p>
          <a:p>
            <a:pPr defTabSz="457200" eaLnBrk="0" fontAlgn="auto" hangingPunct="0">
              <a:spcBef>
                <a:spcPct val="50000"/>
              </a:spcBef>
              <a:spcAft>
                <a:spcPts val="0"/>
              </a:spcAft>
            </a:pPr>
            <a:endParaRPr lang="en-US" sz="2000" dirty="0">
              <a:solidFill>
                <a:srgbClr val="4D4D4D"/>
              </a:solidFill>
              <a:latin typeface="Arial"/>
            </a:endParaRPr>
          </a:p>
          <a:p>
            <a:pPr defTabSz="457200" fontAlgn="auto">
              <a:spcBef>
                <a:spcPts val="0"/>
              </a:spcBef>
              <a:spcAft>
                <a:spcPts val="0"/>
              </a:spcAft>
            </a:pPr>
            <a:r>
              <a:rPr lang="en-US" sz="2000" b="1" dirty="0" err="1">
                <a:solidFill>
                  <a:srgbClr val="4D4D4D"/>
                </a:solidFill>
                <a:latin typeface="Arial"/>
              </a:rPr>
              <a:t>Subclearance</a:t>
            </a:r>
            <a:r>
              <a:rPr lang="en-US" sz="2000" b="1" dirty="0">
                <a:solidFill>
                  <a:srgbClr val="4D4D4D"/>
                </a:solidFill>
                <a:latin typeface="Arial"/>
              </a:rPr>
              <a:t> holder </a:t>
            </a:r>
            <a:r>
              <a:rPr lang="en-US" sz="2000" dirty="0">
                <a:solidFill>
                  <a:srgbClr val="4D4D4D"/>
                </a:solidFill>
                <a:latin typeface="Arial"/>
              </a:rPr>
              <a:t>–</a:t>
            </a:r>
            <a:r>
              <a:rPr lang="en-US" sz="2000" b="1" dirty="0">
                <a:solidFill>
                  <a:srgbClr val="4D4D4D"/>
                </a:solidFill>
                <a:latin typeface="Arial"/>
              </a:rPr>
              <a:t> </a:t>
            </a:r>
            <a:r>
              <a:rPr lang="en-US" sz="2000" dirty="0">
                <a:solidFill>
                  <a:srgbClr val="4D4D4D"/>
                </a:solidFill>
                <a:latin typeface="Arial"/>
              </a:rPr>
              <a:t>A qualified Southern Company Generation employee who holds a clearance for a person or group of people who are not on the facility’s authorized list. </a:t>
            </a:r>
            <a:endParaRPr lang="en-US" dirty="0">
              <a:solidFill>
                <a:srgbClr val="4D4D4D"/>
              </a:solidFill>
              <a:latin typeface="Calibri" pitchFamily="34" charset="0"/>
            </a:endParaRPr>
          </a:p>
        </p:txBody>
      </p:sp>
    </p:spTree>
    <p:extLst>
      <p:ext uri="{BB962C8B-B14F-4D97-AF65-F5344CB8AC3E}">
        <p14:creationId xmlns:p14="http://schemas.microsoft.com/office/powerpoint/2010/main" val="398119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sp>
        <p:nvSpPr>
          <p:cNvPr id="5" name="Content Placeholder 2"/>
          <p:cNvSpPr>
            <a:spLocks noGrp="1"/>
          </p:cNvSpPr>
          <p:nvPr>
            <p:ph idx="1"/>
          </p:nvPr>
        </p:nvSpPr>
        <p:spPr>
          <a:xfrm>
            <a:off x="286082" y="1564091"/>
            <a:ext cx="8597900" cy="2106613"/>
          </a:xfrm>
        </p:spPr>
        <p:txBody>
          <a:bodyPr/>
          <a:lstStyle/>
          <a:p>
            <a:pPr marL="0" indent="0">
              <a:spcBef>
                <a:spcPct val="50000"/>
              </a:spcBef>
              <a:buFont typeface="Arial" charset="0"/>
              <a:buNone/>
              <a:defRPr/>
            </a:pPr>
            <a:r>
              <a:rPr lang="en-US" sz="2000" b="1" dirty="0">
                <a:latin typeface="Arial" charset="0"/>
                <a:cs typeface="Arial" charset="0"/>
              </a:rPr>
              <a:t>authorized list </a:t>
            </a:r>
            <a:r>
              <a:rPr lang="en-US" sz="2000" dirty="0">
                <a:latin typeface="Arial" charset="0"/>
                <a:cs typeface="Arial" charset="0"/>
              </a:rPr>
              <a:t>– A document maintained by the facility that identifies qualified employees and designated employees by name, and the type of clearance activities that each employee is permitted to perform. </a:t>
            </a:r>
          </a:p>
          <a:p>
            <a:pPr marL="0" indent="0">
              <a:spcBef>
                <a:spcPct val="50000"/>
              </a:spcBef>
              <a:buFont typeface="Arial" charset="0"/>
              <a:buNone/>
              <a:defRPr/>
            </a:pPr>
            <a:r>
              <a:rPr lang="en-US" sz="2000" b="1" dirty="0">
                <a:latin typeface="Arial" charset="0"/>
                <a:cs typeface="Arial" charset="0"/>
              </a:rPr>
              <a:t>nonlisted personnel </a:t>
            </a:r>
            <a:r>
              <a:rPr lang="en-US" sz="2000" dirty="0">
                <a:latin typeface="Arial" charset="0"/>
                <a:cs typeface="Arial" charset="0"/>
              </a:rPr>
              <a:t>– </a:t>
            </a:r>
            <a:r>
              <a:rPr lang="en-US" sz="2000" dirty="0">
                <a:cs typeface="Arial" charset="0"/>
              </a:rPr>
              <a:t>Any individual whose name is not included on the facility’s authorized list.</a:t>
            </a:r>
          </a:p>
          <a:p>
            <a:pPr>
              <a:defRPr/>
            </a:pPr>
            <a:endParaRPr lang="en-US" sz="2000" dirty="0">
              <a:latin typeface="Arial" charset="0"/>
              <a:cs typeface="Arial" charset="0"/>
            </a:endParaRPr>
          </a:p>
        </p:txBody>
      </p:sp>
      <p:sp>
        <p:nvSpPr>
          <p:cNvPr id="6" name="Rectangle 6"/>
          <p:cNvSpPr>
            <a:spLocks noChangeArrowheads="1"/>
          </p:cNvSpPr>
          <p:nvPr/>
        </p:nvSpPr>
        <p:spPr bwMode="auto">
          <a:xfrm>
            <a:off x="771857" y="3962804"/>
            <a:ext cx="3454400" cy="1631216"/>
          </a:xfrm>
          <a:prstGeom prst="rect">
            <a:avLst/>
          </a:prstGeom>
          <a:noFill/>
          <a:ln w="9525">
            <a:noFill/>
            <a:miter lim="800000"/>
            <a:headEnd/>
            <a:tailEnd/>
          </a:ln>
        </p:spPr>
        <p:txBody>
          <a:bodyPr>
            <a:spAutoFit/>
          </a:bodyPr>
          <a:lstStyle/>
          <a:p>
            <a:pPr marL="287338" indent="-287338" defTabSz="457200" eaLnBrk="0" fontAlgn="auto" hangingPunct="0">
              <a:spcBef>
                <a:spcPct val="50000"/>
              </a:spcBef>
              <a:spcAft>
                <a:spcPts val="0"/>
              </a:spcAft>
              <a:buFont typeface="Arial" charset="0"/>
              <a:buChar char="•"/>
            </a:pPr>
            <a:r>
              <a:rPr lang="en-US" sz="2000" dirty="0">
                <a:solidFill>
                  <a:srgbClr val="4D4D4D"/>
                </a:solidFill>
                <a:latin typeface="Arial"/>
                <a:cs typeface="Arial" charset="0"/>
              </a:rPr>
              <a:t>Southern Company Services  employees</a:t>
            </a:r>
          </a:p>
          <a:p>
            <a:pPr marL="287338" indent="-287338" defTabSz="457200" eaLnBrk="0" fontAlgn="auto" hangingPunct="0">
              <a:spcBef>
                <a:spcPct val="50000"/>
              </a:spcBef>
              <a:spcAft>
                <a:spcPts val="0"/>
              </a:spcAft>
              <a:buFont typeface="Arial" charset="0"/>
              <a:buChar char="•"/>
            </a:pPr>
            <a:r>
              <a:rPr lang="en-US" sz="2000" dirty="0">
                <a:solidFill>
                  <a:srgbClr val="4D4D4D"/>
                </a:solidFill>
                <a:latin typeface="Arial"/>
                <a:cs typeface="Arial" charset="0"/>
              </a:rPr>
              <a:t>Contract workers</a:t>
            </a:r>
          </a:p>
          <a:p>
            <a:pPr marL="287338" indent="-287338" defTabSz="457200" eaLnBrk="0" fontAlgn="auto" hangingPunct="0">
              <a:spcBef>
                <a:spcPct val="50000"/>
              </a:spcBef>
              <a:spcAft>
                <a:spcPts val="0"/>
              </a:spcAft>
              <a:buFont typeface="Wingdings" pitchFamily="2" charset="2"/>
              <a:buChar char="ü"/>
            </a:pPr>
            <a:endParaRPr lang="en-US" sz="2000" dirty="0">
              <a:solidFill>
                <a:srgbClr val="4D4D4D"/>
              </a:solidFill>
              <a:latin typeface="Arial"/>
              <a:cs typeface="Arial" charset="0"/>
            </a:endParaRPr>
          </a:p>
        </p:txBody>
      </p:sp>
      <p:sp>
        <p:nvSpPr>
          <p:cNvPr id="7" name="Rectangle 7"/>
          <p:cNvSpPr>
            <a:spLocks noChangeArrowheads="1"/>
          </p:cNvSpPr>
          <p:nvPr/>
        </p:nvSpPr>
        <p:spPr bwMode="auto">
          <a:xfrm>
            <a:off x="4291345" y="3986616"/>
            <a:ext cx="4572000" cy="1631216"/>
          </a:xfrm>
          <a:prstGeom prst="rect">
            <a:avLst/>
          </a:prstGeom>
          <a:noFill/>
          <a:ln w="9525">
            <a:noFill/>
            <a:miter lim="800000"/>
            <a:headEnd/>
            <a:tailEnd/>
          </a:ln>
        </p:spPr>
        <p:txBody>
          <a:bodyPr>
            <a:spAutoFit/>
          </a:bodyPr>
          <a:lstStyle/>
          <a:p>
            <a:pPr marL="287338" indent="-287338" defTabSz="457200" eaLnBrk="0" fontAlgn="auto" hangingPunct="0">
              <a:spcBef>
                <a:spcPct val="50000"/>
              </a:spcBef>
              <a:spcAft>
                <a:spcPts val="0"/>
              </a:spcAft>
              <a:buFont typeface="Arial" charset="0"/>
              <a:buChar char="•"/>
            </a:pPr>
            <a:r>
              <a:rPr lang="en-US" sz="2000">
                <a:solidFill>
                  <a:srgbClr val="4D4D4D"/>
                </a:solidFill>
                <a:latin typeface="Arial"/>
                <a:cs typeface="Arial" charset="0"/>
              </a:rPr>
              <a:t>Generation support and personnel </a:t>
            </a:r>
            <a:br>
              <a:rPr lang="en-US" sz="2000">
                <a:solidFill>
                  <a:srgbClr val="4D4D4D"/>
                </a:solidFill>
                <a:latin typeface="Arial"/>
                <a:cs typeface="Arial" charset="0"/>
              </a:rPr>
            </a:br>
            <a:r>
              <a:rPr lang="en-US" sz="2000">
                <a:solidFill>
                  <a:srgbClr val="4D4D4D"/>
                </a:solidFill>
                <a:latin typeface="Arial"/>
                <a:cs typeface="Arial" charset="0"/>
              </a:rPr>
              <a:t>from other plants</a:t>
            </a:r>
          </a:p>
          <a:p>
            <a:pPr marL="287338" indent="-287338" defTabSz="457200" eaLnBrk="0" fontAlgn="auto" hangingPunct="0">
              <a:spcBef>
                <a:spcPct val="50000"/>
              </a:spcBef>
              <a:spcAft>
                <a:spcPts val="0"/>
              </a:spcAft>
              <a:buFont typeface="Arial" charset="0"/>
              <a:buChar char="•"/>
            </a:pPr>
            <a:r>
              <a:rPr lang="en-US" sz="2000">
                <a:solidFill>
                  <a:srgbClr val="4D4D4D"/>
                </a:solidFill>
                <a:latin typeface="Arial"/>
                <a:cs typeface="Arial" charset="0"/>
              </a:rPr>
              <a:t>Visitors and vendors</a:t>
            </a:r>
          </a:p>
          <a:p>
            <a:pPr marL="287338" indent="-287338" defTabSz="457200" eaLnBrk="0" fontAlgn="auto" hangingPunct="0">
              <a:spcBef>
                <a:spcPct val="50000"/>
              </a:spcBef>
              <a:spcAft>
                <a:spcPts val="0"/>
              </a:spcAft>
              <a:buFont typeface="Wingdings" pitchFamily="2" charset="2"/>
              <a:buChar char="ü"/>
            </a:pPr>
            <a:endParaRPr lang="en-US" sz="2000">
              <a:solidFill>
                <a:srgbClr val="4D4D4D"/>
              </a:solidFill>
              <a:latin typeface="Arial"/>
              <a:cs typeface="Arial" charset="0"/>
            </a:endParaRPr>
          </a:p>
        </p:txBody>
      </p:sp>
      <p:sp>
        <p:nvSpPr>
          <p:cNvPr id="8" name="TextBox 6"/>
          <p:cNvSpPr txBox="1">
            <a:spLocks noChangeArrowheads="1"/>
          </p:cNvSpPr>
          <p:nvPr/>
        </p:nvSpPr>
        <p:spPr bwMode="auto">
          <a:xfrm>
            <a:off x="778207" y="3551641"/>
            <a:ext cx="5659438" cy="400110"/>
          </a:xfrm>
          <a:prstGeom prst="rect">
            <a:avLst/>
          </a:prstGeom>
          <a:noFill/>
          <a:ln w="9525">
            <a:noFill/>
            <a:miter lim="800000"/>
            <a:headEnd/>
            <a:tailEnd/>
          </a:ln>
        </p:spPr>
        <p:txBody>
          <a:bodyPr>
            <a:spAutoFit/>
          </a:bodyPr>
          <a:lstStyle/>
          <a:p>
            <a:pPr defTabSz="457200" fontAlgn="auto">
              <a:spcBef>
                <a:spcPts val="0"/>
              </a:spcBef>
              <a:spcAft>
                <a:spcPts val="0"/>
              </a:spcAft>
            </a:pPr>
            <a:r>
              <a:rPr lang="en-US" sz="2000" b="1">
                <a:solidFill>
                  <a:srgbClr val="4D4D4D"/>
                </a:solidFill>
                <a:latin typeface="Arial"/>
              </a:rPr>
              <a:t>Examples of nonlisted personnel:</a:t>
            </a:r>
          </a:p>
        </p:txBody>
      </p:sp>
    </p:spTree>
    <p:extLst>
      <p:ext uri="{BB962C8B-B14F-4D97-AF65-F5344CB8AC3E}">
        <p14:creationId xmlns:p14="http://schemas.microsoft.com/office/powerpoint/2010/main" val="75161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sp>
        <p:nvSpPr>
          <p:cNvPr id="5" name="Content Placeholder 2"/>
          <p:cNvSpPr>
            <a:spLocks noGrp="1"/>
          </p:cNvSpPr>
          <p:nvPr>
            <p:ph idx="1"/>
          </p:nvPr>
        </p:nvSpPr>
        <p:spPr>
          <a:xfrm>
            <a:off x="395785" y="1591126"/>
            <a:ext cx="8504380" cy="2860675"/>
          </a:xfrm>
        </p:spPr>
        <p:txBody>
          <a:bodyPr/>
          <a:lstStyle/>
          <a:p>
            <a:pPr marL="0" indent="0">
              <a:buFont typeface="Arial" charset="0"/>
              <a:buNone/>
              <a:defRPr/>
            </a:pPr>
            <a:r>
              <a:rPr lang="en-US" sz="2000" b="1" dirty="0">
                <a:latin typeface="Arial" charset="0"/>
                <a:cs typeface="Arial" charset="0"/>
              </a:rPr>
              <a:t>designated operating area </a:t>
            </a:r>
            <a:r>
              <a:rPr lang="en-US" sz="2000" dirty="0">
                <a:latin typeface="Arial" charset="0"/>
                <a:cs typeface="Arial" charset="0"/>
              </a:rPr>
              <a:t>–</a:t>
            </a:r>
            <a:r>
              <a:rPr lang="en-US" sz="2000" b="1" dirty="0">
                <a:latin typeface="Arial" charset="0"/>
                <a:cs typeface="Arial" charset="0"/>
              </a:rPr>
              <a:t> </a:t>
            </a:r>
            <a:r>
              <a:rPr lang="en-US" sz="2000" dirty="0">
                <a:latin typeface="Arial" charset="0"/>
                <a:cs typeface="Arial" charset="0"/>
              </a:rPr>
              <a:t>An area or department of the plant that has the exclusive control of issuing and executing plant clearances in their specific area. </a:t>
            </a:r>
          </a:p>
          <a:p>
            <a:pPr marL="0" indent="0">
              <a:buFont typeface="Arial" charset="0"/>
              <a:buNone/>
              <a:defRPr/>
            </a:pPr>
            <a:endParaRPr lang="en-US" sz="2000" dirty="0">
              <a:latin typeface="Arial" charset="0"/>
              <a:cs typeface="Arial" charset="0"/>
            </a:endParaRPr>
          </a:p>
          <a:p>
            <a:pPr marL="0" indent="0">
              <a:buFont typeface="Arial" charset="0"/>
              <a:buNone/>
              <a:defRPr/>
            </a:pPr>
            <a:r>
              <a:rPr lang="en-US" sz="2000" dirty="0">
                <a:latin typeface="Arial" charset="0"/>
                <a:cs typeface="Arial" charset="0"/>
              </a:rPr>
              <a:t>  </a:t>
            </a:r>
            <a:r>
              <a:rPr lang="en-US" sz="2000" b="1" dirty="0">
                <a:latin typeface="Arial" charset="0"/>
                <a:cs typeface="Arial" charset="0"/>
              </a:rPr>
              <a:t>Examples are: </a:t>
            </a:r>
          </a:p>
          <a:p>
            <a:pPr marL="0" indent="0">
              <a:buFont typeface="Arial" charset="0"/>
              <a:buNone/>
              <a:defRPr/>
            </a:pPr>
            <a:endParaRPr lang="en-US" sz="2000" dirty="0">
              <a:latin typeface="Arial" charset="0"/>
              <a:cs typeface="Arial" charset="0"/>
            </a:endParaRPr>
          </a:p>
          <a:p>
            <a:pPr marL="506413">
              <a:defRPr/>
            </a:pPr>
            <a:r>
              <a:rPr lang="en-US" sz="2000" dirty="0">
                <a:latin typeface="Arial" charset="0"/>
                <a:cs typeface="Arial" charset="0"/>
              </a:rPr>
              <a:t>Boiler turbine operations  	   •   Fossil fuels </a:t>
            </a:r>
          </a:p>
          <a:p>
            <a:pPr marL="506413">
              <a:defRPr/>
            </a:pPr>
            <a:r>
              <a:rPr lang="en-US" sz="2000" dirty="0">
                <a:latin typeface="Arial" charset="0"/>
                <a:cs typeface="Arial" charset="0"/>
              </a:rPr>
              <a:t>Laboratory 			                •   Individual hydro plants</a:t>
            </a:r>
          </a:p>
          <a:p>
            <a:pPr marL="506413">
              <a:defRPr/>
            </a:pPr>
            <a:r>
              <a:rPr lang="en-US" sz="2000" dirty="0">
                <a:latin typeface="Arial" charset="0"/>
                <a:cs typeface="Arial" charset="0"/>
              </a:rPr>
              <a:t>Combustion turbine plants	   •   Combined cycle plants </a:t>
            </a:r>
          </a:p>
        </p:txBody>
      </p:sp>
    </p:spTree>
    <p:extLst>
      <p:ext uri="{BB962C8B-B14F-4D97-AF65-F5344CB8AC3E}">
        <p14:creationId xmlns:p14="http://schemas.microsoft.com/office/powerpoint/2010/main" val="56335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090613"/>
            <a:ext cx="8761413"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56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70239"/>
            <a:ext cx="853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7728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1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3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5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6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7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8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9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0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1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2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3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34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35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DFE0DFBFE20341BAA0920F706100BC" ma:contentTypeVersion="0" ma:contentTypeDescription="Create a new document." ma:contentTypeScope="" ma:versionID="9267ed58d33490b5fc5133349c6b6bc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2B7161-1FBA-476D-BBBF-5733C7792A56}">
  <ds:schemaRefs>
    <ds:schemaRef ds:uri="http://schemas.microsoft.com/sharepoint/v3/contenttype/forms"/>
  </ds:schemaRefs>
</ds:datastoreItem>
</file>

<file path=customXml/itemProps2.xml><?xml version="1.0" encoding="utf-8"?>
<ds:datastoreItem xmlns:ds="http://schemas.openxmlformats.org/officeDocument/2006/customXml" ds:itemID="{465A5DE7-0A79-4AF1-9A1B-0673401D8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307DB93-87F9-4456-843A-3BB10C79EF2A}">
  <ds:schemaRef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4393</TotalTime>
  <Words>1577</Words>
  <Application>Microsoft Office PowerPoint</Application>
  <PresentationFormat>On-screen Show (4:3)</PresentationFormat>
  <Paragraphs>122</Paragraphs>
  <Slides>26</Slides>
  <Notes>0</Notes>
  <HiddenSlides>0</HiddenSlides>
  <MMClips>0</MMClips>
  <ScaleCrop>false</ScaleCrop>
  <HeadingPairs>
    <vt:vector size="6" baseType="variant">
      <vt:variant>
        <vt:lpstr>Fonts Used</vt:lpstr>
      </vt:variant>
      <vt:variant>
        <vt:i4>10</vt:i4>
      </vt:variant>
      <vt:variant>
        <vt:lpstr>Theme</vt:lpstr>
      </vt:variant>
      <vt:variant>
        <vt:i4>27</vt:i4>
      </vt:variant>
      <vt:variant>
        <vt:lpstr>Slide Titles</vt:lpstr>
      </vt:variant>
      <vt:variant>
        <vt:i4>26</vt:i4>
      </vt:variant>
    </vt:vector>
  </HeadingPairs>
  <TitlesOfParts>
    <vt:vector size="63" baseType="lpstr">
      <vt:lpstr>Arial</vt:lpstr>
      <vt:lpstr>Arial Narrow</vt:lpstr>
      <vt:lpstr>Arial Unicode MS</vt:lpstr>
      <vt:lpstr>Brush Script MT</vt:lpstr>
      <vt:lpstr>Calibri</vt:lpstr>
      <vt:lpstr>Comic Sans MS</vt:lpstr>
      <vt:lpstr>Freestyle Script</vt:lpstr>
      <vt:lpstr>Viner Hand ITC</vt:lpstr>
      <vt:lpstr>Vladimir Script</vt:lpstr>
      <vt:lpstr>Wingdings</vt:lpstr>
      <vt:lpstr>1_Office Theme</vt:lpstr>
      <vt:lpstr>Southern Company Template_basic_final_4x3</vt:lpstr>
      <vt:lpstr>1_Southern Company Template_basic_final_4x3</vt:lpstr>
      <vt:lpstr>2_Southern Company Template_basic_final_4x3</vt:lpstr>
      <vt:lpstr>3_Southern Company Template_basic_final_4x3</vt:lpstr>
      <vt:lpstr>4_Southern Company Template_basic_final_4x3</vt:lpstr>
      <vt:lpstr>5_Southern Company Template_basic_final_4x3</vt:lpstr>
      <vt:lpstr>6_Southern Company Template_basic_final_4x3</vt:lpstr>
      <vt:lpstr>7_Southern Company Template_basic_final_4x3</vt:lpstr>
      <vt:lpstr>8_Southern Company Template_basic_final_4x3</vt:lpstr>
      <vt:lpstr>9_Southern Company Template_basic_final_4x3</vt:lpstr>
      <vt:lpstr>10_Southern Company Template_basic_final_4x3</vt:lpstr>
      <vt:lpstr>11_Southern Company Template_basic_final_4x3</vt:lpstr>
      <vt:lpstr>12_Southern Company Template_basic_final_4x3</vt:lpstr>
      <vt:lpstr>13_Southern Company Template_basic_final_4x3</vt:lpstr>
      <vt:lpstr>14_Southern Company Template_basic_final_4x3</vt:lpstr>
      <vt:lpstr>15_Southern Company Template_basic_final_4x3</vt:lpstr>
      <vt:lpstr>16_Southern Company Template_basic_final_4x3</vt:lpstr>
      <vt:lpstr>17_Southern Company Template_basic_final_4x3</vt:lpstr>
      <vt:lpstr>18_Southern Company Template_basic_final_4x3</vt:lpstr>
      <vt:lpstr>19_Southern Company Template_basic_final_4x3</vt:lpstr>
      <vt:lpstr>20_Southern Company Template_basic_final_4x3</vt:lpstr>
      <vt:lpstr>21_Southern Company Template_basic_final_4x3</vt:lpstr>
      <vt:lpstr>22_Southern Company Template_basic_final_4x3</vt:lpstr>
      <vt:lpstr>23_Southern Company Template_basic_final_4x3</vt:lpstr>
      <vt:lpstr>34_Southern Company Template_basic_final_4x3</vt:lpstr>
      <vt:lpstr>35_Southern Company Template_basic_final_4x3</vt:lpstr>
      <vt:lpstr>PowerPoint Presentation</vt:lpstr>
      <vt:lpstr>PowerPoint Presentation</vt:lpstr>
      <vt:lpstr>What is the Clearance Procedure?</vt:lpstr>
      <vt:lpstr>Important Terms </vt:lpstr>
      <vt:lpstr>Important Terms (con.)</vt:lpstr>
      <vt:lpstr>Important Terms </vt:lpstr>
      <vt:lpstr>Important Terms </vt:lpstr>
      <vt:lpstr>Important Terms </vt:lpstr>
      <vt:lpstr>Important Terms </vt:lpstr>
      <vt:lpstr>Important Terms </vt:lpstr>
      <vt:lpstr>Important Terms </vt:lpstr>
      <vt:lpstr>Important Terms </vt:lpstr>
      <vt:lpstr>Generation Clearance Program Fundamentals</vt:lpstr>
      <vt:lpstr>Generation Clearance Program Fundamentals (con.)</vt:lpstr>
      <vt:lpstr>Clearance Verification Example </vt:lpstr>
      <vt:lpstr>Steam</vt:lpstr>
      <vt:lpstr>Air</vt:lpstr>
      <vt:lpstr>Electrical</vt:lpstr>
      <vt:lpstr>Steps In The Process</vt:lpstr>
      <vt:lpstr>Steps In The Process (con.)</vt:lpstr>
      <vt:lpstr>Steps In The Process (con.)</vt:lpstr>
      <vt:lpstr>Steps In The Process (con.)</vt:lpstr>
      <vt:lpstr>Completing the Form </vt:lpstr>
      <vt:lpstr>Completing the Form (con.) </vt:lpstr>
      <vt:lpstr>Final Note</vt:lpstr>
      <vt:lpstr>PowerPoint Presentation</vt:lpstr>
    </vt:vector>
  </TitlesOfParts>
  <Company>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X2JHIGGI</dc:creator>
  <cp:lastModifiedBy>Rita Smith</cp:lastModifiedBy>
  <cp:revision>408</cp:revision>
  <cp:lastPrinted>2017-01-17T17:07:17Z</cp:lastPrinted>
  <dcterms:created xsi:type="dcterms:W3CDTF">2012-04-17T22:02:23Z</dcterms:created>
  <dcterms:modified xsi:type="dcterms:W3CDTF">2020-12-04T14:39:24Z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0x01010086DFE0DFBFE20341BAA0920F706100BC</vt:lpwstr>
  </property>
  <property fmtid="{D5CDD505-2E9C-101B-9397-08002B2CF9AE}" pid="3" name="_AdHocReviewCycleID">
    <vt:i4>-664402884</vt:i4>
  </property>
  <property fmtid="{D5CDD505-2E9C-101B-9397-08002B2CF9AE}" pid="4" name="_NewReviewCycle">
    <vt:lpwstr/>
  </property>
  <property fmtid="{D5CDD505-2E9C-101B-9397-08002B2CF9AE}" pid="5" name="_EmailSubject">
    <vt:lpwstr>E&amp;CS Outward facing website - update</vt:lpwstr>
  </property>
  <property fmtid="{D5CDD505-2E9C-101B-9397-08002B2CF9AE}" pid="6" name="_AuthorEmail">
    <vt:lpwstr>X2JAKILG@SOUTHERNCO.COM</vt:lpwstr>
  </property>
  <property fmtid="{D5CDD505-2E9C-101B-9397-08002B2CF9AE}" pid="7" name="_AuthorEmailDisplayName">
    <vt:lpwstr>Kilgore, Jeffrey Alan</vt:lpwstr>
  </property>
  <property fmtid="{D5CDD505-2E9C-101B-9397-08002B2CF9AE}" pid="8" name="_PreviousAdHocReviewCycleID">
    <vt:i4>-1942105558</vt:i4>
  </property>
</Properties>
</file>