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wmv" ContentType="video/x-ms-wmv"/>
  <Default Extension="mp4" ContentType="video/mp4"/>
  <Default Extension="jpg" ContentType="image/jpeg"/>
  <Override PartName="/ppt/diagrams/data1.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rawings/drawing1.xml" ContentType="application/vnd.openxmlformats-officedocument.drawingml.chartshapes+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4.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1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77.xml" ContentType="application/vnd.openxmlformats-officedocument.presentationml.slide+xml"/>
  <Override PartName="/ppt/slides/slide85.xml" ContentType="application/vnd.openxmlformats-officedocument.presentationml.slide+xml"/>
  <Override PartName="/ppt/slides/slide75.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66.xml" ContentType="application/vnd.openxmlformats-officedocument.presentationml.slide+xml"/>
  <Override PartName="/ppt/slides/slide76.xml" ContentType="application/vnd.openxmlformats-officedocument.presentationml.slide+xml"/>
  <Override PartName="/ppt/slides/slide68.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67.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72.xml" ContentType="application/vnd.openxmlformats-officedocument.presentationml.notesSlide+xml"/>
  <Override PartName="/ppt/notesSlides/notesSlide68.xml" ContentType="application/vnd.openxmlformats-officedocument.presentationml.notesSlide+xml"/>
  <Override PartName="/ppt/slideMasters/slideMaster1.xml" ContentType="application/vnd.openxmlformats-officedocument.presentationml.slideMaster+xml"/>
  <Override PartName="/ppt/notesSlides/notesSlide67.xml" ContentType="application/vnd.openxmlformats-officedocument.presentationml.notesSlide+xml"/>
  <Override PartName="/ppt/slideLayouts/slideLayout3.xml" ContentType="application/vnd.openxmlformats-officedocument.presentationml.slideLayout+xml"/>
  <Override PartName="/ppt/notesSlides/notesSlide69.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77.xml" ContentType="application/vnd.openxmlformats-officedocument.presentationml.notesSlide+xml"/>
  <Override PartName="/ppt/notesSlides/notesSlide74.xml" ContentType="application/vnd.openxmlformats-officedocument.presentationml.notesSlide+xml"/>
  <Override PartName="/ppt/notesSlides/notesSlide66.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73.xml" ContentType="application/vnd.openxmlformats-officedocument.presentationml.notesSlide+xml"/>
  <Override PartName="/ppt/notesSlides/notesSlide65.xml" ContentType="application/vnd.openxmlformats-officedocument.presentationml.notesSlide+xml"/>
  <Override PartName="/ppt/notesSlides/notesSlide50.xml" ContentType="application/vnd.openxmlformats-officedocument.presentationml.notesSlide+xml"/>
  <Override PartName="/ppt/notesSlides/notesSlide25.xml" ContentType="application/vnd.openxmlformats-officedocument.presentationml.notesSlide+xml"/>
  <Override PartName="/ppt/notesSlides/notesSlide51.xml" ContentType="application/vnd.openxmlformats-officedocument.presentationml.notes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notesSlides/notesSlide49.xml" ContentType="application/vnd.openxmlformats-officedocument.presentationml.notesSlide+xml"/>
  <Override PartName="/ppt/notesSlides/notesSlide11.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12.xml" ContentType="application/vnd.openxmlformats-officedocument.presentationml.notesSlide+xml"/>
  <Override PartName="/ppt/notesSlides/notesSlide52.xml" ContentType="application/vnd.openxmlformats-officedocument.presentationml.notesSlide+xml"/>
  <Override PartName="/ppt/notesSlides/notesSlide24.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57.xml" ContentType="application/vnd.openxmlformats-officedocument.presentationml.notesSlide+xml"/>
  <Override PartName="/ppt/notesSlides/notesSlide5.xml" ContentType="application/vnd.openxmlformats-officedocument.presentationml.notesSlide+xml"/>
  <Override PartName="/ppt/notesSlides/notesSlide56.xml" ContentType="application/vnd.openxmlformats-officedocument.presentationml.notesSlide+xml"/>
  <Override PartName="/ppt/notesSlides/notesSlide6.xml" ContentType="application/vnd.openxmlformats-officedocument.presentationml.notesSlide+xml"/>
  <Override PartName="/ppt/notesSlides/notesSlide55.xml" ContentType="application/vnd.openxmlformats-officedocument.presentationml.notesSlide+xml"/>
  <Override PartName="/ppt/notesSlides/notesSlide7.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46.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39.xml" ContentType="application/vnd.openxmlformats-officedocument.presentationml.notesSlide+xml"/>
  <Override PartName="/ppt/notesSlides/notesSlide34.xml" ContentType="application/vnd.openxmlformats-officedocument.presentationml.notesSlide+xml"/>
  <Override PartName="/ppt/notesSlides/notesSlide40.xml" ContentType="application/vnd.openxmlformats-officedocument.presentationml.notesSlide+xml"/>
  <Override PartName="/ppt/notesSlides/notesSlide33.xml" ContentType="application/vnd.openxmlformats-officedocument.presentationml.notesSlide+xml"/>
  <Override PartName="/ppt/notesSlides/notesSlide16.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15.xml" ContentType="application/vnd.openxmlformats-officedocument.presentationml.notesSlide+xml"/>
  <Override PartName="/ppt/notesSlides/notesSlide35.xml" ContentType="application/vnd.openxmlformats-officedocument.presentationml.notes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notesSlides/notesSlide14.xml" ContentType="application/vnd.openxmlformats-officedocument.presentationml.notesSlide+xml"/>
  <Override PartName="/ppt/notesSlides/notesSlide45.xml" ContentType="application/vnd.openxmlformats-officedocument.presentationml.notesSlide+xml"/>
  <Override PartName="/ppt/notesSlides/notesSlide29.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30.xml" ContentType="application/vnd.openxmlformats-officedocument.presentationml.notesSlide+xml"/>
  <Override PartName="/ppt/notesSlides/notesSlide41.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22.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notesSlides/notesSlide20.xml" ContentType="application/vnd.openxmlformats-officedocument.presentationml.notesSlide+xml"/>
  <Override PartName="/ppt/slideLayouts/slideLayout8.xml" ContentType="application/vnd.openxmlformats-officedocument.presentationml.slideLayout+xml"/>
  <Override PartName="/ppt/notesSlides/notesSlide62.xml" ContentType="application/vnd.openxmlformats-officedocument.presentationml.notesSlide+xml"/>
  <Override PartName="/ppt/notesSlides/notesSlide21.xml" ContentType="application/vnd.openxmlformats-officedocument.presentationml.notesSlide+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notesSlides/notesSlide60.xml" ContentType="application/vnd.openxmlformats-officedocument.presentationml.notesSlide+xml"/>
  <Override PartName="/ppt/slideLayouts/slideLayout2.xml" ContentType="application/vnd.openxmlformats-officedocument.presentationml.slideLayout+xml"/>
  <Override PartName="/ppt/slideLayouts/slideLayout13.xml" ContentType="application/vnd.openxmlformats-officedocument.presentationml.slideLayout+xml"/>
  <Override PartName="/ppt/notesSlides/notesSlide63.xml" ContentType="application/vnd.openxmlformats-officedocument.presentationml.notesSlide+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58.xml" ContentType="application/vnd.openxmlformats-officedocument.presentationml.notesSlide+xml"/>
  <Override PartName="/ppt/notesSlides/notesSlide61.xml" ContentType="application/vnd.openxmlformats-officedocument.presentationml.notesSlide+xml"/>
  <Override PartName="/ppt/notesSlides/notesSlide2.xml" ContentType="application/vnd.openxmlformats-officedocument.presentationml.notesSlide+xml"/>
  <Override PartName="/ppt/notesSlides/notesSlide59.xml" ContentType="application/vnd.openxmlformats-officedocument.presentationml.notesSlide+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notesSlides/notesSlide64.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diagrams/quickStyle3.xml" ContentType="application/vnd.openxmlformats-officedocument.drawingml.diagramStyle+xml"/>
  <Override PartName="/ppt/charts/chart1.xml" ContentType="application/vnd.openxmlformats-officedocument.drawingml.chart+xml"/>
  <Override PartName="/ppt/diagrams/layout5.xml" ContentType="application/vnd.openxmlformats-officedocument.drawingml.diagramLayout+xml"/>
  <Override PartName="/ppt/diagrams/layout3.xml" ContentType="application/vnd.openxmlformats-officedocument.drawingml.diagramLayout+xml"/>
  <Override PartName="/ppt/diagrams/colors4.xml" ContentType="application/vnd.openxmlformats-officedocument.drawingml.diagramColors+xml"/>
  <Override PartName="/ppt/diagrams/drawing3.xml" ContentType="application/vnd.ms-office.drawingml.diagramDrawing+xml"/>
  <Override PartName="/ppt/diagrams/layout2.xml" ContentType="application/vnd.openxmlformats-officedocument.drawingml.diagramLayout+xml"/>
  <Override PartName="/ppt/diagrams/quickStyle5.xml" ContentType="application/vnd.openxmlformats-officedocument.drawingml.diagramStyle+xml"/>
  <Override PartName="/ppt/diagrams/quickStyle2.xml" ContentType="application/vnd.openxmlformats-officedocument.drawingml.diagramStyle+xml"/>
  <Override PartName="/ppt/diagrams/colors3.xml" ContentType="application/vnd.openxmlformats-officedocument.drawingml.diagramColors+xml"/>
  <Override PartName="/ppt/diagrams/drawing2.xml" ContentType="application/vnd.ms-office.drawingml.diagramDrawing+xml"/>
  <Override PartName="/ppt/diagrams/colors2.xml" ContentType="application/vnd.openxmlformats-officedocument.drawingml.diagramColors+xml"/>
  <Override PartName="/ppt/theme/theme1.xml" ContentType="application/vnd.openxmlformats-officedocument.theme+xml"/>
  <Override PartName="/ppt/diagrams/layout4.xml" ContentType="application/vnd.openxmlformats-officedocument.drawingml.diagramLayout+xml"/>
  <Override PartName="/ppt/diagrams/quickStyle4.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drawing4.xml" ContentType="application/vnd.ms-office.drawingml.diagramDrawing+xml"/>
  <Override PartName="/ppt/diagrams/quickStyle6.xml" ContentType="application/vnd.openxmlformats-officedocument.drawingml.diagramStyle+xml"/>
  <Override PartName="/ppt/diagrams/drawing5.xml" ContentType="application/vnd.ms-office.drawingml.diagramDrawing+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notesMasters/notesMaster1.xml" ContentType="application/vnd.openxmlformats-officedocument.presentationml.notesMaster+xml"/>
  <Override PartName="/ppt/theme/theme5.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commentAuthors.xml" ContentType="application/vnd.openxmlformats-officedocument.presentationml.commentAuthors+xml"/>
  <Override PartName="/ppt/diagrams/layout6.xml" ContentType="application/vnd.openxmlformats-officedocument.drawingml.diagramLayout+xml"/>
  <Override PartName="/ppt/diagrams/colors6.xml" ContentType="application/vnd.openxmlformats-officedocument.drawingml.diagramColors+xml"/>
  <Override PartName="/ppt/handoutMasters/handoutMaster1.xml" ContentType="application/vnd.openxmlformats-officedocument.presentationml.handoutMaster+xml"/>
  <Override PartName="/ppt/diagrams/layout8.xml" ContentType="application/vnd.openxmlformats-officedocument.drawingml.diagramLayout+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colors5.xml" ContentType="application/vnd.openxmlformats-officedocument.drawingml.diagramCol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9.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tags/tag49.xml" ContentType="application/vnd.openxmlformats-officedocument.presentationml.tags+xml"/>
  <Override PartName="/ppt/tags/tag33.xml" ContentType="application/vnd.openxmlformats-officedocument.presentationml.tags+xml"/>
  <Override PartName="/ppt/tags/tag48.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ppt/revisionInfo.xml" ContentType="application/vnd.ms-powerpoint.revisioninfo+xml"/>
  <Override PartName="/ppt/tags/tag31.xml" ContentType="application/vnd.openxmlformats-officedocument.presentationml.tags+xml"/>
  <Override PartName="/ppt/tags/tag53.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40.xml" ContentType="application/vnd.openxmlformats-officedocument.presentationml.tags+xml"/>
  <Override PartName="/ppt/tags/tag37.xml" ContentType="application/vnd.openxmlformats-officedocument.presentationml.tags+xml"/>
  <Override PartName="/ppt/tags/tag39.xml" ContentType="application/vnd.openxmlformats-officedocument.presentationml.tags+xml"/>
  <Override PartName="/ppt/tags/tag36.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2.xml" ContentType="application/vnd.openxmlformats-officedocument.presentationml.tags+xml"/>
  <Override PartName="/ppt/tags/tag35.xml" ContentType="application/vnd.openxmlformats-officedocument.presentationml.tags+xml"/>
  <Override PartName="/ppt/tags/tag47.xml" ContentType="application/vnd.openxmlformats-officedocument.presentationml.tags+xml"/>
  <Override PartName="/docProps/custom.xml" ContentType="application/vnd.openxmlformats-officedocument.custom-properties+xml"/>
  <Override PartName="/ppt/tags/tag3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8.xml" ContentType="application/vnd.openxmlformats-officedocument.presentationml.tags+xml"/>
  <Override PartName="/ppt/tags/tag30.xml" ContentType="application/vnd.openxmlformats-officedocument.presentationml.tags+xml"/>
  <Override PartName="/ppt/tags/tag7.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62" r:id="rId3"/>
  </p:sldMasterIdLst>
  <p:notesMasterIdLst>
    <p:notesMasterId r:id="rId98"/>
  </p:notesMasterIdLst>
  <p:handoutMasterIdLst>
    <p:handoutMasterId r:id="rId99"/>
  </p:handoutMasterIdLst>
  <p:sldIdLst>
    <p:sldId id="256" r:id="rId4"/>
    <p:sldId id="870" r:id="rId5"/>
    <p:sldId id="989" r:id="rId6"/>
    <p:sldId id="1011" r:id="rId7"/>
    <p:sldId id="740" r:id="rId8"/>
    <p:sldId id="998" r:id="rId9"/>
    <p:sldId id="916" r:id="rId10"/>
    <p:sldId id="990" r:id="rId11"/>
    <p:sldId id="917" r:id="rId12"/>
    <p:sldId id="919" r:id="rId13"/>
    <p:sldId id="928" r:id="rId14"/>
    <p:sldId id="945" r:id="rId15"/>
    <p:sldId id="929" r:id="rId16"/>
    <p:sldId id="946" r:id="rId17"/>
    <p:sldId id="920" r:id="rId18"/>
    <p:sldId id="921" r:id="rId19"/>
    <p:sldId id="924" r:id="rId20"/>
    <p:sldId id="925" r:id="rId21"/>
    <p:sldId id="927" r:id="rId22"/>
    <p:sldId id="1010" r:id="rId23"/>
    <p:sldId id="931" r:id="rId24"/>
    <p:sldId id="932" r:id="rId25"/>
    <p:sldId id="1021" r:id="rId26"/>
    <p:sldId id="935" r:id="rId27"/>
    <p:sldId id="936" r:id="rId28"/>
    <p:sldId id="938" r:id="rId29"/>
    <p:sldId id="947" r:id="rId30"/>
    <p:sldId id="1012" r:id="rId31"/>
    <p:sldId id="907" r:id="rId32"/>
    <p:sldId id="949" r:id="rId33"/>
    <p:sldId id="960" r:id="rId34"/>
    <p:sldId id="951" r:id="rId35"/>
    <p:sldId id="1022" r:id="rId36"/>
    <p:sldId id="953" r:id="rId37"/>
    <p:sldId id="956" r:id="rId38"/>
    <p:sldId id="957" r:id="rId39"/>
    <p:sldId id="958" r:id="rId40"/>
    <p:sldId id="863" r:id="rId41"/>
    <p:sldId id="748" r:id="rId42"/>
    <p:sldId id="859" r:id="rId43"/>
    <p:sldId id="749" r:id="rId44"/>
    <p:sldId id="970" r:id="rId45"/>
    <p:sldId id="1005" r:id="rId46"/>
    <p:sldId id="899" r:id="rId47"/>
    <p:sldId id="1016" r:id="rId48"/>
    <p:sldId id="758" r:id="rId49"/>
    <p:sldId id="964" r:id="rId50"/>
    <p:sldId id="995" r:id="rId51"/>
    <p:sldId id="999" r:id="rId52"/>
    <p:sldId id="1000" r:id="rId53"/>
    <p:sldId id="994" r:id="rId54"/>
    <p:sldId id="1001" r:id="rId55"/>
    <p:sldId id="996" r:id="rId56"/>
    <p:sldId id="804" r:id="rId57"/>
    <p:sldId id="972" r:id="rId58"/>
    <p:sldId id="973" r:id="rId59"/>
    <p:sldId id="850" r:id="rId60"/>
    <p:sldId id="851" r:id="rId61"/>
    <p:sldId id="852" r:id="rId62"/>
    <p:sldId id="853" r:id="rId63"/>
    <p:sldId id="854" r:id="rId64"/>
    <p:sldId id="868" r:id="rId65"/>
    <p:sldId id="856" r:id="rId66"/>
    <p:sldId id="858" r:id="rId67"/>
    <p:sldId id="849" r:id="rId68"/>
    <p:sldId id="848" r:id="rId69"/>
    <p:sldId id="1013" r:id="rId70"/>
    <p:sldId id="962" r:id="rId71"/>
    <p:sldId id="741" r:id="rId72"/>
    <p:sldId id="881" r:id="rId73"/>
    <p:sldId id="876" r:id="rId74"/>
    <p:sldId id="792" r:id="rId75"/>
    <p:sldId id="794" r:id="rId76"/>
    <p:sldId id="793" r:id="rId77"/>
    <p:sldId id="795" r:id="rId78"/>
    <p:sldId id="884" r:id="rId79"/>
    <p:sldId id="885" r:id="rId80"/>
    <p:sldId id="797" r:id="rId81"/>
    <p:sldId id="1023" r:id="rId82"/>
    <p:sldId id="1024" r:id="rId83"/>
    <p:sldId id="1025" r:id="rId84"/>
    <p:sldId id="1026" r:id="rId85"/>
    <p:sldId id="1027" r:id="rId86"/>
    <p:sldId id="1014" r:id="rId87"/>
    <p:sldId id="1018" r:id="rId88"/>
    <p:sldId id="790" r:id="rId89"/>
    <p:sldId id="766" r:id="rId90"/>
    <p:sldId id="1015" r:id="rId91"/>
    <p:sldId id="825" r:id="rId92"/>
    <p:sldId id="826" r:id="rId93"/>
    <p:sldId id="827" r:id="rId94"/>
    <p:sldId id="847" r:id="rId95"/>
    <p:sldId id="869" r:id="rId96"/>
    <p:sldId id="843" r:id="rId97"/>
  </p:sldIdLst>
  <p:sldSz cx="9144000" cy="6858000" type="screen4x3"/>
  <p:notesSz cx="6858000" cy="9144000"/>
  <p:custDataLst>
    <p:tags r:id="rId10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bbie" initials="D"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FF0066"/>
    <a:srgbClr val="996633"/>
    <a:srgbClr val="9900CC"/>
    <a:srgbClr val="006600"/>
    <a:srgbClr val="116004"/>
    <a:srgbClr val="1F497D"/>
    <a:srgbClr val="D0D8E8"/>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autoAdjust="0"/>
    <p:restoredTop sz="88359" autoAdjust="0"/>
  </p:normalViewPr>
  <p:slideViewPr>
    <p:cSldViewPr snapToGrid="0" snapToObjects="1" showGuides="1">
      <p:cViewPr varScale="1">
        <p:scale>
          <a:sx n="101" d="100"/>
          <a:sy n="101" d="100"/>
        </p:scale>
        <p:origin x="1524" y="90"/>
      </p:cViewPr>
      <p:guideLst>
        <p:guide orient="horz" pos="2160"/>
        <p:guide pos="2880"/>
      </p:guideLst>
    </p:cSldViewPr>
  </p:slideViewPr>
  <p:outlineViewPr>
    <p:cViewPr>
      <p:scale>
        <a:sx n="33" d="100"/>
        <a:sy n="33" d="100"/>
      </p:scale>
      <p:origin x="0" y="-720"/>
    </p:cViewPr>
  </p:outlineViewPr>
  <p:notesTextViewPr>
    <p:cViewPr>
      <p:scale>
        <a:sx n="3" d="2"/>
        <a:sy n="3" d="2"/>
      </p:scale>
      <p:origin x="0" y="0"/>
    </p:cViewPr>
  </p:notesTextViewPr>
  <p:sorterViewPr>
    <p:cViewPr varScale="1">
      <p:scale>
        <a:sx n="1" d="1"/>
        <a:sy n="1" d="1"/>
      </p:scale>
      <p:origin x="0" y="-4152"/>
    </p:cViewPr>
  </p:sorterViewPr>
  <p:notesViewPr>
    <p:cSldViewPr snapToGrid="0" snapToObjects="1">
      <p:cViewPr varScale="1">
        <p:scale>
          <a:sx n="57" d="100"/>
          <a:sy n="57" d="100"/>
        </p:scale>
        <p:origin x="-252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customXml" Target="../customXml/item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viewProps" Target="viewProps.xml"/><Relationship Id="rId108" Type="http://schemas.openxmlformats.org/officeDocument/2006/relationships/customXml" Target="../customXml/item2.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handoutMaster" Target="handoutMasters/handoutMaster1.xml"/><Relationship Id="rId10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customXml" Target="../customXml/item3.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ags" Target="tags/tag1.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16251482799524"/>
          <c:y val="6.4579256360078274E-2"/>
          <c:w val="0.8446026097271645"/>
          <c:h val="0.61839530332681059"/>
        </c:manualLayout>
      </c:layout>
      <c:barChart>
        <c:barDir val="col"/>
        <c:grouping val="clustered"/>
        <c:varyColors val="0"/>
        <c:ser>
          <c:idx val="1"/>
          <c:order val="0"/>
          <c:tx>
            <c:strRef>
              <c:f>Sheet1!$A$3</c:f>
              <c:strCache>
                <c:ptCount val="1"/>
                <c:pt idx="0">
                  <c:v>Actual</c:v>
                </c:pt>
              </c:strCache>
            </c:strRef>
          </c:tx>
          <c:spPr>
            <a:solidFill>
              <a:srgbClr val="FF0000"/>
            </a:solidFill>
            <a:ln w="12370">
              <a:solidFill>
                <a:schemeClr val="tx1"/>
              </a:solidFill>
              <a:prstDash val="solid"/>
            </a:ln>
          </c:spPr>
          <c:invertIfNegative val="0"/>
          <c:dPt>
            <c:idx val="9"/>
            <c:invertIfNegative val="0"/>
            <c:bubble3D val="0"/>
            <c:spPr>
              <a:solidFill>
                <a:srgbClr val="00FF00"/>
              </a:solidFill>
              <a:ln w="12370">
                <a:solidFill>
                  <a:schemeClr val="tx1"/>
                </a:solidFill>
                <a:prstDash val="solid"/>
              </a:ln>
            </c:spPr>
            <c:extLst>
              <c:ext xmlns:c16="http://schemas.microsoft.com/office/drawing/2014/chart" uri="{C3380CC4-5D6E-409C-BE32-E72D297353CC}">
                <c16:uniqueId val="{00000001-73AD-42D7-9FEA-E2D1B0FA4EEF}"/>
              </c:ext>
            </c:extLst>
          </c:dPt>
          <c:dPt>
            <c:idx val="10"/>
            <c:invertIfNegative val="0"/>
            <c:bubble3D val="0"/>
            <c:spPr>
              <a:solidFill>
                <a:srgbClr val="06F006"/>
              </a:solidFill>
              <a:ln w="12370">
                <a:solidFill>
                  <a:schemeClr val="tx1"/>
                </a:solidFill>
                <a:prstDash val="solid"/>
              </a:ln>
            </c:spPr>
            <c:extLst>
              <c:ext xmlns:c16="http://schemas.microsoft.com/office/drawing/2014/chart" uri="{C3380CC4-5D6E-409C-BE32-E72D297353CC}">
                <c16:uniqueId val="{00000003-73AD-42D7-9FEA-E2D1B0FA4EEF}"/>
              </c:ext>
            </c:extLst>
          </c:dPt>
          <c:dPt>
            <c:idx val="11"/>
            <c:invertIfNegative val="0"/>
            <c:bubble3D val="0"/>
            <c:spPr>
              <a:solidFill>
                <a:srgbClr val="06F006"/>
              </a:solidFill>
              <a:ln w="12370">
                <a:solidFill>
                  <a:schemeClr val="tx1"/>
                </a:solidFill>
                <a:prstDash val="solid"/>
              </a:ln>
            </c:spPr>
            <c:extLst>
              <c:ext xmlns:c16="http://schemas.microsoft.com/office/drawing/2014/chart" uri="{C3380CC4-5D6E-409C-BE32-E72D297353CC}">
                <c16:uniqueId val="{00000005-73AD-42D7-9FEA-E2D1B0FA4EEF}"/>
              </c:ext>
            </c:extLst>
          </c:dPt>
          <c:dPt>
            <c:idx val="12"/>
            <c:invertIfNegative val="0"/>
            <c:bubble3D val="0"/>
            <c:spPr>
              <a:solidFill>
                <a:srgbClr val="06F006"/>
              </a:solidFill>
              <a:ln w="12370">
                <a:solidFill>
                  <a:schemeClr val="tx1"/>
                </a:solidFill>
                <a:prstDash val="solid"/>
              </a:ln>
            </c:spPr>
            <c:extLst>
              <c:ext xmlns:c16="http://schemas.microsoft.com/office/drawing/2014/chart" uri="{C3380CC4-5D6E-409C-BE32-E72D297353CC}">
                <c16:uniqueId val="{00000007-73AD-42D7-9FEA-E2D1B0FA4EEF}"/>
              </c:ext>
            </c:extLst>
          </c:dPt>
          <c:dPt>
            <c:idx val="13"/>
            <c:invertIfNegative val="0"/>
            <c:bubble3D val="0"/>
            <c:spPr>
              <a:solidFill>
                <a:srgbClr val="06F006"/>
              </a:solidFill>
              <a:ln w="12370">
                <a:solidFill>
                  <a:schemeClr val="tx1"/>
                </a:solidFill>
                <a:prstDash val="solid"/>
              </a:ln>
            </c:spPr>
            <c:extLst>
              <c:ext xmlns:c16="http://schemas.microsoft.com/office/drawing/2014/chart" uri="{C3380CC4-5D6E-409C-BE32-E72D297353CC}">
                <c16:uniqueId val="{00000009-73AD-42D7-9FEA-E2D1B0FA4EEF}"/>
              </c:ext>
            </c:extLst>
          </c:dPt>
          <c:dPt>
            <c:idx val="14"/>
            <c:invertIfNegative val="0"/>
            <c:bubble3D val="0"/>
            <c:spPr>
              <a:solidFill>
                <a:srgbClr val="00FF00"/>
              </a:solidFill>
              <a:ln w="12370">
                <a:solidFill>
                  <a:schemeClr val="tx1"/>
                </a:solidFill>
                <a:prstDash val="solid"/>
              </a:ln>
            </c:spPr>
            <c:extLst>
              <c:ext xmlns:c16="http://schemas.microsoft.com/office/drawing/2014/chart" uri="{C3380CC4-5D6E-409C-BE32-E72D297353CC}">
                <c16:uniqueId val="{0000000C-2940-46D7-AF72-21190BFA2065}"/>
              </c:ext>
            </c:extLst>
          </c:dPt>
          <c:dPt>
            <c:idx val="15"/>
            <c:invertIfNegative val="0"/>
            <c:bubble3D val="0"/>
            <c:spPr>
              <a:solidFill>
                <a:srgbClr val="00FF00"/>
              </a:solidFill>
              <a:ln w="12370">
                <a:solidFill>
                  <a:schemeClr val="tx1"/>
                </a:solidFill>
                <a:prstDash val="solid"/>
              </a:ln>
            </c:spPr>
            <c:extLst>
              <c:ext xmlns:c16="http://schemas.microsoft.com/office/drawing/2014/chart" uri="{C3380CC4-5D6E-409C-BE32-E72D297353CC}">
                <c16:uniqueId val="{0000000D-2940-46D7-AF72-21190BFA2065}"/>
              </c:ext>
            </c:extLst>
          </c:dPt>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Sheet1!$B$1:$Q$2</c:f>
              <c:strCach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strCache>
            </c:strRef>
          </c:cat>
          <c:val>
            <c:numRef>
              <c:f>Sheet1!$B$3:$Q$3</c:f>
              <c:numCache>
                <c:formatCode>General</c:formatCode>
                <c:ptCount val="16"/>
                <c:pt idx="0">
                  <c:v>3.15</c:v>
                </c:pt>
                <c:pt idx="1">
                  <c:v>2.44</c:v>
                </c:pt>
                <c:pt idx="2">
                  <c:v>2.06</c:v>
                </c:pt>
                <c:pt idx="3">
                  <c:v>1.57</c:v>
                </c:pt>
                <c:pt idx="4">
                  <c:v>3.19</c:v>
                </c:pt>
                <c:pt idx="5">
                  <c:v>1.62</c:v>
                </c:pt>
                <c:pt idx="6">
                  <c:v>1.26</c:v>
                </c:pt>
                <c:pt idx="7">
                  <c:v>1.0900000000000001</c:v>
                </c:pt>
                <c:pt idx="8">
                  <c:v>0.95</c:v>
                </c:pt>
                <c:pt idx="9">
                  <c:v>0.47</c:v>
                </c:pt>
                <c:pt idx="10">
                  <c:v>0.7</c:v>
                </c:pt>
                <c:pt idx="11">
                  <c:v>0.72</c:v>
                </c:pt>
                <c:pt idx="12">
                  <c:v>0.38</c:v>
                </c:pt>
                <c:pt idx="13">
                  <c:v>0.54</c:v>
                </c:pt>
                <c:pt idx="14">
                  <c:v>0.51</c:v>
                </c:pt>
                <c:pt idx="15">
                  <c:v>0.63</c:v>
                </c:pt>
              </c:numCache>
            </c:numRef>
          </c:val>
          <c:extLst>
            <c:ext xmlns:c16="http://schemas.microsoft.com/office/drawing/2014/chart" uri="{C3380CC4-5D6E-409C-BE32-E72D297353CC}">
              <c16:uniqueId val="{0000000A-73AD-42D7-9FEA-E2D1B0FA4EEF}"/>
            </c:ext>
          </c:extLst>
        </c:ser>
        <c:dLbls>
          <c:showLegendKey val="0"/>
          <c:showVal val="1"/>
          <c:showCatName val="0"/>
          <c:showSerName val="0"/>
          <c:showPercent val="0"/>
          <c:showBubbleSize val="0"/>
        </c:dLbls>
        <c:gapWidth val="30"/>
        <c:axId val="175531904"/>
        <c:axId val="175540864"/>
      </c:barChart>
      <c:catAx>
        <c:axId val="175531904"/>
        <c:scaling>
          <c:orientation val="minMax"/>
        </c:scaling>
        <c:delete val="0"/>
        <c:axPos val="b"/>
        <c:numFmt formatCode="General" sourceLinked="1"/>
        <c:majorTickMark val="out"/>
        <c:minorTickMark val="none"/>
        <c:tickLblPos val="nextTo"/>
        <c:spPr>
          <a:ln w="3093">
            <a:solidFill>
              <a:schemeClr val="tx1"/>
            </a:solidFill>
            <a:prstDash val="solid"/>
          </a:ln>
        </c:spPr>
        <c:txPr>
          <a:bodyPr rot="-2700000" vert="horz"/>
          <a:lstStyle/>
          <a:p>
            <a:pPr>
              <a:defRPr sz="2143" b="1" i="0" u="none" strike="noStrike" baseline="0">
                <a:solidFill>
                  <a:schemeClr val="tx1"/>
                </a:solidFill>
                <a:latin typeface="Arial"/>
                <a:ea typeface="Arial"/>
                <a:cs typeface="Arial"/>
              </a:defRPr>
            </a:pPr>
            <a:endParaRPr lang="en-US"/>
          </a:p>
        </c:txPr>
        <c:crossAx val="175540864"/>
        <c:crosses val="autoZero"/>
        <c:auto val="1"/>
        <c:lblAlgn val="ctr"/>
        <c:lblOffset val="100"/>
        <c:tickLblSkip val="1"/>
        <c:tickMarkSkip val="1"/>
        <c:noMultiLvlLbl val="0"/>
      </c:catAx>
      <c:valAx>
        <c:axId val="175540864"/>
        <c:scaling>
          <c:orientation val="minMax"/>
        </c:scaling>
        <c:delete val="0"/>
        <c:axPos val="l"/>
        <c:majorGridlines>
          <c:spPr>
            <a:ln w="3093">
              <a:solidFill>
                <a:schemeClr val="tx1"/>
              </a:solidFill>
              <a:prstDash val="solid"/>
            </a:ln>
          </c:spPr>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753" b="1" i="0" u="none" strike="noStrike" kern="1200" baseline="0">
                    <a:solidFill>
                      <a:prstClr val="black"/>
                    </a:solidFill>
                    <a:latin typeface="Arial"/>
                    <a:ea typeface="Arial"/>
                    <a:cs typeface="Arial"/>
                  </a:defRPr>
                </a:pPr>
                <a:r>
                  <a:rPr lang="en-US" sz="1800" b="1" i="0" baseline="0" dirty="0">
                    <a:effectLst/>
                  </a:rPr>
                  <a:t>OSHA Recordable Rate</a:t>
                </a:r>
                <a:endParaRPr lang="en-US" dirty="0">
                  <a:effectLst/>
                </a:endParaRPr>
              </a:p>
            </c:rich>
          </c:tx>
          <c:layout>
            <c:manualLayout>
              <c:xMode val="edge"/>
              <c:yMode val="edge"/>
              <c:x val="1.2257526576533782E-2"/>
              <c:y val="0.15328061716968647"/>
            </c:manualLayout>
          </c:layout>
          <c:overlay val="0"/>
          <c:spPr>
            <a:noFill/>
            <a:ln w="24740">
              <a:noFill/>
            </a:ln>
          </c:spPr>
        </c:title>
        <c:numFmt formatCode="0.0" sourceLinked="0"/>
        <c:majorTickMark val="out"/>
        <c:minorTickMark val="none"/>
        <c:tickLblPos val="nextTo"/>
        <c:spPr>
          <a:ln w="3093">
            <a:solidFill>
              <a:schemeClr val="tx1"/>
            </a:solidFill>
            <a:prstDash val="solid"/>
          </a:ln>
        </c:spPr>
        <c:txPr>
          <a:bodyPr rot="0" vert="horz"/>
          <a:lstStyle/>
          <a:p>
            <a:pPr>
              <a:defRPr sz="1753" b="1" i="0" u="none" strike="noStrike" baseline="0">
                <a:solidFill>
                  <a:schemeClr val="tx1"/>
                </a:solidFill>
                <a:latin typeface="Arial"/>
                <a:ea typeface="Arial"/>
                <a:cs typeface="Arial"/>
              </a:defRPr>
            </a:pPr>
            <a:endParaRPr lang="en-US"/>
          </a:p>
        </c:txPr>
        <c:crossAx val="175531904"/>
        <c:crosses val="autoZero"/>
        <c:crossBetween val="between"/>
      </c:valAx>
      <c:spPr>
        <a:noFill/>
        <a:ln w="12370">
          <a:solidFill>
            <a:schemeClr val="tx1"/>
          </a:solidFill>
          <a:prstDash val="solid"/>
        </a:ln>
      </c:spPr>
    </c:plotArea>
    <c:plotVisOnly val="1"/>
    <c:dispBlanksAs val="gap"/>
    <c:showDLblsOverMax val="0"/>
  </c:chart>
  <c:spPr>
    <a:noFill/>
    <a:ln>
      <a:noFill/>
    </a:ln>
  </c:spPr>
  <c:txPr>
    <a:bodyPr/>
    <a:lstStyle/>
    <a:p>
      <a:pPr>
        <a:defRPr sz="2143"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E851F-7166-43C5-9908-26B0F00F6C6B}" type="doc">
      <dgm:prSet loTypeId="urn:microsoft.com/office/officeart/2005/8/layout/hProcess4" loCatId="process" qsTypeId="urn:microsoft.com/office/officeart/2005/8/quickstyle/3d9" qsCatId="3D" csTypeId="urn:microsoft.com/office/officeart/2005/8/colors/colorful4" csCatId="colorful" phldr="1"/>
      <dgm:spPr/>
      <dgm:t>
        <a:bodyPr/>
        <a:lstStyle/>
        <a:p>
          <a:endParaRPr lang="en-US"/>
        </a:p>
      </dgm:t>
    </dgm:pt>
    <dgm:pt modelId="{0B1EDC4D-2F01-41B8-BE7F-7E41A7D6BAAD}">
      <dgm:prSet phldrT="[Text]" custT="1"/>
      <dgm:spPr/>
      <dgm:t>
        <a:bodyPr/>
        <a:lstStyle/>
        <a:p>
          <a:r>
            <a:rPr lang="en-US" sz="3600" b="1" dirty="0">
              <a:latin typeface="Arial Narrow" pitchFamily="34" charset="0"/>
            </a:rPr>
            <a:t>A</a:t>
          </a:r>
          <a:r>
            <a:rPr lang="en-US" sz="3600" dirty="0">
              <a:latin typeface="Arial Narrow" pitchFamily="34" charset="0"/>
            </a:rPr>
            <a:t>ctivator</a:t>
          </a:r>
        </a:p>
      </dgm:t>
    </dgm:pt>
    <dgm:pt modelId="{42AD764E-4A40-4980-AF02-9E47EC515C71}" type="parTrans" cxnId="{4FBE71BC-11DE-4642-987F-0415199887AE}">
      <dgm:prSet/>
      <dgm:spPr/>
      <dgm:t>
        <a:bodyPr/>
        <a:lstStyle/>
        <a:p>
          <a:endParaRPr lang="en-US"/>
        </a:p>
      </dgm:t>
    </dgm:pt>
    <dgm:pt modelId="{F34BDDA7-BBC6-473F-AF0B-E389B197445A}" type="sibTrans" cxnId="{4FBE71BC-11DE-4642-987F-0415199887AE}">
      <dgm:prSet/>
      <dgm:spPr/>
      <dgm:t>
        <a:bodyPr/>
        <a:lstStyle/>
        <a:p>
          <a:endParaRPr lang="en-US"/>
        </a:p>
      </dgm:t>
    </dgm:pt>
    <dgm:pt modelId="{F0A4F52B-5FD6-437A-8F71-F7E997420B1B}">
      <dgm:prSet phldrT="[Text]" custT="1"/>
      <dgm:spPr/>
      <dgm:t>
        <a:bodyPr/>
        <a:lstStyle/>
        <a:p>
          <a:r>
            <a:rPr lang="en-US" sz="3600" b="1" dirty="0">
              <a:latin typeface="Arial Narrow" pitchFamily="34" charset="0"/>
            </a:rPr>
            <a:t>B</a:t>
          </a:r>
          <a:r>
            <a:rPr lang="en-US" sz="3600" dirty="0">
              <a:latin typeface="Arial Narrow" pitchFamily="34" charset="0"/>
            </a:rPr>
            <a:t>ehavior</a:t>
          </a:r>
        </a:p>
      </dgm:t>
    </dgm:pt>
    <dgm:pt modelId="{6D4BC7B2-445A-4265-BF3C-DCFEE651827F}" type="parTrans" cxnId="{44E57C95-7D8B-46BC-897E-AC5E15C0651D}">
      <dgm:prSet/>
      <dgm:spPr/>
      <dgm:t>
        <a:bodyPr/>
        <a:lstStyle/>
        <a:p>
          <a:endParaRPr lang="en-US"/>
        </a:p>
      </dgm:t>
    </dgm:pt>
    <dgm:pt modelId="{112A6E49-8EE1-4762-9A42-D123EE180901}" type="sibTrans" cxnId="{44E57C95-7D8B-46BC-897E-AC5E15C0651D}">
      <dgm:prSet/>
      <dgm:spPr/>
      <dgm:t>
        <a:bodyPr/>
        <a:lstStyle/>
        <a:p>
          <a:endParaRPr lang="en-US"/>
        </a:p>
      </dgm:t>
    </dgm:pt>
    <dgm:pt modelId="{7EC10A34-6A49-4A5B-AB78-203C02C25307}">
      <dgm:prSet phldrT="[Text]" custT="1"/>
      <dgm:spPr/>
      <dgm:t>
        <a:bodyPr/>
        <a:lstStyle/>
        <a:p>
          <a:r>
            <a:rPr lang="en-US" sz="2800" b="1" dirty="0">
              <a:latin typeface="Arial Narrow" pitchFamily="34" charset="0"/>
            </a:rPr>
            <a:t>C</a:t>
          </a:r>
          <a:r>
            <a:rPr lang="en-US" sz="2800" dirty="0">
              <a:latin typeface="Arial Narrow" pitchFamily="34" charset="0"/>
            </a:rPr>
            <a:t>onsequence</a:t>
          </a:r>
        </a:p>
      </dgm:t>
    </dgm:pt>
    <dgm:pt modelId="{5CA0748C-B22E-4BDB-982F-5E97C37221E3}" type="parTrans" cxnId="{BEB0CEFE-1CC6-4B05-9B17-F30C35459870}">
      <dgm:prSet/>
      <dgm:spPr/>
      <dgm:t>
        <a:bodyPr/>
        <a:lstStyle/>
        <a:p>
          <a:endParaRPr lang="en-US"/>
        </a:p>
      </dgm:t>
    </dgm:pt>
    <dgm:pt modelId="{FC1869E0-FC2F-446E-89EC-AF931CC7C1B1}" type="sibTrans" cxnId="{BEB0CEFE-1CC6-4B05-9B17-F30C35459870}">
      <dgm:prSet/>
      <dgm:spPr/>
      <dgm:t>
        <a:bodyPr/>
        <a:lstStyle/>
        <a:p>
          <a:endParaRPr lang="en-US"/>
        </a:p>
      </dgm:t>
    </dgm:pt>
    <dgm:pt modelId="{5F1D6F65-FF1B-4DE6-9F90-7921B823C4CD}" type="pres">
      <dgm:prSet presAssocID="{601E851F-7166-43C5-9908-26B0F00F6C6B}" presName="Name0" presStyleCnt="0">
        <dgm:presLayoutVars>
          <dgm:dir/>
          <dgm:animLvl val="lvl"/>
          <dgm:resizeHandles val="exact"/>
        </dgm:presLayoutVars>
      </dgm:prSet>
      <dgm:spPr/>
    </dgm:pt>
    <dgm:pt modelId="{856399C2-D95E-4F3C-81B4-3132C6C7E747}" type="pres">
      <dgm:prSet presAssocID="{601E851F-7166-43C5-9908-26B0F00F6C6B}" presName="tSp" presStyleCnt="0"/>
      <dgm:spPr/>
    </dgm:pt>
    <dgm:pt modelId="{2EDE3582-0D25-4679-A152-5C0A71763D45}" type="pres">
      <dgm:prSet presAssocID="{601E851F-7166-43C5-9908-26B0F00F6C6B}" presName="bSp" presStyleCnt="0"/>
      <dgm:spPr/>
    </dgm:pt>
    <dgm:pt modelId="{FAED055A-31EE-44AA-92B2-1006443D237A}" type="pres">
      <dgm:prSet presAssocID="{601E851F-7166-43C5-9908-26B0F00F6C6B}" presName="process" presStyleCnt="0"/>
      <dgm:spPr/>
    </dgm:pt>
    <dgm:pt modelId="{FA6D886E-CE85-4729-9D2E-D1FB7E0F8B57}" type="pres">
      <dgm:prSet presAssocID="{0B1EDC4D-2F01-41B8-BE7F-7E41A7D6BAAD}" presName="composite1" presStyleCnt="0"/>
      <dgm:spPr/>
    </dgm:pt>
    <dgm:pt modelId="{19F0C0AA-B05C-48B8-AA0F-D963CEDC6D88}" type="pres">
      <dgm:prSet presAssocID="{0B1EDC4D-2F01-41B8-BE7F-7E41A7D6BAAD}" presName="dummyNode1" presStyleLbl="node1" presStyleIdx="0" presStyleCnt="3"/>
      <dgm:spPr/>
    </dgm:pt>
    <dgm:pt modelId="{1194A719-EBE4-4F52-8816-3AD50E02009B}" type="pres">
      <dgm:prSet presAssocID="{0B1EDC4D-2F01-41B8-BE7F-7E41A7D6BAAD}" presName="childNode1" presStyleLbl="bgAcc1" presStyleIdx="0" presStyleCnt="3">
        <dgm:presLayoutVars>
          <dgm:bulletEnabled val="1"/>
        </dgm:presLayoutVars>
      </dgm:prSet>
      <dgm:spPr/>
    </dgm:pt>
    <dgm:pt modelId="{C52BAB09-D923-4FC5-8044-D7037F216B73}" type="pres">
      <dgm:prSet presAssocID="{0B1EDC4D-2F01-41B8-BE7F-7E41A7D6BAAD}" presName="childNode1tx" presStyleLbl="bgAcc1" presStyleIdx="0" presStyleCnt="3">
        <dgm:presLayoutVars>
          <dgm:bulletEnabled val="1"/>
        </dgm:presLayoutVars>
      </dgm:prSet>
      <dgm:spPr/>
    </dgm:pt>
    <dgm:pt modelId="{353342CB-FCE3-4453-869D-AD6EA89679A1}" type="pres">
      <dgm:prSet presAssocID="{0B1EDC4D-2F01-41B8-BE7F-7E41A7D6BAAD}" presName="parentNode1" presStyleLbl="node1" presStyleIdx="0" presStyleCnt="3" custLinFactY="-13535" custLinFactNeighborX="-17705" custLinFactNeighborY="-100000">
        <dgm:presLayoutVars>
          <dgm:chMax val="1"/>
          <dgm:bulletEnabled val="1"/>
        </dgm:presLayoutVars>
      </dgm:prSet>
      <dgm:spPr/>
    </dgm:pt>
    <dgm:pt modelId="{B2E383BD-9EA6-4796-A610-20D2AADDAC91}" type="pres">
      <dgm:prSet presAssocID="{0B1EDC4D-2F01-41B8-BE7F-7E41A7D6BAAD}" presName="connSite1" presStyleCnt="0"/>
      <dgm:spPr/>
    </dgm:pt>
    <dgm:pt modelId="{8948CB37-FC5A-41C7-B3A0-C4C4CCBFC706}" type="pres">
      <dgm:prSet presAssocID="{F34BDDA7-BBC6-473F-AF0B-E389B197445A}" presName="Name9" presStyleLbl="sibTrans2D1" presStyleIdx="0" presStyleCnt="2" custScaleX="76510" custLinFactNeighborX="-7191" custLinFactNeighborY="-3484"/>
      <dgm:spPr/>
    </dgm:pt>
    <dgm:pt modelId="{0A5E3291-0803-488A-8AAC-C7F42DD25C4F}" type="pres">
      <dgm:prSet presAssocID="{F0A4F52B-5FD6-437A-8F71-F7E997420B1B}" presName="composite2" presStyleCnt="0"/>
      <dgm:spPr/>
    </dgm:pt>
    <dgm:pt modelId="{3E8C8183-08A8-49BF-A681-39082DCE4281}" type="pres">
      <dgm:prSet presAssocID="{F0A4F52B-5FD6-437A-8F71-F7E997420B1B}" presName="dummyNode2" presStyleLbl="node1" presStyleIdx="0" presStyleCnt="3"/>
      <dgm:spPr/>
    </dgm:pt>
    <dgm:pt modelId="{3504D03F-0FC1-408A-8131-753019E32F3F}" type="pres">
      <dgm:prSet presAssocID="{F0A4F52B-5FD6-437A-8F71-F7E997420B1B}" presName="childNode2" presStyleLbl="bgAcc1" presStyleIdx="1" presStyleCnt="3">
        <dgm:presLayoutVars>
          <dgm:bulletEnabled val="1"/>
        </dgm:presLayoutVars>
      </dgm:prSet>
      <dgm:spPr/>
    </dgm:pt>
    <dgm:pt modelId="{E037C317-94A7-4757-B8AC-6F52D6FFF993}" type="pres">
      <dgm:prSet presAssocID="{F0A4F52B-5FD6-437A-8F71-F7E997420B1B}" presName="childNode2tx" presStyleLbl="bgAcc1" presStyleIdx="1" presStyleCnt="3">
        <dgm:presLayoutVars>
          <dgm:bulletEnabled val="1"/>
        </dgm:presLayoutVars>
      </dgm:prSet>
      <dgm:spPr/>
    </dgm:pt>
    <dgm:pt modelId="{FBB25F44-3D4B-4071-B1A0-B1C0B03E44A0}" type="pres">
      <dgm:prSet presAssocID="{F0A4F52B-5FD6-437A-8F71-F7E997420B1B}" presName="parentNode2" presStyleLbl="node1" presStyleIdx="1" presStyleCnt="3" custLinFactY="19798" custLinFactNeighborX="-18414" custLinFactNeighborY="100000">
        <dgm:presLayoutVars>
          <dgm:chMax val="0"/>
          <dgm:bulletEnabled val="1"/>
        </dgm:presLayoutVars>
      </dgm:prSet>
      <dgm:spPr/>
    </dgm:pt>
    <dgm:pt modelId="{FE88C635-8E27-4884-9E64-E2025CEA427A}" type="pres">
      <dgm:prSet presAssocID="{F0A4F52B-5FD6-437A-8F71-F7E997420B1B}" presName="connSite2" presStyleCnt="0"/>
      <dgm:spPr/>
    </dgm:pt>
    <dgm:pt modelId="{C051179F-3A7C-4D4D-ACD4-026675C2DBC5}" type="pres">
      <dgm:prSet presAssocID="{112A6E49-8EE1-4762-9A42-D123EE180901}" presName="Name18" presStyleLbl="sibTrans2D1" presStyleIdx="1" presStyleCnt="2" custAng="0" custFlipHor="1" custScaleX="77618" custScaleY="111750" custLinFactNeighborX="2757" custLinFactNeighborY="7157"/>
      <dgm:spPr/>
    </dgm:pt>
    <dgm:pt modelId="{E94D8AB7-081D-4DAD-B2CC-3F0F03646CB2}" type="pres">
      <dgm:prSet presAssocID="{7EC10A34-6A49-4A5B-AB78-203C02C25307}" presName="composite1" presStyleCnt="0"/>
      <dgm:spPr/>
    </dgm:pt>
    <dgm:pt modelId="{BBF446F0-9A10-4C6A-94DC-28EA2ADCA5C3}" type="pres">
      <dgm:prSet presAssocID="{7EC10A34-6A49-4A5B-AB78-203C02C25307}" presName="dummyNode1" presStyleLbl="node1" presStyleIdx="1" presStyleCnt="3"/>
      <dgm:spPr/>
    </dgm:pt>
    <dgm:pt modelId="{F8FA9FD4-2165-4F12-A8C9-E7CBF41A5652}" type="pres">
      <dgm:prSet presAssocID="{7EC10A34-6A49-4A5B-AB78-203C02C25307}" presName="childNode1" presStyleLbl="bgAcc1" presStyleIdx="2" presStyleCnt="3">
        <dgm:presLayoutVars>
          <dgm:bulletEnabled val="1"/>
        </dgm:presLayoutVars>
      </dgm:prSet>
      <dgm:spPr/>
    </dgm:pt>
    <dgm:pt modelId="{FC426B0B-7FE7-4B9A-87FF-B00B2B5DD577}" type="pres">
      <dgm:prSet presAssocID="{7EC10A34-6A49-4A5B-AB78-203C02C25307}" presName="childNode1tx" presStyleLbl="bgAcc1" presStyleIdx="2" presStyleCnt="3">
        <dgm:presLayoutVars>
          <dgm:bulletEnabled val="1"/>
        </dgm:presLayoutVars>
      </dgm:prSet>
      <dgm:spPr/>
    </dgm:pt>
    <dgm:pt modelId="{2D5D9FD1-CB07-4802-81BC-0668525E7731}" type="pres">
      <dgm:prSet presAssocID="{7EC10A34-6A49-4A5B-AB78-203C02C25307}" presName="parentNode1" presStyleLbl="node1" presStyleIdx="2" presStyleCnt="3" custLinFactY="-13535" custLinFactNeighborX="-15396" custLinFactNeighborY="-100000">
        <dgm:presLayoutVars>
          <dgm:chMax val="1"/>
          <dgm:bulletEnabled val="1"/>
        </dgm:presLayoutVars>
      </dgm:prSet>
      <dgm:spPr/>
    </dgm:pt>
    <dgm:pt modelId="{5A8407D3-6A63-4DD4-84DF-6D9C37A349D7}" type="pres">
      <dgm:prSet presAssocID="{7EC10A34-6A49-4A5B-AB78-203C02C25307}" presName="connSite1" presStyleCnt="0"/>
      <dgm:spPr/>
    </dgm:pt>
  </dgm:ptLst>
  <dgm:cxnLst>
    <dgm:cxn modelId="{8D43AB2B-46DE-43D6-A7C6-3A9934830E27}" type="presOf" srcId="{0B1EDC4D-2F01-41B8-BE7F-7E41A7D6BAAD}" destId="{353342CB-FCE3-4453-869D-AD6EA89679A1}" srcOrd="0" destOrd="0" presId="urn:microsoft.com/office/officeart/2005/8/layout/hProcess4"/>
    <dgm:cxn modelId="{6396768F-A08B-478B-BCE0-43787627F20E}" type="presOf" srcId="{F0A4F52B-5FD6-437A-8F71-F7E997420B1B}" destId="{FBB25F44-3D4B-4071-B1A0-B1C0B03E44A0}" srcOrd="0" destOrd="0" presId="urn:microsoft.com/office/officeart/2005/8/layout/hProcess4"/>
    <dgm:cxn modelId="{44E57C95-7D8B-46BC-897E-AC5E15C0651D}" srcId="{601E851F-7166-43C5-9908-26B0F00F6C6B}" destId="{F0A4F52B-5FD6-437A-8F71-F7E997420B1B}" srcOrd="1" destOrd="0" parTransId="{6D4BC7B2-445A-4265-BF3C-DCFEE651827F}" sibTransId="{112A6E49-8EE1-4762-9A42-D123EE180901}"/>
    <dgm:cxn modelId="{4FBE71BC-11DE-4642-987F-0415199887AE}" srcId="{601E851F-7166-43C5-9908-26B0F00F6C6B}" destId="{0B1EDC4D-2F01-41B8-BE7F-7E41A7D6BAAD}" srcOrd="0" destOrd="0" parTransId="{42AD764E-4A40-4980-AF02-9E47EC515C71}" sibTransId="{F34BDDA7-BBC6-473F-AF0B-E389B197445A}"/>
    <dgm:cxn modelId="{60B050D9-D2BC-4335-906F-459EF9DF5FBA}" type="presOf" srcId="{112A6E49-8EE1-4762-9A42-D123EE180901}" destId="{C051179F-3A7C-4D4D-ACD4-026675C2DBC5}" srcOrd="0" destOrd="0" presId="urn:microsoft.com/office/officeart/2005/8/layout/hProcess4"/>
    <dgm:cxn modelId="{09C2EEEC-F13A-4B45-AE57-4809BAB00010}" type="presOf" srcId="{F34BDDA7-BBC6-473F-AF0B-E389B197445A}" destId="{8948CB37-FC5A-41C7-B3A0-C4C4CCBFC706}" srcOrd="0" destOrd="0" presId="urn:microsoft.com/office/officeart/2005/8/layout/hProcess4"/>
    <dgm:cxn modelId="{3A0986F5-0EFF-4530-AFE9-E1098AF998DD}" type="presOf" srcId="{7EC10A34-6A49-4A5B-AB78-203C02C25307}" destId="{2D5D9FD1-CB07-4802-81BC-0668525E7731}" srcOrd="0" destOrd="0" presId="urn:microsoft.com/office/officeart/2005/8/layout/hProcess4"/>
    <dgm:cxn modelId="{B52B7EF8-1D6A-4D3F-9543-A3C8692D2708}" type="presOf" srcId="{601E851F-7166-43C5-9908-26B0F00F6C6B}" destId="{5F1D6F65-FF1B-4DE6-9F90-7921B823C4CD}" srcOrd="0" destOrd="0" presId="urn:microsoft.com/office/officeart/2005/8/layout/hProcess4"/>
    <dgm:cxn modelId="{BEB0CEFE-1CC6-4B05-9B17-F30C35459870}" srcId="{601E851F-7166-43C5-9908-26B0F00F6C6B}" destId="{7EC10A34-6A49-4A5B-AB78-203C02C25307}" srcOrd="2" destOrd="0" parTransId="{5CA0748C-B22E-4BDB-982F-5E97C37221E3}" sibTransId="{FC1869E0-FC2F-446E-89EC-AF931CC7C1B1}"/>
    <dgm:cxn modelId="{DC587B97-A4D9-4D3E-9F04-2FF6C0F192EE}" type="presParOf" srcId="{5F1D6F65-FF1B-4DE6-9F90-7921B823C4CD}" destId="{856399C2-D95E-4F3C-81B4-3132C6C7E747}" srcOrd="0" destOrd="0" presId="urn:microsoft.com/office/officeart/2005/8/layout/hProcess4"/>
    <dgm:cxn modelId="{37D5A475-5A06-46C5-B999-1CCD83181D11}" type="presParOf" srcId="{5F1D6F65-FF1B-4DE6-9F90-7921B823C4CD}" destId="{2EDE3582-0D25-4679-A152-5C0A71763D45}" srcOrd="1" destOrd="0" presId="urn:microsoft.com/office/officeart/2005/8/layout/hProcess4"/>
    <dgm:cxn modelId="{2EB75E77-1520-436C-A7CA-76F0C69E34EE}" type="presParOf" srcId="{5F1D6F65-FF1B-4DE6-9F90-7921B823C4CD}" destId="{FAED055A-31EE-44AA-92B2-1006443D237A}" srcOrd="2" destOrd="0" presId="urn:microsoft.com/office/officeart/2005/8/layout/hProcess4"/>
    <dgm:cxn modelId="{4778621D-44C6-4F7B-BE25-B7E7EFEED48B}" type="presParOf" srcId="{FAED055A-31EE-44AA-92B2-1006443D237A}" destId="{FA6D886E-CE85-4729-9D2E-D1FB7E0F8B57}" srcOrd="0" destOrd="0" presId="urn:microsoft.com/office/officeart/2005/8/layout/hProcess4"/>
    <dgm:cxn modelId="{F93F984A-FE18-4C17-8047-4C6A1B0BFD23}" type="presParOf" srcId="{FA6D886E-CE85-4729-9D2E-D1FB7E0F8B57}" destId="{19F0C0AA-B05C-48B8-AA0F-D963CEDC6D88}" srcOrd="0" destOrd="0" presId="urn:microsoft.com/office/officeart/2005/8/layout/hProcess4"/>
    <dgm:cxn modelId="{767E0FE8-8CFC-42C1-B8AC-D8592F78846C}" type="presParOf" srcId="{FA6D886E-CE85-4729-9D2E-D1FB7E0F8B57}" destId="{1194A719-EBE4-4F52-8816-3AD50E02009B}" srcOrd="1" destOrd="0" presId="urn:microsoft.com/office/officeart/2005/8/layout/hProcess4"/>
    <dgm:cxn modelId="{8DD33D8E-B801-4F17-A6D9-ED63B4BA12AE}" type="presParOf" srcId="{FA6D886E-CE85-4729-9D2E-D1FB7E0F8B57}" destId="{C52BAB09-D923-4FC5-8044-D7037F216B73}" srcOrd="2" destOrd="0" presId="urn:microsoft.com/office/officeart/2005/8/layout/hProcess4"/>
    <dgm:cxn modelId="{BD149488-B620-43F9-B5EA-9E0AC34C3D3C}" type="presParOf" srcId="{FA6D886E-CE85-4729-9D2E-D1FB7E0F8B57}" destId="{353342CB-FCE3-4453-869D-AD6EA89679A1}" srcOrd="3" destOrd="0" presId="urn:microsoft.com/office/officeart/2005/8/layout/hProcess4"/>
    <dgm:cxn modelId="{4266044B-824A-4F06-89BC-E5DF1CBDA295}" type="presParOf" srcId="{FA6D886E-CE85-4729-9D2E-D1FB7E0F8B57}" destId="{B2E383BD-9EA6-4796-A610-20D2AADDAC91}" srcOrd="4" destOrd="0" presId="urn:microsoft.com/office/officeart/2005/8/layout/hProcess4"/>
    <dgm:cxn modelId="{63FC1B43-0CEF-40C4-84FA-BD1AECD32C3C}" type="presParOf" srcId="{FAED055A-31EE-44AA-92B2-1006443D237A}" destId="{8948CB37-FC5A-41C7-B3A0-C4C4CCBFC706}" srcOrd="1" destOrd="0" presId="urn:microsoft.com/office/officeart/2005/8/layout/hProcess4"/>
    <dgm:cxn modelId="{E4CBA29D-EB85-4ACE-8CF9-4C83B856F0D2}" type="presParOf" srcId="{FAED055A-31EE-44AA-92B2-1006443D237A}" destId="{0A5E3291-0803-488A-8AAC-C7F42DD25C4F}" srcOrd="2" destOrd="0" presId="urn:microsoft.com/office/officeart/2005/8/layout/hProcess4"/>
    <dgm:cxn modelId="{098B965E-D2CF-45C9-B2A6-E25B4030C601}" type="presParOf" srcId="{0A5E3291-0803-488A-8AAC-C7F42DD25C4F}" destId="{3E8C8183-08A8-49BF-A681-39082DCE4281}" srcOrd="0" destOrd="0" presId="urn:microsoft.com/office/officeart/2005/8/layout/hProcess4"/>
    <dgm:cxn modelId="{D6516741-AB3C-4A86-8A38-F39EE42E7F5F}" type="presParOf" srcId="{0A5E3291-0803-488A-8AAC-C7F42DD25C4F}" destId="{3504D03F-0FC1-408A-8131-753019E32F3F}" srcOrd="1" destOrd="0" presId="urn:microsoft.com/office/officeart/2005/8/layout/hProcess4"/>
    <dgm:cxn modelId="{36CD908A-F18B-4261-A5B8-34DB55DFB116}" type="presParOf" srcId="{0A5E3291-0803-488A-8AAC-C7F42DD25C4F}" destId="{E037C317-94A7-4757-B8AC-6F52D6FFF993}" srcOrd="2" destOrd="0" presId="urn:microsoft.com/office/officeart/2005/8/layout/hProcess4"/>
    <dgm:cxn modelId="{ABC2F52C-7783-4CCE-8D88-98AF5619682B}" type="presParOf" srcId="{0A5E3291-0803-488A-8AAC-C7F42DD25C4F}" destId="{FBB25F44-3D4B-4071-B1A0-B1C0B03E44A0}" srcOrd="3" destOrd="0" presId="urn:microsoft.com/office/officeart/2005/8/layout/hProcess4"/>
    <dgm:cxn modelId="{DAF20081-2F42-4FAF-B3A0-833D8BE00B1D}" type="presParOf" srcId="{0A5E3291-0803-488A-8AAC-C7F42DD25C4F}" destId="{FE88C635-8E27-4884-9E64-E2025CEA427A}" srcOrd="4" destOrd="0" presId="urn:microsoft.com/office/officeart/2005/8/layout/hProcess4"/>
    <dgm:cxn modelId="{01AEF60D-C953-4232-976F-279B55C1D869}" type="presParOf" srcId="{FAED055A-31EE-44AA-92B2-1006443D237A}" destId="{C051179F-3A7C-4D4D-ACD4-026675C2DBC5}" srcOrd="3" destOrd="0" presId="urn:microsoft.com/office/officeart/2005/8/layout/hProcess4"/>
    <dgm:cxn modelId="{E6F8376E-D4F3-406F-A549-171464D22296}" type="presParOf" srcId="{FAED055A-31EE-44AA-92B2-1006443D237A}" destId="{E94D8AB7-081D-4DAD-B2CC-3F0F03646CB2}" srcOrd="4" destOrd="0" presId="urn:microsoft.com/office/officeart/2005/8/layout/hProcess4"/>
    <dgm:cxn modelId="{EA060398-D26A-4213-8A85-B2B27BD1B909}" type="presParOf" srcId="{E94D8AB7-081D-4DAD-B2CC-3F0F03646CB2}" destId="{BBF446F0-9A10-4C6A-94DC-28EA2ADCA5C3}" srcOrd="0" destOrd="0" presId="urn:microsoft.com/office/officeart/2005/8/layout/hProcess4"/>
    <dgm:cxn modelId="{212DE3A2-69AF-4E3F-8146-0BE85ADE99D9}" type="presParOf" srcId="{E94D8AB7-081D-4DAD-B2CC-3F0F03646CB2}" destId="{F8FA9FD4-2165-4F12-A8C9-E7CBF41A5652}" srcOrd="1" destOrd="0" presId="urn:microsoft.com/office/officeart/2005/8/layout/hProcess4"/>
    <dgm:cxn modelId="{5CD28BDE-5075-4903-9B1E-DD0914799572}" type="presParOf" srcId="{E94D8AB7-081D-4DAD-B2CC-3F0F03646CB2}" destId="{FC426B0B-7FE7-4B9A-87FF-B00B2B5DD577}" srcOrd="2" destOrd="0" presId="urn:microsoft.com/office/officeart/2005/8/layout/hProcess4"/>
    <dgm:cxn modelId="{FFBEE3DA-48F2-4489-AB3B-B5D66D63D89F}" type="presParOf" srcId="{E94D8AB7-081D-4DAD-B2CC-3F0F03646CB2}" destId="{2D5D9FD1-CB07-4802-81BC-0668525E7731}" srcOrd="3" destOrd="0" presId="urn:microsoft.com/office/officeart/2005/8/layout/hProcess4"/>
    <dgm:cxn modelId="{075E76F9-A546-4452-B28B-77FCED4047A0}" type="presParOf" srcId="{E94D8AB7-081D-4DAD-B2CC-3F0F03646CB2}" destId="{5A8407D3-6A63-4DD4-84DF-6D9C37A349D7}"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AC9F38-BE68-4DCD-BEBA-7E8CB7FB31AA}" type="doc">
      <dgm:prSet loTypeId="urn:microsoft.com/office/officeart/2005/8/layout/radial4" loCatId="relationship" qsTypeId="urn:microsoft.com/office/officeart/2005/8/quickstyle/3d1" qsCatId="3D" csTypeId="urn:microsoft.com/office/officeart/2005/8/colors/colorful4" csCatId="colorful" phldr="1"/>
      <dgm:spPr/>
      <dgm:t>
        <a:bodyPr/>
        <a:lstStyle/>
        <a:p>
          <a:endParaRPr lang="en-US"/>
        </a:p>
      </dgm:t>
    </dgm:pt>
    <dgm:pt modelId="{B009E041-3864-403A-9997-A547A854ED8D}">
      <dgm:prSet phldrT="[Text]"/>
      <dgm:spPr/>
      <dgm:t>
        <a:bodyPr/>
        <a:lstStyle/>
        <a:p>
          <a:r>
            <a:rPr lang="en-US" b="1" dirty="0"/>
            <a:t>Powerful</a:t>
          </a:r>
        </a:p>
        <a:p>
          <a:r>
            <a:rPr lang="en-US" b="1" dirty="0"/>
            <a:t>Consequences</a:t>
          </a:r>
        </a:p>
      </dgm:t>
    </dgm:pt>
    <dgm:pt modelId="{6B6F85FF-140C-40CB-B071-9BA4A9D244C7}" type="parTrans" cxnId="{17FC0FA8-9923-41BC-9B04-DEB14AF96992}">
      <dgm:prSet/>
      <dgm:spPr/>
      <dgm:t>
        <a:bodyPr/>
        <a:lstStyle/>
        <a:p>
          <a:endParaRPr lang="en-US"/>
        </a:p>
      </dgm:t>
    </dgm:pt>
    <dgm:pt modelId="{8F37B0B5-929E-4CD7-A9B2-4133CE66B34B}" type="sibTrans" cxnId="{17FC0FA8-9923-41BC-9B04-DEB14AF96992}">
      <dgm:prSet/>
      <dgm:spPr/>
      <dgm:t>
        <a:bodyPr/>
        <a:lstStyle/>
        <a:p>
          <a:endParaRPr lang="en-US"/>
        </a:p>
      </dgm:t>
    </dgm:pt>
    <dgm:pt modelId="{8BB42F45-5E12-4C2E-9426-39C39D8488B9}">
      <dgm:prSet phldrT="[Text]"/>
      <dgm:spPr/>
      <dgm:t>
        <a:bodyPr/>
        <a:lstStyle/>
        <a:p>
          <a:r>
            <a:rPr lang="en-US" dirty="0"/>
            <a:t>Certain</a:t>
          </a:r>
        </a:p>
      </dgm:t>
    </dgm:pt>
    <dgm:pt modelId="{ACB3625D-637C-4DA8-986B-7B2B7046CB9C}" type="parTrans" cxnId="{C3B73908-860F-4080-AAFC-F986E81F9489}">
      <dgm:prSet/>
      <dgm:spPr/>
      <dgm:t>
        <a:bodyPr/>
        <a:lstStyle/>
        <a:p>
          <a:endParaRPr lang="en-US"/>
        </a:p>
      </dgm:t>
    </dgm:pt>
    <dgm:pt modelId="{E5ED2667-35C7-48A4-8DE9-F2B30104884E}" type="sibTrans" cxnId="{C3B73908-860F-4080-AAFC-F986E81F9489}">
      <dgm:prSet/>
      <dgm:spPr/>
      <dgm:t>
        <a:bodyPr/>
        <a:lstStyle/>
        <a:p>
          <a:endParaRPr lang="en-US"/>
        </a:p>
      </dgm:t>
    </dgm:pt>
    <dgm:pt modelId="{BCF5EA38-AC4E-4B33-8A60-24899CF5A909}">
      <dgm:prSet phldrT="[Text]"/>
      <dgm:spPr/>
      <dgm:t>
        <a:bodyPr/>
        <a:lstStyle/>
        <a:p>
          <a:r>
            <a:rPr lang="en-US" dirty="0"/>
            <a:t>Soon</a:t>
          </a:r>
        </a:p>
      </dgm:t>
    </dgm:pt>
    <dgm:pt modelId="{BE07CB3E-4734-4FFF-9988-2B66AAFB7980}" type="parTrans" cxnId="{EC59AC31-5AFB-4CFA-BAD8-089DA021D74B}">
      <dgm:prSet/>
      <dgm:spPr/>
      <dgm:t>
        <a:bodyPr/>
        <a:lstStyle/>
        <a:p>
          <a:endParaRPr lang="en-US"/>
        </a:p>
      </dgm:t>
    </dgm:pt>
    <dgm:pt modelId="{6B556B76-6BE6-4CEB-A0BD-08A12A1B19D5}" type="sibTrans" cxnId="{EC59AC31-5AFB-4CFA-BAD8-089DA021D74B}">
      <dgm:prSet/>
      <dgm:spPr/>
      <dgm:t>
        <a:bodyPr/>
        <a:lstStyle/>
        <a:p>
          <a:endParaRPr lang="en-US"/>
        </a:p>
      </dgm:t>
    </dgm:pt>
    <dgm:pt modelId="{B345B8BD-8806-4F0F-9B9D-1037416BE26D}">
      <dgm:prSet phldrT="[Text]"/>
      <dgm:spPr/>
      <dgm:t>
        <a:bodyPr/>
        <a:lstStyle/>
        <a:p>
          <a:r>
            <a:rPr lang="en-US" dirty="0"/>
            <a:t>Significant</a:t>
          </a:r>
        </a:p>
      </dgm:t>
    </dgm:pt>
    <dgm:pt modelId="{6B0021A5-EC13-4AFB-BE0B-8F1ADD7F42DE}" type="parTrans" cxnId="{2AE36AF4-FA4B-4A03-9DFD-5EA8759B4AB5}">
      <dgm:prSet/>
      <dgm:spPr/>
      <dgm:t>
        <a:bodyPr/>
        <a:lstStyle/>
        <a:p>
          <a:endParaRPr lang="en-US"/>
        </a:p>
      </dgm:t>
    </dgm:pt>
    <dgm:pt modelId="{5739EA68-1E83-45B2-BB35-D7AF6A44FA0F}" type="sibTrans" cxnId="{2AE36AF4-FA4B-4A03-9DFD-5EA8759B4AB5}">
      <dgm:prSet/>
      <dgm:spPr/>
      <dgm:t>
        <a:bodyPr/>
        <a:lstStyle/>
        <a:p>
          <a:endParaRPr lang="en-US"/>
        </a:p>
      </dgm:t>
    </dgm:pt>
    <dgm:pt modelId="{38CFAD8A-1D7D-4390-933F-E33219AEC37C}" type="pres">
      <dgm:prSet presAssocID="{E4AC9F38-BE68-4DCD-BEBA-7E8CB7FB31AA}" presName="cycle" presStyleCnt="0">
        <dgm:presLayoutVars>
          <dgm:chMax val="1"/>
          <dgm:dir/>
          <dgm:animLvl val="ctr"/>
          <dgm:resizeHandles val="exact"/>
        </dgm:presLayoutVars>
      </dgm:prSet>
      <dgm:spPr/>
    </dgm:pt>
    <dgm:pt modelId="{3F14855F-0CCD-4AD9-98F0-687C4A4947BD}" type="pres">
      <dgm:prSet presAssocID="{B009E041-3864-403A-9997-A547A854ED8D}" presName="centerShape" presStyleLbl="node0" presStyleIdx="0" presStyleCnt="1" custScaleX="146094" custScaleY="79505"/>
      <dgm:spPr/>
    </dgm:pt>
    <dgm:pt modelId="{576DA4DF-13EB-4D97-AC26-75A9F0159520}" type="pres">
      <dgm:prSet presAssocID="{ACB3625D-637C-4DA8-986B-7B2B7046CB9C}" presName="parTrans" presStyleLbl="bgSibTrans2D1" presStyleIdx="0" presStyleCnt="3"/>
      <dgm:spPr/>
    </dgm:pt>
    <dgm:pt modelId="{D0A47126-F445-4B89-BF45-16A4793CEC2D}" type="pres">
      <dgm:prSet presAssocID="{8BB42F45-5E12-4C2E-9426-39C39D8488B9}" presName="node" presStyleLbl="node1" presStyleIdx="0" presStyleCnt="3" custScaleX="135284" custScaleY="36948" custRadScaleRad="104309" custRadScaleInc="5417">
        <dgm:presLayoutVars>
          <dgm:bulletEnabled val="1"/>
        </dgm:presLayoutVars>
      </dgm:prSet>
      <dgm:spPr/>
    </dgm:pt>
    <dgm:pt modelId="{DAF658F5-B565-4924-ACC0-DFF293FE9FC0}" type="pres">
      <dgm:prSet presAssocID="{BE07CB3E-4734-4FFF-9988-2B66AAFB7980}" presName="parTrans" presStyleLbl="bgSibTrans2D1" presStyleIdx="1" presStyleCnt="3"/>
      <dgm:spPr/>
    </dgm:pt>
    <dgm:pt modelId="{E97B6838-557D-48C3-8DD6-43A82099E745}" type="pres">
      <dgm:prSet presAssocID="{BCF5EA38-AC4E-4B33-8A60-24899CF5A909}" presName="node" presStyleLbl="node1" presStyleIdx="1" presStyleCnt="3" custScaleX="135284" custScaleY="36948">
        <dgm:presLayoutVars>
          <dgm:bulletEnabled val="1"/>
        </dgm:presLayoutVars>
      </dgm:prSet>
      <dgm:spPr/>
    </dgm:pt>
    <dgm:pt modelId="{8EC888FE-50E3-4576-9576-DC820A19E2F6}" type="pres">
      <dgm:prSet presAssocID="{6B0021A5-EC13-4AFB-BE0B-8F1ADD7F42DE}" presName="parTrans" presStyleLbl="bgSibTrans2D1" presStyleIdx="2" presStyleCnt="3"/>
      <dgm:spPr/>
    </dgm:pt>
    <dgm:pt modelId="{A036D4E5-0AF1-4955-BAB7-60EA0B1326F7}" type="pres">
      <dgm:prSet presAssocID="{B345B8BD-8806-4F0F-9B9D-1037416BE26D}" presName="node" presStyleLbl="node1" presStyleIdx="2" presStyleCnt="3" custScaleX="135284" custScaleY="36948" custRadScaleRad="104309" custRadScaleInc="-5417">
        <dgm:presLayoutVars>
          <dgm:bulletEnabled val="1"/>
        </dgm:presLayoutVars>
      </dgm:prSet>
      <dgm:spPr/>
    </dgm:pt>
  </dgm:ptLst>
  <dgm:cxnLst>
    <dgm:cxn modelId="{1049B907-5C15-4C8C-84D9-E9CB9ADDF74F}" type="presOf" srcId="{BE07CB3E-4734-4FFF-9988-2B66AAFB7980}" destId="{DAF658F5-B565-4924-ACC0-DFF293FE9FC0}" srcOrd="0" destOrd="0" presId="urn:microsoft.com/office/officeart/2005/8/layout/radial4"/>
    <dgm:cxn modelId="{C3B73908-860F-4080-AAFC-F986E81F9489}" srcId="{B009E041-3864-403A-9997-A547A854ED8D}" destId="{8BB42F45-5E12-4C2E-9426-39C39D8488B9}" srcOrd="0" destOrd="0" parTransId="{ACB3625D-637C-4DA8-986B-7B2B7046CB9C}" sibTransId="{E5ED2667-35C7-48A4-8DE9-F2B30104884E}"/>
    <dgm:cxn modelId="{AF5BFF19-D853-43ED-B380-9180B8487248}" type="presOf" srcId="{BCF5EA38-AC4E-4B33-8A60-24899CF5A909}" destId="{E97B6838-557D-48C3-8DD6-43A82099E745}" srcOrd="0" destOrd="0" presId="urn:microsoft.com/office/officeart/2005/8/layout/radial4"/>
    <dgm:cxn modelId="{EC59AC31-5AFB-4CFA-BAD8-089DA021D74B}" srcId="{B009E041-3864-403A-9997-A547A854ED8D}" destId="{BCF5EA38-AC4E-4B33-8A60-24899CF5A909}" srcOrd="1" destOrd="0" parTransId="{BE07CB3E-4734-4FFF-9988-2B66AAFB7980}" sibTransId="{6B556B76-6BE6-4CEB-A0BD-08A12A1B19D5}"/>
    <dgm:cxn modelId="{1FEA8533-6B70-4336-AA1E-40DBA43F1445}" type="presOf" srcId="{8BB42F45-5E12-4C2E-9426-39C39D8488B9}" destId="{D0A47126-F445-4B89-BF45-16A4793CEC2D}" srcOrd="0" destOrd="0" presId="urn:microsoft.com/office/officeart/2005/8/layout/radial4"/>
    <dgm:cxn modelId="{A67C015B-F5F0-495B-9637-FB7360A4CDBC}" type="presOf" srcId="{6B0021A5-EC13-4AFB-BE0B-8F1ADD7F42DE}" destId="{8EC888FE-50E3-4576-9576-DC820A19E2F6}" srcOrd="0" destOrd="0" presId="urn:microsoft.com/office/officeart/2005/8/layout/radial4"/>
    <dgm:cxn modelId="{17FC0FA8-9923-41BC-9B04-DEB14AF96992}" srcId="{E4AC9F38-BE68-4DCD-BEBA-7E8CB7FB31AA}" destId="{B009E041-3864-403A-9997-A547A854ED8D}" srcOrd="0" destOrd="0" parTransId="{6B6F85FF-140C-40CB-B071-9BA4A9D244C7}" sibTransId="{8F37B0B5-929E-4CD7-A9B2-4133CE66B34B}"/>
    <dgm:cxn modelId="{18AAD3BA-C8D3-4F6A-8467-83C6F08DF4BD}" type="presOf" srcId="{B009E041-3864-403A-9997-A547A854ED8D}" destId="{3F14855F-0CCD-4AD9-98F0-687C4A4947BD}" srcOrd="0" destOrd="0" presId="urn:microsoft.com/office/officeart/2005/8/layout/radial4"/>
    <dgm:cxn modelId="{FE9966D4-2CFD-441B-893A-86AD8AA2C476}" type="presOf" srcId="{ACB3625D-637C-4DA8-986B-7B2B7046CB9C}" destId="{576DA4DF-13EB-4D97-AC26-75A9F0159520}" srcOrd="0" destOrd="0" presId="urn:microsoft.com/office/officeart/2005/8/layout/radial4"/>
    <dgm:cxn modelId="{6D817AD6-15B3-44BB-A6D9-74260E7BCD94}" type="presOf" srcId="{E4AC9F38-BE68-4DCD-BEBA-7E8CB7FB31AA}" destId="{38CFAD8A-1D7D-4390-933F-E33219AEC37C}" srcOrd="0" destOrd="0" presId="urn:microsoft.com/office/officeart/2005/8/layout/radial4"/>
    <dgm:cxn modelId="{7B80FAE3-7727-4F1B-841C-746384CF7E8E}" type="presOf" srcId="{B345B8BD-8806-4F0F-9B9D-1037416BE26D}" destId="{A036D4E5-0AF1-4955-BAB7-60EA0B1326F7}" srcOrd="0" destOrd="0" presId="urn:microsoft.com/office/officeart/2005/8/layout/radial4"/>
    <dgm:cxn modelId="{2AE36AF4-FA4B-4A03-9DFD-5EA8759B4AB5}" srcId="{B009E041-3864-403A-9997-A547A854ED8D}" destId="{B345B8BD-8806-4F0F-9B9D-1037416BE26D}" srcOrd="2" destOrd="0" parTransId="{6B0021A5-EC13-4AFB-BE0B-8F1ADD7F42DE}" sibTransId="{5739EA68-1E83-45B2-BB35-D7AF6A44FA0F}"/>
    <dgm:cxn modelId="{4E325D0F-1357-4CA0-9121-0FEDD4320446}" type="presParOf" srcId="{38CFAD8A-1D7D-4390-933F-E33219AEC37C}" destId="{3F14855F-0CCD-4AD9-98F0-687C4A4947BD}" srcOrd="0" destOrd="0" presId="urn:microsoft.com/office/officeart/2005/8/layout/radial4"/>
    <dgm:cxn modelId="{762ECF72-C1B2-4267-A61C-BEC9E33ACEB3}" type="presParOf" srcId="{38CFAD8A-1D7D-4390-933F-E33219AEC37C}" destId="{576DA4DF-13EB-4D97-AC26-75A9F0159520}" srcOrd="1" destOrd="0" presId="urn:microsoft.com/office/officeart/2005/8/layout/radial4"/>
    <dgm:cxn modelId="{35A62192-E847-4B2E-B584-34D2939BAA69}" type="presParOf" srcId="{38CFAD8A-1D7D-4390-933F-E33219AEC37C}" destId="{D0A47126-F445-4B89-BF45-16A4793CEC2D}" srcOrd="2" destOrd="0" presId="urn:microsoft.com/office/officeart/2005/8/layout/radial4"/>
    <dgm:cxn modelId="{CBBA6325-749F-4C27-8132-3574E81A651A}" type="presParOf" srcId="{38CFAD8A-1D7D-4390-933F-E33219AEC37C}" destId="{DAF658F5-B565-4924-ACC0-DFF293FE9FC0}" srcOrd="3" destOrd="0" presId="urn:microsoft.com/office/officeart/2005/8/layout/radial4"/>
    <dgm:cxn modelId="{99519BA8-6C3E-4FDA-94DB-6573D8338E91}" type="presParOf" srcId="{38CFAD8A-1D7D-4390-933F-E33219AEC37C}" destId="{E97B6838-557D-48C3-8DD6-43A82099E745}" srcOrd="4" destOrd="0" presId="urn:microsoft.com/office/officeart/2005/8/layout/radial4"/>
    <dgm:cxn modelId="{AC7188F0-42A0-4C80-BC41-FA4681383713}" type="presParOf" srcId="{38CFAD8A-1D7D-4390-933F-E33219AEC37C}" destId="{8EC888FE-50E3-4576-9576-DC820A19E2F6}" srcOrd="5" destOrd="0" presId="urn:microsoft.com/office/officeart/2005/8/layout/radial4"/>
    <dgm:cxn modelId="{5E3B25B5-1975-4A68-AB08-8674BC7BC373}" type="presParOf" srcId="{38CFAD8A-1D7D-4390-933F-E33219AEC37C}" destId="{A036D4E5-0AF1-4955-BAB7-60EA0B1326F7}"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AC9F38-BE68-4DCD-BEBA-7E8CB7FB31AA}" type="doc">
      <dgm:prSet loTypeId="urn:microsoft.com/office/officeart/2005/8/layout/radial4" loCatId="relationship" qsTypeId="urn:microsoft.com/office/officeart/2005/8/quickstyle/3d1" qsCatId="3D" csTypeId="urn:microsoft.com/office/officeart/2005/8/colors/colorful4" csCatId="colorful" phldr="1"/>
      <dgm:spPr/>
      <dgm:t>
        <a:bodyPr/>
        <a:lstStyle/>
        <a:p>
          <a:endParaRPr lang="en-US"/>
        </a:p>
      </dgm:t>
    </dgm:pt>
    <dgm:pt modelId="{B009E041-3864-403A-9997-A547A854ED8D}">
      <dgm:prSet phldrT="[Text]"/>
      <dgm:spPr>
        <a:solidFill>
          <a:srgbClr val="002060"/>
        </a:solidFill>
      </dgm:spPr>
      <dgm:t>
        <a:bodyPr/>
        <a:lstStyle/>
        <a:p>
          <a:r>
            <a:rPr lang="en-US" b="1" dirty="0"/>
            <a:t>Weak</a:t>
          </a:r>
        </a:p>
        <a:p>
          <a:r>
            <a:rPr lang="en-US" b="1" dirty="0"/>
            <a:t>Consequences</a:t>
          </a:r>
        </a:p>
      </dgm:t>
    </dgm:pt>
    <dgm:pt modelId="{6B6F85FF-140C-40CB-B071-9BA4A9D244C7}" type="parTrans" cxnId="{17FC0FA8-9923-41BC-9B04-DEB14AF96992}">
      <dgm:prSet/>
      <dgm:spPr/>
      <dgm:t>
        <a:bodyPr/>
        <a:lstStyle/>
        <a:p>
          <a:endParaRPr lang="en-US"/>
        </a:p>
      </dgm:t>
    </dgm:pt>
    <dgm:pt modelId="{8F37B0B5-929E-4CD7-A9B2-4133CE66B34B}" type="sibTrans" cxnId="{17FC0FA8-9923-41BC-9B04-DEB14AF96992}">
      <dgm:prSet/>
      <dgm:spPr/>
      <dgm:t>
        <a:bodyPr/>
        <a:lstStyle/>
        <a:p>
          <a:endParaRPr lang="en-US"/>
        </a:p>
      </dgm:t>
    </dgm:pt>
    <dgm:pt modelId="{8BB42F45-5E12-4C2E-9426-39C39D8488B9}">
      <dgm:prSet phldrT="[Text]"/>
      <dgm:spPr>
        <a:solidFill>
          <a:schemeClr val="accent3"/>
        </a:solidFill>
      </dgm:spPr>
      <dgm:t>
        <a:bodyPr/>
        <a:lstStyle/>
        <a:p>
          <a:r>
            <a:rPr lang="en-US" dirty="0"/>
            <a:t>Uncertain</a:t>
          </a:r>
        </a:p>
      </dgm:t>
    </dgm:pt>
    <dgm:pt modelId="{ACB3625D-637C-4DA8-986B-7B2B7046CB9C}" type="parTrans" cxnId="{C3B73908-860F-4080-AAFC-F986E81F9489}">
      <dgm:prSet/>
      <dgm:spPr>
        <a:solidFill>
          <a:schemeClr val="accent3"/>
        </a:solidFill>
      </dgm:spPr>
      <dgm:t>
        <a:bodyPr/>
        <a:lstStyle/>
        <a:p>
          <a:endParaRPr lang="en-US"/>
        </a:p>
      </dgm:t>
    </dgm:pt>
    <dgm:pt modelId="{E5ED2667-35C7-48A4-8DE9-F2B30104884E}" type="sibTrans" cxnId="{C3B73908-860F-4080-AAFC-F986E81F9489}">
      <dgm:prSet/>
      <dgm:spPr/>
      <dgm:t>
        <a:bodyPr/>
        <a:lstStyle/>
        <a:p>
          <a:endParaRPr lang="en-US"/>
        </a:p>
      </dgm:t>
    </dgm:pt>
    <dgm:pt modelId="{BCF5EA38-AC4E-4B33-8A60-24899CF5A909}">
      <dgm:prSet phldrT="[Text]"/>
      <dgm:spPr>
        <a:solidFill>
          <a:schemeClr val="accent3"/>
        </a:solidFill>
      </dgm:spPr>
      <dgm:t>
        <a:bodyPr/>
        <a:lstStyle/>
        <a:p>
          <a:r>
            <a:rPr lang="en-US" dirty="0"/>
            <a:t>Delayed</a:t>
          </a:r>
        </a:p>
      </dgm:t>
    </dgm:pt>
    <dgm:pt modelId="{BE07CB3E-4734-4FFF-9988-2B66AAFB7980}" type="parTrans" cxnId="{EC59AC31-5AFB-4CFA-BAD8-089DA021D74B}">
      <dgm:prSet/>
      <dgm:spPr>
        <a:solidFill>
          <a:schemeClr val="accent3"/>
        </a:solidFill>
      </dgm:spPr>
      <dgm:t>
        <a:bodyPr/>
        <a:lstStyle/>
        <a:p>
          <a:endParaRPr lang="en-US"/>
        </a:p>
      </dgm:t>
    </dgm:pt>
    <dgm:pt modelId="{6B556B76-6BE6-4CEB-A0BD-08A12A1B19D5}" type="sibTrans" cxnId="{EC59AC31-5AFB-4CFA-BAD8-089DA021D74B}">
      <dgm:prSet/>
      <dgm:spPr/>
      <dgm:t>
        <a:bodyPr/>
        <a:lstStyle/>
        <a:p>
          <a:endParaRPr lang="en-US"/>
        </a:p>
      </dgm:t>
    </dgm:pt>
    <dgm:pt modelId="{B345B8BD-8806-4F0F-9B9D-1037416BE26D}">
      <dgm:prSet phldrT="[Text]"/>
      <dgm:spPr>
        <a:solidFill>
          <a:schemeClr val="accent3"/>
        </a:solidFill>
      </dgm:spPr>
      <dgm:t>
        <a:bodyPr/>
        <a:lstStyle/>
        <a:p>
          <a:r>
            <a:rPr lang="en-US" dirty="0"/>
            <a:t>Insignificant</a:t>
          </a:r>
        </a:p>
      </dgm:t>
    </dgm:pt>
    <dgm:pt modelId="{6B0021A5-EC13-4AFB-BE0B-8F1ADD7F42DE}" type="parTrans" cxnId="{2AE36AF4-FA4B-4A03-9DFD-5EA8759B4AB5}">
      <dgm:prSet/>
      <dgm:spPr>
        <a:solidFill>
          <a:schemeClr val="accent3"/>
        </a:solidFill>
      </dgm:spPr>
      <dgm:t>
        <a:bodyPr/>
        <a:lstStyle/>
        <a:p>
          <a:endParaRPr lang="en-US"/>
        </a:p>
      </dgm:t>
    </dgm:pt>
    <dgm:pt modelId="{5739EA68-1E83-45B2-BB35-D7AF6A44FA0F}" type="sibTrans" cxnId="{2AE36AF4-FA4B-4A03-9DFD-5EA8759B4AB5}">
      <dgm:prSet/>
      <dgm:spPr/>
      <dgm:t>
        <a:bodyPr/>
        <a:lstStyle/>
        <a:p>
          <a:endParaRPr lang="en-US"/>
        </a:p>
      </dgm:t>
    </dgm:pt>
    <dgm:pt modelId="{38CFAD8A-1D7D-4390-933F-E33219AEC37C}" type="pres">
      <dgm:prSet presAssocID="{E4AC9F38-BE68-4DCD-BEBA-7E8CB7FB31AA}" presName="cycle" presStyleCnt="0">
        <dgm:presLayoutVars>
          <dgm:chMax val="1"/>
          <dgm:dir/>
          <dgm:animLvl val="ctr"/>
          <dgm:resizeHandles val="exact"/>
        </dgm:presLayoutVars>
      </dgm:prSet>
      <dgm:spPr/>
    </dgm:pt>
    <dgm:pt modelId="{3F14855F-0CCD-4AD9-98F0-687C4A4947BD}" type="pres">
      <dgm:prSet presAssocID="{B009E041-3864-403A-9997-A547A854ED8D}" presName="centerShape" presStyleLbl="node0" presStyleIdx="0" presStyleCnt="1" custScaleX="146094" custScaleY="79505" custLinFactNeighborX="0" custLinFactNeighborY="-41151"/>
      <dgm:spPr/>
    </dgm:pt>
    <dgm:pt modelId="{576DA4DF-13EB-4D97-AC26-75A9F0159520}" type="pres">
      <dgm:prSet presAssocID="{ACB3625D-637C-4DA8-986B-7B2B7046CB9C}" presName="parTrans" presStyleLbl="bgSibTrans2D1" presStyleIdx="0" presStyleCnt="3"/>
      <dgm:spPr/>
    </dgm:pt>
    <dgm:pt modelId="{D0A47126-F445-4B89-BF45-16A4793CEC2D}" type="pres">
      <dgm:prSet presAssocID="{8BB42F45-5E12-4C2E-9426-39C39D8488B9}" presName="node" presStyleLbl="node1" presStyleIdx="0" presStyleCnt="3" custScaleX="135284" custScaleY="36948" custRadScaleRad="86664" custRadScaleInc="-37967">
        <dgm:presLayoutVars>
          <dgm:bulletEnabled val="1"/>
        </dgm:presLayoutVars>
      </dgm:prSet>
      <dgm:spPr/>
    </dgm:pt>
    <dgm:pt modelId="{DAF658F5-B565-4924-ACC0-DFF293FE9FC0}" type="pres">
      <dgm:prSet presAssocID="{BE07CB3E-4734-4FFF-9988-2B66AAFB7980}" presName="parTrans" presStyleLbl="bgSibTrans2D1" presStyleIdx="1" presStyleCnt="3"/>
      <dgm:spPr/>
    </dgm:pt>
    <dgm:pt modelId="{E97B6838-557D-48C3-8DD6-43A82099E745}" type="pres">
      <dgm:prSet presAssocID="{BCF5EA38-AC4E-4B33-8A60-24899CF5A909}" presName="node" presStyleLbl="node1" presStyleIdx="1" presStyleCnt="3" custScaleX="135284" custScaleY="36948" custRadScaleRad="12410" custRadScaleInc="287226">
        <dgm:presLayoutVars>
          <dgm:bulletEnabled val="1"/>
        </dgm:presLayoutVars>
      </dgm:prSet>
      <dgm:spPr/>
    </dgm:pt>
    <dgm:pt modelId="{8EC888FE-50E3-4576-9576-DC820A19E2F6}" type="pres">
      <dgm:prSet presAssocID="{6B0021A5-EC13-4AFB-BE0B-8F1ADD7F42DE}" presName="parTrans" presStyleLbl="bgSibTrans2D1" presStyleIdx="2" presStyleCnt="3"/>
      <dgm:spPr/>
    </dgm:pt>
    <dgm:pt modelId="{A036D4E5-0AF1-4955-BAB7-60EA0B1326F7}" type="pres">
      <dgm:prSet presAssocID="{B345B8BD-8806-4F0F-9B9D-1037416BE26D}" presName="node" presStyleLbl="node1" presStyleIdx="2" presStyleCnt="3" custScaleX="135284" custScaleY="36948" custRadScaleRad="90512" custRadScaleInc="35834">
        <dgm:presLayoutVars>
          <dgm:bulletEnabled val="1"/>
        </dgm:presLayoutVars>
      </dgm:prSet>
      <dgm:spPr/>
    </dgm:pt>
  </dgm:ptLst>
  <dgm:cxnLst>
    <dgm:cxn modelId="{C7E3D102-A64F-4FAB-AB6F-58849FF56724}" type="presOf" srcId="{B345B8BD-8806-4F0F-9B9D-1037416BE26D}" destId="{A036D4E5-0AF1-4955-BAB7-60EA0B1326F7}" srcOrd="0" destOrd="0" presId="urn:microsoft.com/office/officeart/2005/8/layout/radial4"/>
    <dgm:cxn modelId="{C3B73908-860F-4080-AAFC-F986E81F9489}" srcId="{B009E041-3864-403A-9997-A547A854ED8D}" destId="{8BB42F45-5E12-4C2E-9426-39C39D8488B9}" srcOrd="0" destOrd="0" parTransId="{ACB3625D-637C-4DA8-986B-7B2B7046CB9C}" sibTransId="{E5ED2667-35C7-48A4-8DE9-F2B30104884E}"/>
    <dgm:cxn modelId="{A1C9B209-1BDD-4D73-B026-662926D8A3E7}" type="presOf" srcId="{6B0021A5-EC13-4AFB-BE0B-8F1ADD7F42DE}" destId="{8EC888FE-50E3-4576-9576-DC820A19E2F6}" srcOrd="0" destOrd="0" presId="urn:microsoft.com/office/officeart/2005/8/layout/radial4"/>
    <dgm:cxn modelId="{EC59AC31-5AFB-4CFA-BAD8-089DA021D74B}" srcId="{B009E041-3864-403A-9997-A547A854ED8D}" destId="{BCF5EA38-AC4E-4B33-8A60-24899CF5A909}" srcOrd="1" destOrd="0" parTransId="{BE07CB3E-4734-4FFF-9988-2B66AAFB7980}" sibTransId="{6B556B76-6BE6-4CEB-A0BD-08A12A1B19D5}"/>
    <dgm:cxn modelId="{AB46F071-F3B8-4B07-82F0-4BB070A4093D}" type="presOf" srcId="{ACB3625D-637C-4DA8-986B-7B2B7046CB9C}" destId="{576DA4DF-13EB-4D97-AC26-75A9F0159520}" srcOrd="0" destOrd="0" presId="urn:microsoft.com/office/officeart/2005/8/layout/radial4"/>
    <dgm:cxn modelId="{D5609788-9FCF-4BD5-BE4C-34634E5832F4}" type="presOf" srcId="{E4AC9F38-BE68-4DCD-BEBA-7E8CB7FB31AA}" destId="{38CFAD8A-1D7D-4390-933F-E33219AEC37C}" srcOrd="0" destOrd="0" presId="urn:microsoft.com/office/officeart/2005/8/layout/radial4"/>
    <dgm:cxn modelId="{193B10A2-6AA1-405C-AABF-1449956548B9}" type="presOf" srcId="{B009E041-3864-403A-9997-A547A854ED8D}" destId="{3F14855F-0CCD-4AD9-98F0-687C4A4947BD}" srcOrd="0" destOrd="0" presId="urn:microsoft.com/office/officeart/2005/8/layout/radial4"/>
    <dgm:cxn modelId="{17FC0FA8-9923-41BC-9B04-DEB14AF96992}" srcId="{E4AC9F38-BE68-4DCD-BEBA-7E8CB7FB31AA}" destId="{B009E041-3864-403A-9997-A547A854ED8D}" srcOrd="0" destOrd="0" parTransId="{6B6F85FF-140C-40CB-B071-9BA4A9D244C7}" sibTransId="{8F37B0B5-929E-4CD7-A9B2-4133CE66B34B}"/>
    <dgm:cxn modelId="{C373B4B1-6F26-415E-AE61-6079728E21D3}" type="presOf" srcId="{BCF5EA38-AC4E-4B33-8A60-24899CF5A909}" destId="{E97B6838-557D-48C3-8DD6-43A82099E745}" srcOrd="0" destOrd="0" presId="urn:microsoft.com/office/officeart/2005/8/layout/radial4"/>
    <dgm:cxn modelId="{26BF2EBC-D8CD-45E7-81A3-0EF3F9738136}" type="presOf" srcId="{8BB42F45-5E12-4C2E-9426-39C39D8488B9}" destId="{D0A47126-F445-4B89-BF45-16A4793CEC2D}" srcOrd="0" destOrd="0" presId="urn:microsoft.com/office/officeart/2005/8/layout/radial4"/>
    <dgm:cxn modelId="{438A11CB-5020-4DCC-8076-CD933238433F}" type="presOf" srcId="{BE07CB3E-4734-4FFF-9988-2B66AAFB7980}" destId="{DAF658F5-B565-4924-ACC0-DFF293FE9FC0}" srcOrd="0" destOrd="0" presId="urn:microsoft.com/office/officeart/2005/8/layout/radial4"/>
    <dgm:cxn modelId="{2AE36AF4-FA4B-4A03-9DFD-5EA8759B4AB5}" srcId="{B009E041-3864-403A-9997-A547A854ED8D}" destId="{B345B8BD-8806-4F0F-9B9D-1037416BE26D}" srcOrd="2" destOrd="0" parTransId="{6B0021A5-EC13-4AFB-BE0B-8F1ADD7F42DE}" sibTransId="{5739EA68-1E83-45B2-BB35-D7AF6A44FA0F}"/>
    <dgm:cxn modelId="{EEB73A70-F3B1-4A9D-9836-AFD2730FCAC1}" type="presParOf" srcId="{38CFAD8A-1D7D-4390-933F-E33219AEC37C}" destId="{3F14855F-0CCD-4AD9-98F0-687C4A4947BD}" srcOrd="0" destOrd="0" presId="urn:microsoft.com/office/officeart/2005/8/layout/radial4"/>
    <dgm:cxn modelId="{00D948C4-8127-4BD8-BF83-6772B5C4BA11}" type="presParOf" srcId="{38CFAD8A-1D7D-4390-933F-E33219AEC37C}" destId="{576DA4DF-13EB-4D97-AC26-75A9F0159520}" srcOrd="1" destOrd="0" presId="urn:microsoft.com/office/officeart/2005/8/layout/radial4"/>
    <dgm:cxn modelId="{A79D17D7-BDA7-4124-8D9E-69DD0A0D6995}" type="presParOf" srcId="{38CFAD8A-1D7D-4390-933F-E33219AEC37C}" destId="{D0A47126-F445-4B89-BF45-16A4793CEC2D}" srcOrd="2" destOrd="0" presId="urn:microsoft.com/office/officeart/2005/8/layout/radial4"/>
    <dgm:cxn modelId="{07803E38-480E-4B0C-88AF-7454B3C813FD}" type="presParOf" srcId="{38CFAD8A-1D7D-4390-933F-E33219AEC37C}" destId="{DAF658F5-B565-4924-ACC0-DFF293FE9FC0}" srcOrd="3" destOrd="0" presId="urn:microsoft.com/office/officeart/2005/8/layout/radial4"/>
    <dgm:cxn modelId="{FC3CDCA0-78AE-4EF6-A760-0C925F7599FE}" type="presParOf" srcId="{38CFAD8A-1D7D-4390-933F-E33219AEC37C}" destId="{E97B6838-557D-48C3-8DD6-43A82099E745}" srcOrd="4" destOrd="0" presId="urn:microsoft.com/office/officeart/2005/8/layout/radial4"/>
    <dgm:cxn modelId="{4CA9B451-47D3-4B8B-B8E3-806FA7D37E05}" type="presParOf" srcId="{38CFAD8A-1D7D-4390-933F-E33219AEC37C}" destId="{8EC888FE-50E3-4576-9576-DC820A19E2F6}" srcOrd="5" destOrd="0" presId="urn:microsoft.com/office/officeart/2005/8/layout/radial4"/>
    <dgm:cxn modelId="{CB64C608-95F4-46ED-9CCA-DFB0AC433E3E}" type="presParOf" srcId="{38CFAD8A-1D7D-4390-933F-E33219AEC37C}" destId="{A036D4E5-0AF1-4955-BAB7-60EA0B1326F7}" srcOrd="6"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8BCE37-F186-4502-95F5-DF714A5FD741}" type="doc">
      <dgm:prSet loTypeId="urn:microsoft.com/office/officeart/2005/8/layout/venn2" loCatId="relationship" qsTypeId="urn:microsoft.com/office/officeart/2005/8/quickstyle/3d1" qsCatId="3D" csTypeId="urn:microsoft.com/office/officeart/2005/8/colors/accent4_3" csCatId="accent4" phldr="1"/>
      <dgm:spPr/>
      <dgm:t>
        <a:bodyPr/>
        <a:lstStyle/>
        <a:p>
          <a:endParaRPr lang="en-US"/>
        </a:p>
      </dgm:t>
    </dgm:pt>
    <dgm:pt modelId="{5B029883-F7B1-4FB1-8865-91F7158DE925}">
      <dgm:prSet phldrT="[Text]" custT="1"/>
      <dgm:spPr>
        <a:xfrm>
          <a:off x="825046" y="0"/>
          <a:ext cx="4572000" cy="4572000"/>
        </a:xfrm>
        <a:gradFill rotWithShape="0">
          <a:gsLst>
            <a:gs pos="0">
              <a:srgbClr val="39639D">
                <a:shade val="80000"/>
                <a:hueOff val="0"/>
                <a:satOff val="0"/>
                <a:lumOff val="0"/>
                <a:alphaOff val="0"/>
                <a:shade val="51000"/>
                <a:satMod val="130000"/>
              </a:srgbClr>
            </a:gs>
            <a:gs pos="80000">
              <a:srgbClr val="39639D">
                <a:shade val="80000"/>
                <a:hueOff val="0"/>
                <a:satOff val="0"/>
                <a:lumOff val="0"/>
                <a:alphaOff val="0"/>
                <a:shade val="93000"/>
                <a:satMod val="130000"/>
              </a:srgbClr>
            </a:gs>
            <a:gs pos="100000">
              <a:srgbClr val="39639D">
                <a:shade val="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sp3d/>
        </a:bodyPr>
        <a:lstStyle/>
        <a:p>
          <a:endParaRPr lang="en-US" sz="2200" b="1" dirty="0">
            <a:solidFill>
              <a:sysClr val="window" lastClr="FFFFFF"/>
            </a:solidFill>
            <a:effectLst>
              <a:outerShdw blurRad="38100" dist="38100" dir="2700000" algn="tl">
                <a:srgbClr val="000000">
                  <a:alpha val="43137"/>
                </a:srgbClr>
              </a:outerShdw>
            </a:effectLst>
            <a:latin typeface="Garamond"/>
            <a:ea typeface="+mn-ea"/>
            <a:cs typeface="+mn-cs"/>
          </a:endParaRPr>
        </a:p>
      </dgm:t>
    </dgm:pt>
    <dgm:pt modelId="{F9843735-5F49-42D6-80B3-865FE9335BFF}" type="parTrans" cxnId="{6A833D78-2F5B-4B97-8E86-6DF61A238B9A}">
      <dgm:prSet/>
      <dgm:spPr/>
      <dgm:t>
        <a:bodyPr/>
        <a:lstStyle/>
        <a:p>
          <a:endParaRPr lang="en-US"/>
        </a:p>
      </dgm:t>
    </dgm:pt>
    <dgm:pt modelId="{5DCFD023-A45F-43B3-9E0A-38C2173FD6DA}" type="sibTrans" cxnId="{6A833D78-2F5B-4B97-8E86-6DF61A238B9A}">
      <dgm:prSet/>
      <dgm:spPr/>
      <dgm:t>
        <a:bodyPr/>
        <a:lstStyle/>
        <a:p>
          <a:endParaRPr lang="en-US"/>
        </a:p>
      </dgm:t>
    </dgm:pt>
    <dgm:pt modelId="{06BA5251-316D-4E0A-A142-7760A7438826}">
      <dgm:prSet phldrT="[Text]"/>
      <dgm:spPr>
        <a:xfrm>
          <a:off x="1282246" y="914399"/>
          <a:ext cx="3657600" cy="3657600"/>
        </a:xfrm>
        <a:gradFill rotWithShape="0">
          <a:gsLst>
            <a:gs pos="0">
              <a:srgbClr val="39639D">
                <a:shade val="80000"/>
                <a:hueOff val="127793"/>
                <a:satOff val="-7874"/>
                <a:lumOff val="10203"/>
                <a:alphaOff val="0"/>
                <a:shade val="51000"/>
                <a:satMod val="130000"/>
              </a:srgbClr>
            </a:gs>
            <a:gs pos="80000">
              <a:srgbClr val="39639D">
                <a:shade val="80000"/>
                <a:hueOff val="127793"/>
                <a:satOff val="-7874"/>
                <a:lumOff val="10203"/>
                <a:alphaOff val="0"/>
                <a:shade val="93000"/>
                <a:satMod val="130000"/>
              </a:srgbClr>
            </a:gs>
            <a:gs pos="100000">
              <a:srgbClr val="39639D">
                <a:shade val="80000"/>
                <a:hueOff val="127793"/>
                <a:satOff val="-7874"/>
                <a:lumOff val="1020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b="1" dirty="0">
            <a:solidFill>
              <a:sysClr val="window" lastClr="FFFFFF"/>
            </a:solidFill>
            <a:effectLst>
              <a:outerShdw blurRad="38100" dist="38100" dir="2700000" algn="tl">
                <a:srgbClr val="000000">
                  <a:alpha val="43137"/>
                </a:srgbClr>
              </a:outerShdw>
            </a:effectLst>
            <a:latin typeface="Garamond"/>
            <a:ea typeface="+mn-ea"/>
            <a:cs typeface="+mn-cs"/>
          </a:endParaRPr>
        </a:p>
      </dgm:t>
    </dgm:pt>
    <dgm:pt modelId="{7257AF4B-C426-4D2E-9880-FA4E089368E9}" type="parTrans" cxnId="{7D8EBB64-3B16-4E30-9387-B1AF25EFF606}">
      <dgm:prSet/>
      <dgm:spPr/>
      <dgm:t>
        <a:bodyPr/>
        <a:lstStyle/>
        <a:p>
          <a:endParaRPr lang="en-US"/>
        </a:p>
      </dgm:t>
    </dgm:pt>
    <dgm:pt modelId="{068947D9-3830-4CF4-8D5A-CFE13FC1964B}" type="sibTrans" cxnId="{7D8EBB64-3B16-4E30-9387-B1AF25EFF606}">
      <dgm:prSet/>
      <dgm:spPr/>
      <dgm:t>
        <a:bodyPr/>
        <a:lstStyle/>
        <a:p>
          <a:endParaRPr lang="en-US"/>
        </a:p>
      </dgm:t>
    </dgm:pt>
    <dgm:pt modelId="{DCA6A036-4B09-4C65-AD1E-5CA3647D20C1}">
      <dgm:prSet phldrT="[Text]"/>
      <dgm:spPr>
        <a:xfrm>
          <a:off x="1739446" y="1828799"/>
          <a:ext cx="2743200" cy="2743200"/>
        </a:xfrm>
        <a:gradFill rotWithShape="0">
          <a:gsLst>
            <a:gs pos="0">
              <a:srgbClr val="39639D">
                <a:shade val="80000"/>
                <a:hueOff val="255586"/>
                <a:satOff val="-15747"/>
                <a:lumOff val="20407"/>
                <a:alphaOff val="0"/>
                <a:shade val="51000"/>
                <a:satMod val="130000"/>
              </a:srgbClr>
            </a:gs>
            <a:gs pos="80000">
              <a:srgbClr val="39639D">
                <a:shade val="80000"/>
                <a:hueOff val="255586"/>
                <a:satOff val="-15747"/>
                <a:lumOff val="20407"/>
                <a:alphaOff val="0"/>
                <a:shade val="93000"/>
                <a:satMod val="130000"/>
              </a:srgbClr>
            </a:gs>
            <a:gs pos="100000">
              <a:srgbClr val="39639D">
                <a:shade val="80000"/>
                <a:hueOff val="255586"/>
                <a:satOff val="-15747"/>
                <a:lumOff val="2040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b="1" dirty="0">
            <a:solidFill>
              <a:sysClr val="window" lastClr="FFFFFF"/>
            </a:solidFill>
            <a:effectLst>
              <a:outerShdw blurRad="38100" dist="38100" dir="2700000" algn="tl">
                <a:srgbClr val="000000">
                  <a:alpha val="43137"/>
                </a:srgbClr>
              </a:outerShdw>
            </a:effectLst>
            <a:latin typeface="Garamond"/>
            <a:ea typeface="+mn-ea"/>
            <a:cs typeface="+mn-cs"/>
          </a:endParaRPr>
        </a:p>
      </dgm:t>
    </dgm:pt>
    <dgm:pt modelId="{49947CF3-9047-4C58-AA83-944BB357FBD9}" type="parTrans" cxnId="{BC12AAEE-35BA-483A-8CE1-6BB510B3788C}">
      <dgm:prSet/>
      <dgm:spPr/>
      <dgm:t>
        <a:bodyPr/>
        <a:lstStyle/>
        <a:p>
          <a:endParaRPr lang="en-US"/>
        </a:p>
      </dgm:t>
    </dgm:pt>
    <dgm:pt modelId="{778EDB33-57BE-44D9-9FEC-9DEAFB6B580B}" type="sibTrans" cxnId="{BC12AAEE-35BA-483A-8CE1-6BB510B3788C}">
      <dgm:prSet/>
      <dgm:spPr/>
      <dgm:t>
        <a:bodyPr/>
        <a:lstStyle/>
        <a:p>
          <a:endParaRPr lang="en-US"/>
        </a:p>
      </dgm:t>
    </dgm:pt>
    <dgm:pt modelId="{5994FC3D-B892-4816-AD95-881F7AAFF0B6}">
      <dgm:prSet phldrT="[Text]"/>
      <dgm:spPr>
        <a:xfrm>
          <a:off x="2196646" y="2743199"/>
          <a:ext cx="1828800" cy="1828800"/>
        </a:xfrm>
        <a:gradFill rotWithShape="0">
          <a:gsLst>
            <a:gs pos="0">
              <a:srgbClr val="39639D">
                <a:shade val="80000"/>
                <a:hueOff val="383379"/>
                <a:satOff val="-23621"/>
                <a:lumOff val="30610"/>
                <a:alphaOff val="0"/>
                <a:shade val="51000"/>
                <a:satMod val="130000"/>
              </a:srgbClr>
            </a:gs>
            <a:gs pos="80000">
              <a:srgbClr val="39639D">
                <a:shade val="80000"/>
                <a:hueOff val="383379"/>
                <a:satOff val="-23621"/>
                <a:lumOff val="30610"/>
                <a:alphaOff val="0"/>
                <a:shade val="93000"/>
                <a:satMod val="130000"/>
              </a:srgbClr>
            </a:gs>
            <a:gs pos="100000">
              <a:srgbClr val="39639D">
                <a:shade val="80000"/>
                <a:hueOff val="383379"/>
                <a:satOff val="-23621"/>
                <a:lumOff val="3061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b="1" dirty="0">
            <a:solidFill>
              <a:sysClr val="window" lastClr="FFFFFF"/>
            </a:solidFill>
            <a:effectLst>
              <a:outerShdw blurRad="38100" dist="38100" dir="2700000" algn="tl">
                <a:srgbClr val="000000">
                  <a:alpha val="43137"/>
                </a:srgbClr>
              </a:outerShdw>
            </a:effectLst>
            <a:latin typeface="Garamond"/>
            <a:ea typeface="+mn-ea"/>
            <a:cs typeface="+mn-cs"/>
          </a:endParaRPr>
        </a:p>
      </dgm:t>
    </dgm:pt>
    <dgm:pt modelId="{B5A10926-7DC8-4150-9D7E-A77D644DCCBF}" type="parTrans" cxnId="{A3530320-096E-4061-8B01-47FE8AF8AB0E}">
      <dgm:prSet/>
      <dgm:spPr/>
      <dgm:t>
        <a:bodyPr/>
        <a:lstStyle/>
        <a:p>
          <a:endParaRPr lang="en-US"/>
        </a:p>
      </dgm:t>
    </dgm:pt>
    <dgm:pt modelId="{B2000556-EBC7-477B-B763-0CB8AF2A3EC9}" type="sibTrans" cxnId="{A3530320-096E-4061-8B01-47FE8AF8AB0E}">
      <dgm:prSet/>
      <dgm:spPr/>
      <dgm:t>
        <a:bodyPr/>
        <a:lstStyle/>
        <a:p>
          <a:endParaRPr lang="en-US"/>
        </a:p>
      </dgm:t>
    </dgm:pt>
    <dgm:pt modelId="{F5A4A086-BB4A-4B4B-9021-6F56A1A011F1}" type="pres">
      <dgm:prSet presAssocID="{DE8BCE37-F186-4502-95F5-DF714A5FD741}" presName="Name0" presStyleCnt="0">
        <dgm:presLayoutVars>
          <dgm:chMax val="7"/>
          <dgm:resizeHandles val="exact"/>
        </dgm:presLayoutVars>
      </dgm:prSet>
      <dgm:spPr/>
    </dgm:pt>
    <dgm:pt modelId="{0FEEE7AA-FBFE-4243-9293-009A9A6412E0}" type="pres">
      <dgm:prSet presAssocID="{DE8BCE37-F186-4502-95F5-DF714A5FD741}" presName="comp1" presStyleCnt="0"/>
      <dgm:spPr/>
    </dgm:pt>
    <dgm:pt modelId="{4849E7FF-0AC6-40A0-B168-52401B942E63}" type="pres">
      <dgm:prSet presAssocID="{DE8BCE37-F186-4502-95F5-DF714A5FD741}" presName="circle1" presStyleLbl="node1" presStyleIdx="0" presStyleCnt="4"/>
      <dgm:spPr>
        <a:prstGeom prst="ellipse">
          <a:avLst/>
        </a:prstGeom>
      </dgm:spPr>
    </dgm:pt>
    <dgm:pt modelId="{0438FC37-9FE7-4AD6-B13E-714E861D38BB}" type="pres">
      <dgm:prSet presAssocID="{DE8BCE37-F186-4502-95F5-DF714A5FD741}" presName="c1text" presStyleLbl="node1" presStyleIdx="0" presStyleCnt="4">
        <dgm:presLayoutVars>
          <dgm:bulletEnabled val="1"/>
        </dgm:presLayoutVars>
      </dgm:prSet>
      <dgm:spPr/>
    </dgm:pt>
    <dgm:pt modelId="{510D6C33-B82C-46B3-857B-EEF3E1706B4C}" type="pres">
      <dgm:prSet presAssocID="{DE8BCE37-F186-4502-95F5-DF714A5FD741}" presName="comp2" presStyleCnt="0"/>
      <dgm:spPr/>
    </dgm:pt>
    <dgm:pt modelId="{0D5D396D-7645-46F8-A50A-A0BA4B7EAA1B}" type="pres">
      <dgm:prSet presAssocID="{DE8BCE37-F186-4502-95F5-DF714A5FD741}" presName="circle2" presStyleLbl="node1" presStyleIdx="1" presStyleCnt="4"/>
      <dgm:spPr>
        <a:prstGeom prst="ellipse">
          <a:avLst/>
        </a:prstGeom>
      </dgm:spPr>
    </dgm:pt>
    <dgm:pt modelId="{9190124C-3BC6-4173-A451-EB457FE9C823}" type="pres">
      <dgm:prSet presAssocID="{DE8BCE37-F186-4502-95F5-DF714A5FD741}" presName="c2text" presStyleLbl="node1" presStyleIdx="1" presStyleCnt="4">
        <dgm:presLayoutVars>
          <dgm:bulletEnabled val="1"/>
        </dgm:presLayoutVars>
      </dgm:prSet>
      <dgm:spPr/>
    </dgm:pt>
    <dgm:pt modelId="{1BF45D4A-4EEE-4722-8674-652D9A6935EF}" type="pres">
      <dgm:prSet presAssocID="{DE8BCE37-F186-4502-95F5-DF714A5FD741}" presName="comp3" presStyleCnt="0"/>
      <dgm:spPr/>
    </dgm:pt>
    <dgm:pt modelId="{51A200F8-A069-496F-B28F-D8649CEDEE63}" type="pres">
      <dgm:prSet presAssocID="{DE8BCE37-F186-4502-95F5-DF714A5FD741}" presName="circle3" presStyleLbl="node1" presStyleIdx="2" presStyleCnt="4"/>
      <dgm:spPr>
        <a:prstGeom prst="ellipse">
          <a:avLst/>
        </a:prstGeom>
      </dgm:spPr>
    </dgm:pt>
    <dgm:pt modelId="{B4C70EB6-DEDE-4997-A1FE-9FBFB7CB0137}" type="pres">
      <dgm:prSet presAssocID="{DE8BCE37-F186-4502-95F5-DF714A5FD741}" presName="c3text" presStyleLbl="node1" presStyleIdx="2" presStyleCnt="4">
        <dgm:presLayoutVars>
          <dgm:bulletEnabled val="1"/>
        </dgm:presLayoutVars>
      </dgm:prSet>
      <dgm:spPr/>
    </dgm:pt>
    <dgm:pt modelId="{D94581CA-6DD1-4B10-BB9A-A753C08F7BB1}" type="pres">
      <dgm:prSet presAssocID="{DE8BCE37-F186-4502-95F5-DF714A5FD741}" presName="comp4" presStyleCnt="0"/>
      <dgm:spPr/>
    </dgm:pt>
    <dgm:pt modelId="{0EE0F8B0-0D76-44FD-89CA-A771F3149518}" type="pres">
      <dgm:prSet presAssocID="{DE8BCE37-F186-4502-95F5-DF714A5FD741}" presName="circle4" presStyleLbl="node1" presStyleIdx="3" presStyleCnt="4"/>
      <dgm:spPr>
        <a:prstGeom prst="ellipse">
          <a:avLst/>
        </a:prstGeom>
      </dgm:spPr>
    </dgm:pt>
    <dgm:pt modelId="{D2AE8542-D9AE-4C82-B835-7E775B26D333}" type="pres">
      <dgm:prSet presAssocID="{DE8BCE37-F186-4502-95F5-DF714A5FD741}" presName="c4text" presStyleLbl="node1" presStyleIdx="3" presStyleCnt="4">
        <dgm:presLayoutVars>
          <dgm:bulletEnabled val="1"/>
        </dgm:presLayoutVars>
      </dgm:prSet>
      <dgm:spPr/>
    </dgm:pt>
  </dgm:ptLst>
  <dgm:cxnLst>
    <dgm:cxn modelId="{A3530320-096E-4061-8B01-47FE8AF8AB0E}" srcId="{DE8BCE37-F186-4502-95F5-DF714A5FD741}" destId="{5994FC3D-B892-4816-AD95-881F7AAFF0B6}" srcOrd="3" destOrd="0" parTransId="{B5A10926-7DC8-4150-9D7E-A77D644DCCBF}" sibTransId="{B2000556-EBC7-477B-B763-0CB8AF2A3EC9}"/>
    <dgm:cxn modelId="{26BAE621-F392-4EA1-AB5D-C7CD9B92268B}" type="presOf" srcId="{DCA6A036-4B09-4C65-AD1E-5CA3647D20C1}" destId="{B4C70EB6-DEDE-4997-A1FE-9FBFB7CB0137}" srcOrd="1" destOrd="0" presId="urn:microsoft.com/office/officeart/2005/8/layout/venn2"/>
    <dgm:cxn modelId="{7D8EBB64-3B16-4E30-9387-B1AF25EFF606}" srcId="{DE8BCE37-F186-4502-95F5-DF714A5FD741}" destId="{06BA5251-316D-4E0A-A142-7760A7438826}" srcOrd="1" destOrd="0" parTransId="{7257AF4B-C426-4D2E-9880-FA4E089368E9}" sibTransId="{068947D9-3830-4CF4-8D5A-CFE13FC1964B}"/>
    <dgm:cxn modelId="{CD465448-9AC4-4A80-ACD2-0948F7491E72}" type="presOf" srcId="{06BA5251-316D-4E0A-A142-7760A7438826}" destId="{9190124C-3BC6-4173-A451-EB457FE9C823}" srcOrd="1" destOrd="0" presId="urn:microsoft.com/office/officeart/2005/8/layout/venn2"/>
    <dgm:cxn modelId="{65F2C46C-2A02-40C4-8F38-26484CD3FBF9}" type="presOf" srcId="{06BA5251-316D-4E0A-A142-7760A7438826}" destId="{0D5D396D-7645-46F8-A50A-A0BA4B7EAA1B}" srcOrd="0" destOrd="0" presId="urn:microsoft.com/office/officeart/2005/8/layout/venn2"/>
    <dgm:cxn modelId="{CBD4FB76-2C1E-4C07-9177-3A749A221F7C}" type="presOf" srcId="{5B029883-F7B1-4FB1-8865-91F7158DE925}" destId="{0438FC37-9FE7-4AD6-B13E-714E861D38BB}" srcOrd="1" destOrd="0" presId="urn:microsoft.com/office/officeart/2005/8/layout/venn2"/>
    <dgm:cxn modelId="{22E04A77-FB60-4095-A3A8-38B2C475DDD7}" type="presOf" srcId="{DE8BCE37-F186-4502-95F5-DF714A5FD741}" destId="{F5A4A086-BB4A-4B4B-9021-6F56A1A011F1}" srcOrd="0" destOrd="0" presId="urn:microsoft.com/office/officeart/2005/8/layout/venn2"/>
    <dgm:cxn modelId="{6A833D78-2F5B-4B97-8E86-6DF61A238B9A}" srcId="{DE8BCE37-F186-4502-95F5-DF714A5FD741}" destId="{5B029883-F7B1-4FB1-8865-91F7158DE925}" srcOrd="0" destOrd="0" parTransId="{F9843735-5F49-42D6-80B3-865FE9335BFF}" sibTransId="{5DCFD023-A45F-43B3-9E0A-38C2173FD6DA}"/>
    <dgm:cxn modelId="{8121F985-E78C-4D7E-9840-0AAFFCFBC24F}" type="presOf" srcId="{5B029883-F7B1-4FB1-8865-91F7158DE925}" destId="{4849E7FF-0AC6-40A0-B168-52401B942E63}" srcOrd="0" destOrd="0" presId="urn:microsoft.com/office/officeart/2005/8/layout/venn2"/>
    <dgm:cxn modelId="{C3701FBC-A659-47BD-B9A1-C7AECED50B90}" type="presOf" srcId="{DCA6A036-4B09-4C65-AD1E-5CA3647D20C1}" destId="{51A200F8-A069-496F-B28F-D8649CEDEE63}" srcOrd="0" destOrd="0" presId="urn:microsoft.com/office/officeart/2005/8/layout/venn2"/>
    <dgm:cxn modelId="{B60B97C1-1819-48B5-9D6E-0FAA5FD11C72}" type="presOf" srcId="{5994FC3D-B892-4816-AD95-881F7AAFF0B6}" destId="{D2AE8542-D9AE-4C82-B835-7E775B26D333}" srcOrd="1" destOrd="0" presId="urn:microsoft.com/office/officeart/2005/8/layout/venn2"/>
    <dgm:cxn modelId="{71E599CA-A393-44ED-BF78-970B31079877}" type="presOf" srcId="{5994FC3D-B892-4816-AD95-881F7AAFF0B6}" destId="{0EE0F8B0-0D76-44FD-89CA-A771F3149518}" srcOrd="0" destOrd="0" presId="urn:microsoft.com/office/officeart/2005/8/layout/venn2"/>
    <dgm:cxn modelId="{BC12AAEE-35BA-483A-8CE1-6BB510B3788C}" srcId="{DE8BCE37-F186-4502-95F5-DF714A5FD741}" destId="{DCA6A036-4B09-4C65-AD1E-5CA3647D20C1}" srcOrd="2" destOrd="0" parTransId="{49947CF3-9047-4C58-AA83-944BB357FBD9}" sibTransId="{778EDB33-57BE-44D9-9FEC-9DEAFB6B580B}"/>
    <dgm:cxn modelId="{1286515C-607B-42F2-AEF7-65B8222DE9DB}" type="presParOf" srcId="{F5A4A086-BB4A-4B4B-9021-6F56A1A011F1}" destId="{0FEEE7AA-FBFE-4243-9293-009A9A6412E0}" srcOrd="0" destOrd="0" presId="urn:microsoft.com/office/officeart/2005/8/layout/venn2"/>
    <dgm:cxn modelId="{DBC39865-2EB6-4EC6-8AFB-D7F3828AFE8B}" type="presParOf" srcId="{0FEEE7AA-FBFE-4243-9293-009A9A6412E0}" destId="{4849E7FF-0AC6-40A0-B168-52401B942E63}" srcOrd="0" destOrd="0" presId="urn:microsoft.com/office/officeart/2005/8/layout/venn2"/>
    <dgm:cxn modelId="{030DD75E-32C1-4D0F-A8DD-C7A4091669D6}" type="presParOf" srcId="{0FEEE7AA-FBFE-4243-9293-009A9A6412E0}" destId="{0438FC37-9FE7-4AD6-B13E-714E861D38BB}" srcOrd="1" destOrd="0" presId="urn:microsoft.com/office/officeart/2005/8/layout/venn2"/>
    <dgm:cxn modelId="{A66C720B-F789-4807-A207-239A56DE5B97}" type="presParOf" srcId="{F5A4A086-BB4A-4B4B-9021-6F56A1A011F1}" destId="{510D6C33-B82C-46B3-857B-EEF3E1706B4C}" srcOrd="1" destOrd="0" presId="urn:microsoft.com/office/officeart/2005/8/layout/venn2"/>
    <dgm:cxn modelId="{BA7B63E2-6E90-4004-AFD0-F7EDB137EC72}" type="presParOf" srcId="{510D6C33-B82C-46B3-857B-EEF3E1706B4C}" destId="{0D5D396D-7645-46F8-A50A-A0BA4B7EAA1B}" srcOrd="0" destOrd="0" presId="urn:microsoft.com/office/officeart/2005/8/layout/venn2"/>
    <dgm:cxn modelId="{3DEE6E68-4D1B-4681-B52A-DBFAF226F66B}" type="presParOf" srcId="{510D6C33-B82C-46B3-857B-EEF3E1706B4C}" destId="{9190124C-3BC6-4173-A451-EB457FE9C823}" srcOrd="1" destOrd="0" presId="urn:microsoft.com/office/officeart/2005/8/layout/venn2"/>
    <dgm:cxn modelId="{AD639A41-551F-44B4-8872-296ABFE4E1DF}" type="presParOf" srcId="{F5A4A086-BB4A-4B4B-9021-6F56A1A011F1}" destId="{1BF45D4A-4EEE-4722-8674-652D9A6935EF}" srcOrd="2" destOrd="0" presId="urn:microsoft.com/office/officeart/2005/8/layout/venn2"/>
    <dgm:cxn modelId="{E607FA5A-B9E9-4C47-BB4F-A3CFE65C8713}" type="presParOf" srcId="{1BF45D4A-4EEE-4722-8674-652D9A6935EF}" destId="{51A200F8-A069-496F-B28F-D8649CEDEE63}" srcOrd="0" destOrd="0" presId="urn:microsoft.com/office/officeart/2005/8/layout/venn2"/>
    <dgm:cxn modelId="{203DEEF5-C852-412B-A52F-5AC2F1F842E7}" type="presParOf" srcId="{1BF45D4A-4EEE-4722-8674-652D9A6935EF}" destId="{B4C70EB6-DEDE-4997-A1FE-9FBFB7CB0137}" srcOrd="1" destOrd="0" presId="urn:microsoft.com/office/officeart/2005/8/layout/venn2"/>
    <dgm:cxn modelId="{D262DA32-5141-405B-ABB9-7830B38271F6}" type="presParOf" srcId="{F5A4A086-BB4A-4B4B-9021-6F56A1A011F1}" destId="{D94581CA-6DD1-4B10-BB9A-A753C08F7BB1}" srcOrd="3" destOrd="0" presId="urn:microsoft.com/office/officeart/2005/8/layout/venn2"/>
    <dgm:cxn modelId="{76B2762B-E305-4849-BCA0-051F88B28B5F}" type="presParOf" srcId="{D94581CA-6DD1-4B10-BB9A-A753C08F7BB1}" destId="{0EE0F8B0-0D76-44FD-89CA-A771F3149518}" srcOrd="0" destOrd="0" presId="urn:microsoft.com/office/officeart/2005/8/layout/venn2"/>
    <dgm:cxn modelId="{CF2BB81F-54E5-44DE-831A-CABC9DBD3669}" type="presParOf" srcId="{D94581CA-6DD1-4B10-BB9A-A753C08F7BB1}" destId="{D2AE8542-D9AE-4C82-B835-7E775B26D333}"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5205EC-706F-4BA2-A061-ABDA1BBAAEBD}"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en-US"/>
        </a:p>
      </dgm:t>
    </dgm:pt>
    <dgm:pt modelId="{A594CCED-D087-4EA9-AAD9-AA8F142E060C}">
      <dgm:prSet phldrT="[Text]"/>
      <dgm:spPr>
        <a:solidFill>
          <a:srgbClr val="996633"/>
        </a:solidFill>
        <a:effectLst>
          <a:outerShdw blurRad="152400" dist="317500" dir="5400000" sx="90000" sy="-19000" rotWithShape="0">
            <a:prstClr val="black">
              <a:alpha val="15000"/>
            </a:prstClr>
          </a:outerShdw>
        </a:effectLst>
      </dgm:spPr>
      <dgm:t>
        <a:bodyPr/>
        <a:lstStyle/>
        <a:p>
          <a:pPr>
            <a:lnSpc>
              <a:spcPct val="100000"/>
            </a:lnSpc>
            <a:spcAft>
              <a:spcPts val="0"/>
            </a:spcAft>
          </a:pPr>
          <a:r>
            <a:rPr lang="en-US" b="1" cap="small" baseline="0" dirty="0">
              <a:effectLst>
                <a:outerShdw blurRad="38100" dist="38100" dir="2700000" algn="tl">
                  <a:srgbClr val="000000">
                    <a:alpha val="43137"/>
                  </a:srgbClr>
                </a:outerShdw>
              </a:effectLst>
            </a:rPr>
            <a:t>STEP</a:t>
          </a:r>
        </a:p>
        <a:p>
          <a:pPr>
            <a:lnSpc>
              <a:spcPct val="100000"/>
            </a:lnSpc>
            <a:spcAft>
              <a:spcPts val="0"/>
            </a:spcAft>
          </a:pPr>
          <a:r>
            <a:rPr lang="en-US" b="1" cap="small" baseline="0" dirty="0">
              <a:effectLst>
                <a:outerShdw blurRad="38100" dist="38100" dir="2700000" algn="tl">
                  <a:srgbClr val="000000">
                    <a:alpha val="43137"/>
                  </a:srgbClr>
                </a:outerShdw>
              </a:effectLst>
            </a:rPr>
            <a:t>Process Elements</a:t>
          </a:r>
        </a:p>
      </dgm:t>
    </dgm:pt>
    <dgm:pt modelId="{408745B3-CA08-4412-906F-E865687D8DF4}" type="parTrans" cxnId="{6F2B0C21-373D-447D-843E-0B8299712AAE}">
      <dgm:prSet/>
      <dgm:spPr/>
      <dgm:t>
        <a:bodyPr/>
        <a:lstStyle/>
        <a:p>
          <a:endParaRPr lang="en-US"/>
        </a:p>
      </dgm:t>
    </dgm:pt>
    <dgm:pt modelId="{63EBE800-7E9E-4CC7-B351-EA50DCA46120}" type="sibTrans" cxnId="{6F2B0C21-373D-447D-843E-0B8299712AAE}">
      <dgm:prSet/>
      <dgm:spPr/>
      <dgm:t>
        <a:bodyPr/>
        <a:lstStyle/>
        <a:p>
          <a:endParaRPr lang="en-US"/>
        </a:p>
      </dgm:t>
    </dgm:pt>
    <dgm:pt modelId="{1A64CC69-8E5B-4340-96E4-A864A71E1F07}">
      <dgm:prSet phldrT="[Text]" custT="1"/>
      <dgm:spPr>
        <a:solidFill>
          <a:schemeClr val="accent2"/>
        </a:solidFill>
        <a:effectLst>
          <a:outerShdw blurRad="152400" dist="317500" dir="5400000" sx="90000" sy="-19000" rotWithShape="0">
            <a:prstClr val="black">
              <a:alpha val="15000"/>
            </a:prstClr>
          </a:outerShdw>
        </a:effectLst>
      </dgm:spPr>
      <dgm:t>
        <a:bodyPr/>
        <a:lstStyle/>
        <a:p>
          <a:r>
            <a:rPr lang="en-US" sz="2400" b="1" baseline="0" dirty="0">
              <a:effectLst>
                <a:outerShdw blurRad="38100" dist="38100" dir="2700000" algn="tl">
                  <a:srgbClr val="000000">
                    <a:alpha val="43137"/>
                  </a:srgbClr>
                </a:outerShdw>
              </a:effectLst>
              <a:latin typeface="Arial Narrow" pitchFamily="34" charset="0"/>
            </a:rPr>
            <a:t>Culture</a:t>
          </a:r>
        </a:p>
      </dgm:t>
    </dgm:pt>
    <dgm:pt modelId="{FCB125A7-E1CB-495D-9D65-D63135C22093}" type="parTrans" cxnId="{B13B21D8-32B0-4DD4-B312-B7DFE3670F36}">
      <dgm:prSet/>
      <dgm:spPr/>
      <dgm:t>
        <a:bodyPr/>
        <a:lstStyle/>
        <a:p>
          <a:endParaRPr lang="en-US"/>
        </a:p>
      </dgm:t>
    </dgm:pt>
    <dgm:pt modelId="{8DA8556D-958D-4ABE-9478-8D16D8E69D38}" type="sibTrans" cxnId="{B13B21D8-32B0-4DD4-B312-B7DFE3670F36}">
      <dgm:prSet/>
      <dgm:spPr>
        <a:effectLst>
          <a:outerShdw blurRad="152400" dist="317500" dir="5400000" sx="90000" sy="-19000" rotWithShape="0">
            <a:prstClr val="black">
              <a:alpha val="15000"/>
            </a:prstClr>
          </a:outerShdw>
        </a:effectLst>
      </dgm:spPr>
      <dgm:t>
        <a:bodyPr/>
        <a:lstStyle/>
        <a:p>
          <a:endParaRPr lang="en-US" dirty="0"/>
        </a:p>
      </dgm:t>
    </dgm:pt>
    <dgm:pt modelId="{B9C06008-0206-42D4-B691-23673AB88BC1}">
      <dgm:prSet phldrT="[Text]" custT="1"/>
      <dgm:spPr>
        <a:solidFill>
          <a:srgbClr val="006600"/>
        </a:solidFill>
        <a:effectLst>
          <a:outerShdw blurRad="152400" dist="317500" dir="5400000" sx="90000" sy="-19000" rotWithShape="0">
            <a:prstClr val="black">
              <a:alpha val="15000"/>
            </a:prstClr>
          </a:outerShdw>
        </a:effectLst>
      </dgm:spPr>
      <dgm:t>
        <a:bodyPr/>
        <a:lstStyle/>
        <a:p>
          <a:r>
            <a:rPr lang="en-US" sz="2400" b="1" baseline="0" dirty="0">
              <a:effectLst>
                <a:outerShdw blurRad="38100" dist="38100" dir="2700000" algn="tl">
                  <a:srgbClr val="000000">
                    <a:alpha val="43137"/>
                  </a:srgbClr>
                </a:outerShdw>
              </a:effectLst>
              <a:latin typeface="Arial Narrow" pitchFamily="34" charset="0"/>
            </a:rPr>
            <a:t>Human Performance</a:t>
          </a:r>
        </a:p>
      </dgm:t>
    </dgm:pt>
    <dgm:pt modelId="{14E32070-D6A9-43D8-9448-ED1FE1C5E7C3}" type="parTrans" cxnId="{33993922-63F6-4ED1-B525-B05389F9E6CE}">
      <dgm:prSet/>
      <dgm:spPr/>
      <dgm:t>
        <a:bodyPr/>
        <a:lstStyle/>
        <a:p>
          <a:endParaRPr lang="en-US"/>
        </a:p>
      </dgm:t>
    </dgm:pt>
    <dgm:pt modelId="{A953E9A8-BF86-4E91-AA45-19772739F1E8}" type="sibTrans" cxnId="{33993922-63F6-4ED1-B525-B05389F9E6CE}">
      <dgm:prSet/>
      <dgm:spPr>
        <a:effectLst>
          <a:outerShdw blurRad="152400" dist="317500" dir="5400000" sx="90000" sy="-19000" rotWithShape="0">
            <a:prstClr val="black">
              <a:alpha val="15000"/>
            </a:prstClr>
          </a:outerShdw>
        </a:effectLst>
      </dgm:spPr>
      <dgm:t>
        <a:bodyPr/>
        <a:lstStyle/>
        <a:p>
          <a:endParaRPr lang="en-US" dirty="0"/>
        </a:p>
      </dgm:t>
    </dgm:pt>
    <dgm:pt modelId="{CFE5C7E3-A425-408E-A58F-CA40FD55173C}">
      <dgm:prSet phldrT="[Text]" custT="1"/>
      <dgm:spPr>
        <a:solidFill>
          <a:schemeClr val="accent6">
            <a:lumMod val="75000"/>
          </a:schemeClr>
        </a:solidFill>
        <a:effectLst>
          <a:outerShdw blurRad="152400" dist="317500" dir="5400000" sx="90000" sy="-19000" rotWithShape="0">
            <a:prstClr val="black">
              <a:alpha val="15000"/>
            </a:prstClr>
          </a:outerShdw>
        </a:effectLst>
      </dgm:spPr>
      <dgm:t>
        <a:bodyPr/>
        <a:lstStyle/>
        <a:p>
          <a:r>
            <a:rPr lang="en-US" sz="2200" b="1" baseline="0" dirty="0">
              <a:latin typeface="Arial Narrow" pitchFamily="34" charset="0"/>
            </a:rPr>
            <a:t>Engagement</a:t>
          </a:r>
        </a:p>
      </dgm:t>
    </dgm:pt>
    <dgm:pt modelId="{DC64D246-9433-4E29-8ABA-24FA09A560BA}" type="parTrans" cxnId="{CD76BFDC-6D4E-4B08-8D45-7173EF3FD6C1}">
      <dgm:prSet/>
      <dgm:spPr/>
      <dgm:t>
        <a:bodyPr/>
        <a:lstStyle/>
        <a:p>
          <a:endParaRPr lang="en-US"/>
        </a:p>
      </dgm:t>
    </dgm:pt>
    <dgm:pt modelId="{D9231E7B-563D-481E-A26E-A04A3C28EC6E}" type="sibTrans" cxnId="{CD76BFDC-6D4E-4B08-8D45-7173EF3FD6C1}">
      <dgm:prSet/>
      <dgm:spPr>
        <a:effectLst>
          <a:outerShdw blurRad="152400" dist="317500" dir="5400000" sx="90000" sy="-19000" rotWithShape="0">
            <a:prstClr val="black">
              <a:alpha val="15000"/>
            </a:prstClr>
          </a:outerShdw>
        </a:effectLst>
      </dgm:spPr>
      <dgm:t>
        <a:bodyPr/>
        <a:lstStyle/>
        <a:p>
          <a:endParaRPr lang="en-US" dirty="0"/>
        </a:p>
      </dgm:t>
    </dgm:pt>
    <dgm:pt modelId="{26217283-63CA-4120-B307-795C9A69F0CE}">
      <dgm:prSet phldrT="[Text]" custT="1"/>
      <dgm:spPr>
        <a:solidFill>
          <a:srgbClr val="9900CC"/>
        </a:solidFill>
        <a:effectLst>
          <a:outerShdw blurRad="152400" dist="317500" dir="5400000" sx="90000" sy="-19000" rotWithShape="0">
            <a:prstClr val="black">
              <a:alpha val="15000"/>
            </a:prstClr>
          </a:outerShdw>
        </a:effectLst>
      </dgm:spPr>
      <dgm:t>
        <a:bodyPr/>
        <a:lstStyle/>
        <a:p>
          <a:r>
            <a:rPr lang="en-US" sz="2400" b="1" baseline="0" dirty="0">
              <a:latin typeface="Arial Narrow" pitchFamily="34" charset="0"/>
            </a:rPr>
            <a:t>Leadership</a:t>
          </a:r>
        </a:p>
      </dgm:t>
    </dgm:pt>
    <dgm:pt modelId="{0BD4FFE8-6D8F-4168-8B52-786154FD9E16}" type="parTrans" cxnId="{06CBBBA2-F37E-407D-873B-1172351325AD}">
      <dgm:prSet/>
      <dgm:spPr/>
      <dgm:t>
        <a:bodyPr/>
        <a:lstStyle/>
        <a:p>
          <a:endParaRPr lang="en-US"/>
        </a:p>
      </dgm:t>
    </dgm:pt>
    <dgm:pt modelId="{23177930-3CE1-47D5-AE8B-926CA554E2E8}" type="sibTrans" cxnId="{06CBBBA2-F37E-407D-873B-1172351325AD}">
      <dgm:prSet/>
      <dgm:spPr>
        <a:effectLst>
          <a:outerShdw blurRad="152400" dist="317500" dir="5400000" sx="90000" sy="-19000" rotWithShape="0">
            <a:prstClr val="black">
              <a:alpha val="15000"/>
            </a:prstClr>
          </a:outerShdw>
        </a:effectLst>
      </dgm:spPr>
      <dgm:t>
        <a:bodyPr/>
        <a:lstStyle/>
        <a:p>
          <a:endParaRPr lang="en-US" dirty="0"/>
        </a:p>
      </dgm:t>
    </dgm:pt>
    <dgm:pt modelId="{6C1F38ED-82CF-4929-8854-87186046CA15}">
      <dgm:prSet phldrT="[Text]" custT="1"/>
      <dgm:spPr>
        <a:solidFill>
          <a:srgbClr val="FF0066"/>
        </a:solidFill>
        <a:effectLst>
          <a:outerShdw blurRad="152400" dist="317500" dir="5400000" sx="90000" sy="-19000" rotWithShape="0">
            <a:prstClr val="black">
              <a:alpha val="15000"/>
            </a:prstClr>
          </a:outerShdw>
        </a:effectLst>
      </dgm:spPr>
      <dgm:t>
        <a:bodyPr lIns="0" tIns="0" rIns="0"/>
        <a:lstStyle/>
        <a:p>
          <a:r>
            <a:rPr lang="en-US" sz="2000" b="1" spc="0" baseline="0" dirty="0">
              <a:effectLst>
                <a:outerShdw blurRad="38100" dist="38100" dir="2700000" algn="tl">
                  <a:srgbClr val="000000">
                    <a:alpha val="43137"/>
                  </a:srgbClr>
                </a:outerShdw>
              </a:effectLst>
              <a:latin typeface="Arial Narrow" pitchFamily="34" charset="0"/>
            </a:rPr>
            <a:t>Communication</a:t>
          </a:r>
        </a:p>
      </dgm:t>
    </dgm:pt>
    <dgm:pt modelId="{ED0819BE-71E3-49AF-BE6A-249BF001D1EE}" type="parTrans" cxnId="{036FD649-D60C-4F71-A8D7-93619BE6304C}">
      <dgm:prSet/>
      <dgm:spPr/>
      <dgm:t>
        <a:bodyPr/>
        <a:lstStyle/>
        <a:p>
          <a:endParaRPr lang="en-US"/>
        </a:p>
      </dgm:t>
    </dgm:pt>
    <dgm:pt modelId="{48222F60-4B73-4691-AB41-B47D2D9F0D7A}" type="sibTrans" cxnId="{036FD649-D60C-4F71-A8D7-93619BE6304C}">
      <dgm:prSet/>
      <dgm:spPr>
        <a:effectLst>
          <a:outerShdw blurRad="152400" dist="317500" dir="5400000" sx="90000" sy="-19000" rotWithShape="0">
            <a:prstClr val="black">
              <a:alpha val="15000"/>
            </a:prstClr>
          </a:outerShdw>
        </a:effectLst>
      </dgm:spPr>
      <dgm:t>
        <a:bodyPr/>
        <a:lstStyle/>
        <a:p>
          <a:endParaRPr lang="en-US" dirty="0"/>
        </a:p>
      </dgm:t>
    </dgm:pt>
    <dgm:pt modelId="{49F652C9-8B1B-45FD-9073-8BA0F2EDFDA3}">
      <dgm:prSet phldrT="[Text]" custT="1"/>
      <dgm:spPr>
        <a:solidFill>
          <a:schemeClr val="accent1"/>
        </a:solidFill>
        <a:effectLst>
          <a:outerShdw blurRad="152400" dist="317500" dir="5400000" sx="90000" sy="-19000" rotWithShape="0">
            <a:prstClr val="black">
              <a:alpha val="15000"/>
            </a:prstClr>
          </a:outerShdw>
        </a:effectLst>
      </dgm:spPr>
      <dgm:t>
        <a:bodyPr/>
        <a:lstStyle/>
        <a:p>
          <a:r>
            <a:rPr lang="en-US" sz="2400" b="1" baseline="0" dirty="0">
              <a:effectLst>
                <a:outerShdw blurRad="38100" dist="38100" dir="2700000" algn="tl">
                  <a:srgbClr val="000000">
                    <a:alpha val="43137"/>
                  </a:srgbClr>
                </a:outerShdw>
              </a:effectLst>
              <a:latin typeface="Arial Narrow" pitchFamily="34" charset="0"/>
            </a:rPr>
            <a:t>Leading Indicators</a:t>
          </a:r>
        </a:p>
      </dgm:t>
    </dgm:pt>
    <dgm:pt modelId="{78226800-1C17-4D1D-A42C-C9DB527E62E9}" type="parTrans" cxnId="{3953FF5B-5A9F-4BE8-9046-486AF66D8C7B}">
      <dgm:prSet/>
      <dgm:spPr/>
      <dgm:t>
        <a:bodyPr/>
        <a:lstStyle/>
        <a:p>
          <a:endParaRPr lang="en-US"/>
        </a:p>
      </dgm:t>
    </dgm:pt>
    <dgm:pt modelId="{3305D231-1865-41E3-A6CC-0A1030025635}" type="sibTrans" cxnId="{3953FF5B-5A9F-4BE8-9046-486AF66D8C7B}">
      <dgm:prSet/>
      <dgm:spPr>
        <a:effectLst>
          <a:outerShdw blurRad="152400" dist="317500" dir="5400000" sx="90000" sy="-19000" rotWithShape="0">
            <a:prstClr val="black">
              <a:alpha val="15000"/>
            </a:prstClr>
          </a:outerShdw>
        </a:effectLst>
      </dgm:spPr>
      <dgm:t>
        <a:bodyPr/>
        <a:lstStyle/>
        <a:p>
          <a:endParaRPr lang="en-US" dirty="0"/>
        </a:p>
      </dgm:t>
    </dgm:pt>
    <dgm:pt modelId="{1ADDBF32-E3CB-493F-961D-EE3B7EA5BBF5}" type="pres">
      <dgm:prSet presAssocID="{265205EC-706F-4BA2-A061-ABDA1BBAAEBD}" presName="Name0" presStyleCnt="0">
        <dgm:presLayoutVars>
          <dgm:chMax val="1"/>
          <dgm:dir/>
          <dgm:animLvl val="ctr"/>
          <dgm:resizeHandles val="exact"/>
        </dgm:presLayoutVars>
      </dgm:prSet>
      <dgm:spPr/>
    </dgm:pt>
    <dgm:pt modelId="{47CFF23F-BE4D-45CD-A640-0B1CA32D4F48}" type="pres">
      <dgm:prSet presAssocID="{A594CCED-D087-4EA9-AAD9-AA8F142E060C}" presName="centerShape" presStyleLbl="node0" presStyleIdx="0" presStyleCnt="1" custScaleX="132270" custLinFactNeighborX="1126"/>
      <dgm:spPr/>
    </dgm:pt>
    <dgm:pt modelId="{0D3B9C13-6034-453E-A77C-40FFA80E09F1}" type="pres">
      <dgm:prSet presAssocID="{1A64CC69-8E5B-4340-96E4-A864A71E1F07}" presName="node" presStyleLbl="node1" presStyleIdx="0" presStyleCnt="6" custScaleX="146030" custScaleY="110037" custRadScaleRad="116600" custRadScaleInc="166276">
        <dgm:presLayoutVars>
          <dgm:bulletEnabled val="1"/>
        </dgm:presLayoutVars>
      </dgm:prSet>
      <dgm:spPr/>
    </dgm:pt>
    <dgm:pt modelId="{2461D252-684A-48BA-A712-10C0639AF183}" type="pres">
      <dgm:prSet presAssocID="{1A64CC69-8E5B-4340-96E4-A864A71E1F07}" presName="dummy" presStyleCnt="0"/>
      <dgm:spPr/>
    </dgm:pt>
    <dgm:pt modelId="{66866FB8-50D6-4C18-B33D-C4093325D303}" type="pres">
      <dgm:prSet presAssocID="{8DA8556D-958D-4ABE-9478-8D16D8E69D38}" presName="sibTrans" presStyleLbl="sibTrans2D1" presStyleIdx="0" presStyleCnt="6"/>
      <dgm:spPr/>
    </dgm:pt>
    <dgm:pt modelId="{72A970E4-4530-4EC0-A6EA-1B2033AFAA6C}" type="pres">
      <dgm:prSet presAssocID="{B9C06008-0206-42D4-B691-23673AB88BC1}" presName="node" presStyleLbl="node1" presStyleIdx="1" presStyleCnt="6" custScaleX="146030" custScaleY="110037" custRadScaleRad="123986" custRadScaleInc="149984">
        <dgm:presLayoutVars>
          <dgm:bulletEnabled val="1"/>
        </dgm:presLayoutVars>
      </dgm:prSet>
      <dgm:spPr/>
    </dgm:pt>
    <dgm:pt modelId="{11365403-724E-4331-A778-A08C63B16E30}" type="pres">
      <dgm:prSet presAssocID="{B9C06008-0206-42D4-B691-23673AB88BC1}" presName="dummy" presStyleCnt="0"/>
      <dgm:spPr/>
    </dgm:pt>
    <dgm:pt modelId="{9389A3C8-1B4A-42C9-8529-82985851E1E3}" type="pres">
      <dgm:prSet presAssocID="{A953E9A8-BF86-4E91-AA45-19772739F1E8}" presName="sibTrans" presStyleLbl="sibTrans2D1" presStyleIdx="1" presStyleCnt="6"/>
      <dgm:spPr/>
    </dgm:pt>
    <dgm:pt modelId="{E2DCCE78-4E91-478A-AC95-8C99FA0478BA}" type="pres">
      <dgm:prSet presAssocID="{CFE5C7E3-A425-408E-A58F-CA40FD55173C}" presName="node" presStyleLbl="node1" presStyleIdx="2" presStyleCnt="6" custScaleX="146030" custScaleY="110037" custRadScaleRad="116554" custRadScaleInc="124953">
        <dgm:presLayoutVars>
          <dgm:bulletEnabled val="1"/>
        </dgm:presLayoutVars>
      </dgm:prSet>
      <dgm:spPr/>
    </dgm:pt>
    <dgm:pt modelId="{E6EFDFC4-FCED-4213-A891-746C955F9667}" type="pres">
      <dgm:prSet presAssocID="{CFE5C7E3-A425-408E-A58F-CA40FD55173C}" presName="dummy" presStyleCnt="0"/>
      <dgm:spPr/>
    </dgm:pt>
    <dgm:pt modelId="{61ECA836-A063-4732-8FCE-7371515484D2}" type="pres">
      <dgm:prSet presAssocID="{D9231E7B-563D-481E-A26E-A04A3C28EC6E}" presName="sibTrans" presStyleLbl="sibTrans2D1" presStyleIdx="2" presStyleCnt="6"/>
      <dgm:spPr/>
    </dgm:pt>
    <dgm:pt modelId="{56007AA9-A7E7-415B-B736-341909E30644}" type="pres">
      <dgm:prSet presAssocID="{26217283-63CA-4120-B307-795C9A69F0CE}" presName="node" presStyleLbl="node1" presStyleIdx="3" presStyleCnt="6" custScaleX="146030" custScaleY="110037" custRadScaleRad="113648" custRadScaleInc="164645">
        <dgm:presLayoutVars>
          <dgm:bulletEnabled val="1"/>
        </dgm:presLayoutVars>
      </dgm:prSet>
      <dgm:spPr/>
    </dgm:pt>
    <dgm:pt modelId="{50E5AFB0-7674-4335-89CD-D872AA2C6424}" type="pres">
      <dgm:prSet presAssocID="{26217283-63CA-4120-B307-795C9A69F0CE}" presName="dummy" presStyleCnt="0"/>
      <dgm:spPr/>
    </dgm:pt>
    <dgm:pt modelId="{35E4E51B-E862-4E6A-8815-EA7ADC740C94}" type="pres">
      <dgm:prSet presAssocID="{23177930-3CE1-47D5-AE8B-926CA554E2E8}" presName="sibTrans" presStyleLbl="sibTrans2D1" presStyleIdx="3" presStyleCnt="6"/>
      <dgm:spPr/>
    </dgm:pt>
    <dgm:pt modelId="{C3669406-279E-46C6-8A1B-09F64F586A09}" type="pres">
      <dgm:prSet presAssocID="{6C1F38ED-82CF-4929-8854-87186046CA15}" presName="node" presStyleLbl="node1" presStyleIdx="4" presStyleCnt="6" custScaleX="146030" custScaleY="110037" custRadScaleRad="121306" custRadScaleInc="153208">
        <dgm:presLayoutVars>
          <dgm:bulletEnabled val="1"/>
        </dgm:presLayoutVars>
      </dgm:prSet>
      <dgm:spPr/>
    </dgm:pt>
    <dgm:pt modelId="{582067A4-9ABE-48E3-82BE-C9836688E795}" type="pres">
      <dgm:prSet presAssocID="{6C1F38ED-82CF-4929-8854-87186046CA15}" presName="dummy" presStyleCnt="0"/>
      <dgm:spPr/>
    </dgm:pt>
    <dgm:pt modelId="{85FAFB08-6D6A-4B6D-BD57-2FB9B10F64C9}" type="pres">
      <dgm:prSet presAssocID="{48222F60-4B73-4691-AB41-B47D2D9F0D7A}" presName="sibTrans" presStyleLbl="sibTrans2D1" presStyleIdx="4" presStyleCnt="6"/>
      <dgm:spPr/>
    </dgm:pt>
    <dgm:pt modelId="{7ADFCC2E-E484-412C-BD1D-7156A36BAB88}" type="pres">
      <dgm:prSet presAssocID="{49F652C9-8B1B-45FD-9073-8BA0F2EDFDA3}" presName="node" presStyleLbl="node1" presStyleIdx="5" presStyleCnt="6" custScaleX="146030" custScaleY="110037" custRadScaleRad="114428" custRadScaleInc="137955">
        <dgm:presLayoutVars>
          <dgm:bulletEnabled val="1"/>
        </dgm:presLayoutVars>
      </dgm:prSet>
      <dgm:spPr/>
    </dgm:pt>
    <dgm:pt modelId="{917945DE-0906-414E-B400-0E304BCB04FE}" type="pres">
      <dgm:prSet presAssocID="{49F652C9-8B1B-45FD-9073-8BA0F2EDFDA3}" presName="dummy" presStyleCnt="0"/>
      <dgm:spPr/>
    </dgm:pt>
    <dgm:pt modelId="{1EBAE08D-9AC9-4B8E-87E0-5F7864EED32F}" type="pres">
      <dgm:prSet presAssocID="{3305D231-1865-41E3-A6CC-0A1030025635}" presName="sibTrans" presStyleLbl="sibTrans2D1" presStyleIdx="5" presStyleCnt="6"/>
      <dgm:spPr/>
    </dgm:pt>
  </dgm:ptLst>
  <dgm:cxnLst>
    <dgm:cxn modelId="{1456100D-2081-4D81-A49D-81FD69897EFD}" type="presOf" srcId="{1A64CC69-8E5B-4340-96E4-A864A71E1F07}" destId="{0D3B9C13-6034-453E-A77C-40FFA80E09F1}" srcOrd="0" destOrd="0" presId="urn:microsoft.com/office/officeart/2005/8/layout/radial6"/>
    <dgm:cxn modelId="{DFA1FD13-DA20-4721-9E68-201B3A6D4D82}" type="presOf" srcId="{26217283-63CA-4120-B307-795C9A69F0CE}" destId="{56007AA9-A7E7-415B-B736-341909E30644}" srcOrd="0" destOrd="0" presId="urn:microsoft.com/office/officeart/2005/8/layout/radial6"/>
    <dgm:cxn modelId="{6F2B0C21-373D-447D-843E-0B8299712AAE}" srcId="{265205EC-706F-4BA2-A061-ABDA1BBAAEBD}" destId="{A594CCED-D087-4EA9-AAD9-AA8F142E060C}" srcOrd="0" destOrd="0" parTransId="{408745B3-CA08-4412-906F-E865687D8DF4}" sibTransId="{63EBE800-7E9E-4CC7-B351-EA50DCA46120}"/>
    <dgm:cxn modelId="{33993922-63F6-4ED1-B525-B05389F9E6CE}" srcId="{A594CCED-D087-4EA9-AAD9-AA8F142E060C}" destId="{B9C06008-0206-42D4-B691-23673AB88BC1}" srcOrd="1" destOrd="0" parTransId="{14E32070-D6A9-43D8-9448-ED1FE1C5E7C3}" sibTransId="{A953E9A8-BF86-4E91-AA45-19772739F1E8}"/>
    <dgm:cxn modelId="{2ECD8B29-F5B9-473E-AA37-02928428F843}" type="presOf" srcId="{A953E9A8-BF86-4E91-AA45-19772739F1E8}" destId="{9389A3C8-1B4A-42C9-8529-82985851E1E3}" srcOrd="0" destOrd="0" presId="urn:microsoft.com/office/officeart/2005/8/layout/radial6"/>
    <dgm:cxn modelId="{6FAB613D-9742-4668-B35B-294E5DB13171}" type="presOf" srcId="{48222F60-4B73-4691-AB41-B47D2D9F0D7A}" destId="{85FAFB08-6D6A-4B6D-BD57-2FB9B10F64C9}" srcOrd="0" destOrd="0" presId="urn:microsoft.com/office/officeart/2005/8/layout/radial6"/>
    <dgm:cxn modelId="{BB13565B-B9A7-4F1F-AC32-5B280F1D794A}" type="presOf" srcId="{49F652C9-8B1B-45FD-9073-8BA0F2EDFDA3}" destId="{7ADFCC2E-E484-412C-BD1D-7156A36BAB88}" srcOrd="0" destOrd="0" presId="urn:microsoft.com/office/officeart/2005/8/layout/radial6"/>
    <dgm:cxn modelId="{3953FF5B-5A9F-4BE8-9046-486AF66D8C7B}" srcId="{A594CCED-D087-4EA9-AAD9-AA8F142E060C}" destId="{49F652C9-8B1B-45FD-9073-8BA0F2EDFDA3}" srcOrd="5" destOrd="0" parTransId="{78226800-1C17-4D1D-A42C-C9DB527E62E9}" sibTransId="{3305D231-1865-41E3-A6CC-0A1030025635}"/>
    <dgm:cxn modelId="{DC4D1A43-BAFA-4477-9A8D-3E331F81BF29}" type="presOf" srcId="{8DA8556D-958D-4ABE-9478-8D16D8E69D38}" destId="{66866FB8-50D6-4C18-B33D-C4093325D303}" srcOrd="0" destOrd="0" presId="urn:microsoft.com/office/officeart/2005/8/layout/radial6"/>
    <dgm:cxn modelId="{F7B08B43-7403-4251-ACC6-3B9E50538950}" type="presOf" srcId="{D9231E7B-563D-481E-A26E-A04A3C28EC6E}" destId="{61ECA836-A063-4732-8FCE-7371515484D2}" srcOrd="0" destOrd="0" presId="urn:microsoft.com/office/officeart/2005/8/layout/radial6"/>
    <dgm:cxn modelId="{036FD649-D60C-4F71-A8D7-93619BE6304C}" srcId="{A594CCED-D087-4EA9-AAD9-AA8F142E060C}" destId="{6C1F38ED-82CF-4929-8854-87186046CA15}" srcOrd="4" destOrd="0" parTransId="{ED0819BE-71E3-49AF-BE6A-249BF001D1EE}" sibTransId="{48222F60-4B73-4691-AB41-B47D2D9F0D7A}"/>
    <dgm:cxn modelId="{06CBBBA2-F37E-407D-873B-1172351325AD}" srcId="{A594CCED-D087-4EA9-AAD9-AA8F142E060C}" destId="{26217283-63CA-4120-B307-795C9A69F0CE}" srcOrd="3" destOrd="0" parTransId="{0BD4FFE8-6D8F-4168-8B52-786154FD9E16}" sibTransId="{23177930-3CE1-47D5-AE8B-926CA554E2E8}"/>
    <dgm:cxn modelId="{6BBEB3A5-9F65-450B-84F3-84E74976B95A}" type="presOf" srcId="{CFE5C7E3-A425-408E-A58F-CA40FD55173C}" destId="{E2DCCE78-4E91-478A-AC95-8C99FA0478BA}" srcOrd="0" destOrd="0" presId="urn:microsoft.com/office/officeart/2005/8/layout/radial6"/>
    <dgm:cxn modelId="{3BAF6FB5-1489-4FDB-A61D-D14EB2ED812F}" type="presOf" srcId="{23177930-3CE1-47D5-AE8B-926CA554E2E8}" destId="{35E4E51B-E862-4E6A-8815-EA7ADC740C94}" srcOrd="0" destOrd="0" presId="urn:microsoft.com/office/officeart/2005/8/layout/radial6"/>
    <dgm:cxn modelId="{4D95B0B7-DBEC-4EDE-9AC4-2BA128657C9E}" type="presOf" srcId="{A594CCED-D087-4EA9-AAD9-AA8F142E060C}" destId="{47CFF23F-BE4D-45CD-A640-0B1CA32D4F48}" srcOrd="0" destOrd="0" presId="urn:microsoft.com/office/officeart/2005/8/layout/radial6"/>
    <dgm:cxn modelId="{5C80A5BB-E60F-40C2-92D9-76EC2C9FA7B6}" type="presOf" srcId="{6C1F38ED-82CF-4929-8854-87186046CA15}" destId="{C3669406-279E-46C6-8A1B-09F64F586A09}" srcOrd="0" destOrd="0" presId="urn:microsoft.com/office/officeart/2005/8/layout/radial6"/>
    <dgm:cxn modelId="{5B24A3C5-1E6F-4929-98CE-B5DCFA3D605B}" type="presOf" srcId="{B9C06008-0206-42D4-B691-23673AB88BC1}" destId="{72A970E4-4530-4EC0-A6EA-1B2033AFAA6C}" srcOrd="0" destOrd="0" presId="urn:microsoft.com/office/officeart/2005/8/layout/radial6"/>
    <dgm:cxn modelId="{E6ACD7D2-9234-4CA0-BAE8-28ACC40D3CA1}" type="presOf" srcId="{265205EC-706F-4BA2-A061-ABDA1BBAAEBD}" destId="{1ADDBF32-E3CB-493F-961D-EE3B7EA5BBF5}" srcOrd="0" destOrd="0" presId="urn:microsoft.com/office/officeart/2005/8/layout/radial6"/>
    <dgm:cxn modelId="{B13B21D8-32B0-4DD4-B312-B7DFE3670F36}" srcId="{A594CCED-D087-4EA9-AAD9-AA8F142E060C}" destId="{1A64CC69-8E5B-4340-96E4-A864A71E1F07}" srcOrd="0" destOrd="0" parTransId="{FCB125A7-E1CB-495D-9D65-D63135C22093}" sibTransId="{8DA8556D-958D-4ABE-9478-8D16D8E69D38}"/>
    <dgm:cxn modelId="{CD76BFDC-6D4E-4B08-8D45-7173EF3FD6C1}" srcId="{A594CCED-D087-4EA9-AAD9-AA8F142E060C}" destId="{CFE5C7E3-A425-408E-A58F-CA40FD55173C}" srcOrd="2" destOrd="0" parTransId="{DC64D246-9433-4E29-8ABA-24FA09A560BA}" sibTransId="{D9231E7B-563D-481E-A26E-A04A3C28EC6E}"/>
    <dgm:cxn modelId="{318937E1-2955-45C7-8912-1A1710D2462E}" type="presOf" srcId="{3305D231-1865-41E3-A6CC-0A1030025635}" destId="{1EBAE08D-9AC9-4B8E-87E0-5F7864EED32F}" srcOrd="0" destOrd="0" presId="urn:microsoft.com/office/officeart/2005/8/layout/radial6"/>
    <dgm:cxn modelId="{22A34CCC-6B22-40CE-99EB-7BBC2EC524D8}" type="presParOf" srcId="{1ADDBF32-E3CB-493F-961D-EE3B7EA5BBF5}" destId="{47CFF23F-BE4D-45CD-A640-0B1CA32D4F48}" srcOrd="0" destOrd="0" presId="urn:microsoft.com/office/officeart/2005/8/layout/radial6"/>
    <dgm:cxn modelId="{2268F62D-E1B4-478D-93BE-38401A6AA7E6}" type="presParOf" srcId="{1ADDBF32-E3CB-493F-961D-EE3B7EA5BBF5}" destId="{0D3B9C13-6034-453E-A77C-40FFA80E09F1}" srcOrd="1" destOrd="0" presId="urn:microsoft.com/office/officeart/2005/8/layout/radial6"/>
    <dgm:cxn modelId="{60CEE058-F22C-4236-AE6B-A9A5CBA16BF1}" type="presParOf" srcId="{1ADDBF32-E3CB-493F-961D-EE3B7EA5BBF5}" destId="{2461D252-684A-48BA-A712-10C0639AF183}" srcOrd="2" destOrd="0" presId="urn:microsoft.com/office/officeart/2005/8/layout/radial6"/>
    <dgm:cxn modelId="{DC9E9FE4-A7C2-4717-B5CB-F21F466CE545}" type="presParOf" srcId="{1ADDBF32-E3CB-493F-961D-EE3B7EA5BBF5}" destId="{66866FB8-50D6-4C18-B33D-C4093325D303}" srcOrd="3" destOrd="0" presId="urn:microsoft.com/office/officeart/2005/8/layout/radial6"/>
    <dgm:cxn modelId="{8461B22A-5A4B-4239-A2D4-17ECBA6A754F}" type="presParOf" srcId="{1ADDBF32-E3CB-493F-961D-EE3B7EA5BBF5}" destId="{72A970E4-4530-4EC0-A6EA-1B2033AFAA6C}" srcOrd="4" destOrd="0" presId="urn:microsoft.com/office/officeart/2005/8/layout/radial6"/>
    <dgm:cxn modelId="{CF7DBB3C-0EB8-4067-8900-4FE024825CFE}" type="presParOf" srcId="{1ADDBF32-E3CB-493F-961D-EE3B7EA5BBF5}" destId="{11365403-724E-4331-A778-A08C63B16E30}" srcOrd="5" destOrd="0" presId="urn:microsoft.com/office/officeart/2005/8/layout/radial6"/>
    <dgm:cxn modelId="{15771AB0-3AD1-48F7-8DF4-27C51E5EEB65}" type="presParOf" srcId="{1ADDBF32-E3CB-493F-961D-EE3B7EA5BBF5}" destId="{9389A3C8-1B4A-42C9-8529-82985851E1E3}" srcOrd="6" destOrd="0" presId="urn:microsoft.com/office/officeart/2005/8/layout/radial6"/>
    <dgm:cxn modelId="{A67544FE-10F5-4C13-8A7B-16D43A54AC57}" type="presParOf" srcId="{1ADDBF32-E3CB-493F-961D-EE3B7EA5BBF5}" destId="{E2DCCE78-4E91-478A-AC95-8C99FA0478BA}" srcOrd="7" destOrd="0" presId="urn:microsoft.com/office/officeart/2005/8/layout/radial6"/>
    <dgm:cxn modelId="{6A951B4A-E5B5-45FC-A0F1-A901E95B9887}" type="presParOf" srcId="{1ADDBF32-E3CB-493F-961D-EE3B7EA5BBF5}" destId="{E6EFDFC4-FCED-4213-A891-746C955F9667}" srcOrd="8" destOrd="0" presId="urn:microsoft.com/office/officeart/2005/8/layout/radial6"/>
    <dgm:cxn modelId="{37891C4A-2CC9-4096-B7B0-90CAB8AAA242}" type="presParOf" srcId="{1ADDBF32-E3CB-493F-961D-EE3B7EA5BBF5}" destId="{61ECA836-A063-4732-8FCE-7371515484D2}" srcOrd="9" destOrd="0" presId="urn:microsoft.com/office/officeart/2005/8/layout/radial6"/>
    <dgm:cxn modelId="{1C86D850-B22C-4887-A784-D605344D035F}" type="presParOf" srcId="{1ADDBF32-E3CB-493F-961D-EE3B7EA5BBF5}" destId="{56007AA9-A7E7-415B-B736-341909E30644}" srcOrd="10" destOrd="0" presId="urn:microsoft.com/office/officeart/2005/8/layout/radial6"/>
    <dgm:cxn modelId="{CF1971D9-FE65-4D4C-95C6-02FDE216BB07}" type="presParOf" srcId="{1ADDBF32-E3CB-493F-961D-EE3B7EA5BBF5}" destId="{50E5AFB0-7674-4335-89CD-D872AA2C6424}" srcOrd="11" destOrd="0" presId="urn:microsoft.com/office/officeart/2005/8/layout/radial6"/>
    <dgm:cxn modelId="{627944C0-C888-4D1B-8DC3-30C77D8C2A14}" type="presParOf" srcId="{1ADDBF32-E3CB-493F-961D-EE3B7EA5BBF5}" destId="{35E4E51B-E862-4E6A-8815-EA7ADC740C94}" srcOrd="12" destOrd="0" presId="urn:microsoft.com/office/officeart/2005/8/layout/radial6"/>
    <dgm:cxn modelId="{ACAD8FCE-763D-4E76-9318-519094B4899C}" type="presParOf" srcId="{1ADDBF32-E3CB-493F-961D-EE3B7EA5BBF5}" destId="{C3669406-279E-46C6-8A1B-09F64F586A09}" srcOrd="13" destOrd="0" presId="urn:microsoft.com/office/officeart/2005/8/layout/radial6"/>
    <dgm:cxn modelId="{73B7B3C6-72F1-41C5-A311-30976C36534D}" type="presParOf" srcId="{1ADDBF32-E3CB-493F-961D-EE3B7EA5BBF5}" destId="{582067A4-9ABE-48E3-82BE-C9836688E795}" srcOrd="14" destOrd="0" presId="urn:microsoft.com/office/officeart/2005/8/layout/radial6"/>
    <dgm:cxn modelId="{254822BA-4B3E-4529-8E9B-E8E4934104DF}" type="presParOf" srcId="{1ADDBF32-E3CB-493F-961D-EE3B7EA5BBF5}" destId="{85FAFB08-6D6A-4B6D-BD57-2FB9B10F64C9}" srcOrd="15" destOrd="0" presId="urn:microsoft.com/office/officeart/2005/8/layout/radial6"/>
    <dgm:cxn modelId="{F31FEC18-61DC-4EEB-90A7-E90CF620CE1D}" type="presParOf" srcId="{1ADDBF32-E3CB-493F-961D-EE3B7EA5BBF5}" destId="{7ADFCC2E-E484-412C-BD1D-7156A36BAB88}" srcOrd="16" destOrd="0" presId="urn:microsoft.com/office/officeart/2005/8/layout/radial6"/>
    <dgm:cxn modelId="{5C290573-C3D6-4DED-8432-2E3F9AC9C480}" type="presParOf" srcId="{1ADDBF32-E3CB-493F-961D-EE3B7EA5BBF5}" destId="{917945DE-0906-414E-B400-0E304BCB04FE}" srcOrd="17" destOrd="0" presId="urn:microsoft.com/office/officeart/2005/8/layout/radial6"/>
    <dgm:cxn modelId="{9FDCFF01-41D5-43AD-A5F7-D8D7AC5CB3F2}" type="presParOf" srcId="{1ADDBF32-E3CB-493F-961D-EE3B7EA5BBF5}" destId="{1EBAE08D-9AC9-4B8E-87E0-5F7864EED32F}" srcOrd="18" destOrd="0" presId="urn:microsoft.com/office/officeart/2005/8/layout/radial6"/>
  </dgm:cxnLst>
  <dgm:bg>
    <a:noFill/>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9F5C54-C775-415B-8712-105541C46EA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2673F499-63FD-4602-B7C5-940C029588FC}">
      <dgm:prSet phldrT="[Text]"/>
      <dgm:spPr>
        <a:solidFill>
          <a:srgbClr val="0099CC"/>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dirty="0">
              <a:solidFill>
                <a:sysClr val="window" lastClr="FFFFFF"/>
              </a:solidFill>
              <a:latin typeface="Microsoft Sans Serif"/>
              <a:ea typeface="+mn-ea"/>
              <a:cs typeface="+mn-cs"/>
            </a:rPr>
            <a:t>Low</a:t>
          </a:r>
        </a:p>
      </dgm:t>
    </dgm:pt>
    <dgm:pt modelId="{58E1E774-E066-4AF9-9484-83E8A9BA707B}" type="parTrans" cxnId="{BEA5A334-DA73-4EAF-A7D8-47C915496E38}">
      <dgm:prSet/>
      <dgm:spPr/>
      <dgm:t>
        <a:bodyPr/>
        <a:lstStyle/>
        <a:p>
          <a:endParaRPr lang="en-US"/>
        </a:p>
      </dgm:t>
    </dgm:pt>
    <dgm:pt modelId="{4C4662BC-C1C0-40E2-BF94-A936228DBDB2}" type="sibTrans" cxnId="{BEA5A334-DA73-4EAF-A7D8-47C915496E38}">
      <dgm:prSet/>
      <dgm:spPr/>
      <dgm:t>
        <a:bodyPr/>
        <a:lstStyle/>
        <a:p>
          <a:endParaRPr lang="en-US"/>
        </a:p>
      </dgm:t>
    </dgm:pt>
    <dgm:pt modelId="{BE801233-73DA-4CA0-9D11-E89A3DD77401}">
      <dgm:prSet phldrT="[Text]"/>
      <dgm:spPr>
        <a:solidFill>
          <a:srgbClr val="0099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0" dirty="0">
              <a:solidFill>
                <a:sysClr val="window" lastClr="FFFFFF"/>
              </a:solidFill>
              <a:latin typeface="Microsoft Sans Serif"/>
              <a:ea typeface="+mn-ea"/>
              <a:cs typeface="+mn-cs"/>
            </a:rPr>
            <a:t>Medium</a:t>
          </a:r>
        </a:p>
      </dgm:t>
    </dgm:pt>
    <dgm:pt modelId="{E429D956-F0F4-428C-97EF-CFD74505D514}" type="parTrans" cxnId="{4C09C38E-1C0E-4704-BE0F-A778B570D8C4}">
      <dgm:prSet/>
      <dgm:spPr/>
      <dgm:t>
        <a:bodyPr/>
        <a:lstStyle/>
        <a:p>
          <a:endParaRPr lang="en-US"/>
        </a:p>
      </dgm:t>
    </dgm:pt>
    <dgm:pt modelId="{130E14BA-5A80-43D7-9135-D79C96A383BD}" type="sibTrans" cxnId="{4C09C38E-1C0E-4704-BE0F-A778B570D8C4}">
      <dgm:prSet/>
      <dgm:spPr/>
      <dgm:t>
        <a:bodyPr/>
        <a:lstStyle/>
        <a:p>
          <a:endParaRPr lang="en-US"/>
        </a:p>
      </dgm:t>
    </dgm:pt>
    <dgm:pt modelId="{ACEA4DF9-7DBD-4ECC-BEFB-482FADB56D4B}">
      <dgm:prSet phldrT="[Text]"/>
      <dgm:spPr>
        <a:solidFill>
          <a:srgbClr val="FE8637">
            <a:hueOff val="0"/>
            <a:satOff val="0"/>
            <a:lumOff val="0"/>
            <a:alphaOff val="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dirty="0">
              <a:solidFill>
                <a:sysClr val="window" lastClr="FFFFFF"/>
              </a:solidFill>
              <a:latin typeface="Microsoft Sans Serif"/>
              <a:ea typeface="+mn-ea"/>
              <a:cs typeface="+mn-cs"/>
            </a:rPr>
            <a:t>High</a:t>
          </a:r>
        </a:p>
      </dgm:t>
    </dgm:pt>
    <dgm:pt modelId="{BA113003-175C-4ED0-8E09-5C51697B3573}" type="parTrans" cxnId="{1F65E05F-00F2-447E-89ED-BF91DE252CB2}">
      <dgm:prSet/>
      <dgm:spPr/>
      <dgm:t>
        <a:bodyPr/>
        <a:lstStyle/>
        <a:p>
          <a:endParaRPr lang="en-US"/>
        </a:p>
      </dgm:t>
    </dgm:pt>
    <dgm:pt modelId="{AE714727-D957-4232-88D5-6CD26B1EB5B4}" type="sibTrans" cxnId="{1F65E05F-00F2-447E-89ED-BF91DE252CB2}">
      <dgm:prSet/>
      <dgm:spPr/>
      <dgm:t>
        <a:bodyPr/>
        <a:lstStyle/>
        <a:p>
          <a:endParaRPr lang="en-US"/>
        </a:p>
      </dgm:t>
    </dgm:pt>
    <dgm:pt modelId="{1DA39963-229B-4776-A298-539FB64F98CC}">
      <dgm:prSet phldrT="[Text]"/>
      <dgm:spPr>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dirty="0">
              <a:solidFill>
                <a:sysClr val="window" lastClr="FFFFFF"/>
              </a:solidFill>
              <a:latin typeface="Microsoft Sans Serif"/>
              <a:ea typeface="+mn-ea"/>
              <a:cs typeface="+mn-cs"/>
            </a:rPr>
            <a:t>Life Saved</a:t>
          </a:r>
        </a:p>
      </dgm:t>
    </dgm:pt>
    <dgm:pt modelId="{572762E2-7232-41FE-B386-CA2BF21808D1}" type="parTrans" cxnId="{8866DE17-0411-42FC-AA16-15766148A3E0}">
      <dgm:prSet/>
      <dgm:spPr/>
      <dgm:t>
        <a:bodyPr/>
        <a:lstStyle/>
        <a:p>
          <a:endParaRPr lang="en-US"/>
        </a:p>
      </dgm:t>
    </dgm:pt>
    <dgm:pt modelId="{DC41D606-59C3-420D-A927-D836AB80DF36}" type="sibTrans" cxnId="{8866DE17-0411-42FC-AA16-15766148A3E0}">
      <dgm:prSet/>
      <dgm:spPr/>
      <dgm:t>
        <a:bodyPr/>
        <a:lstStyle/>
        <a:p>
          <a:endParaRPr lang="en-US"/>
        </a:p>
      </dgm:t>
    </dgm:pt>
    <dgm:pt modelId="{C447E119-3DB3-473E-9157-C242C49544B2}" type="pres">
      <dgm:prSet presAssocID="{4B9F5C54-C775-415B-8712-105541C46EAA}" presName="matrix" presStyleCnt="0">
        <dgm:presLayoutVars>
          <dgm:chMax val="1"/>
          <dgm:dir/>
          <dgm:resizeHandles val="exact"/>
        </dgm:presLayoutVars>
      </dgm:prSet>
      <dgm:spPr/>
    </dgm:pt>
    <dgm:pt modelId="{0F677454-1A20-4B55-8E97-9403C3A90289}" type="pres">
      <dgm:prSet presAssocID="{4B9F5C54-C775-415B-8712-105541C46EAA}" presName="diamond" presStyleLbl="bgShp" presStyleIdx="0" presStyleCnt="1"/>
      <dgm:spPr>
        <a:xfrm>
          <a:off x="1193057" y="0"/>
          <a:ext cx="4302285" cy="4302285"/>
        </a:xfrm>
        <a:prstGeom prst="diamond">
          <a:avLst/>
        </a:prstGeom>
        <a:solidFill>
          <a:schemeClr val="bg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F70D9C9C-63AE-4828-8FC5-37A69E11E1E1}" type="pres">
      <dgm:prSet presAssocID="{4B9F5C54-C775-415B-8712-105541C46EAA}" presName="quad1" presStyleLbl="node1" presStyleIdx="0" presStyleCnt="4">
        <dgm:presLayoutVars>
          <dgm:chMax val="0"/>
          <dgm:chPref val="0"/>
          <dgm:bulletEnabled val="1"/>
        </dgm:presLayoutVars>
      </dgm:prSet>
      <dgm:spPr>
        <a:xfrm>
          <a:off x="1601775" y="408717"/>
          <a:ext cx="1677891" cy="1677891"/>
        </a:xfrm>
        <a:prstGeom prst="roundRect">
          <a:avLst/>
        </a:prstGeom>
      </dgm:spPr>
    </dgm:pt>
    <dgm:pt modelId="{CD3F8D5D-0AC5-4F86-93CD-13FA60A08B4E}" type="pres">
      <dgm:prSet presAssocID="{4B9F5C54-C775-415B-8712-105541C46EAA}" presName="quad2" presStyleLbl="node1" presStyleIdx="1" presStyleCnt="4">
        <dgm:presLayoutVars>
          <dgm:chMax val="0"/>
          <dgm:chPref val="0"/>
          <dgm:bulletEnabled val="1"/>
        </dgm:presLayoutVars>
      </dgm:prSet>
      <dgm:spPr>
        <a:xfrm>
          <a:off x="3408734" y="408717"/>
          <a:ext cx="1677891" cy="1677891"/>
        </a:xfrm>
        <a:prstGeom prst="roundRect">
          <a:avLst/>
        </a:prstGeom>
      </dgm:spPr>
    </dgm:pt>
    <dgm:pt modelId="{BE4045A9-FBF5-40E9-85C1-028A3F986B67}" type="pres">
      <dgm:prSet presAssocID="{4B9F5C54-C775-415B-8712-105541C46EAA}" presName="quad3" presStyleLbl="node1" presStyleIdx="2" presStyleCnt="4">
        <dgm:presLayoutVars>
          <dgm:chMax val="0"/>
          <dgm:chPref val="0"/>
          <dgm:bulletEnabled val="1"/>
        </dgm:presLayoutVars>
      </dgm:prSet>
      <dgm:spPr>
        <a:xfrm>
          <a:off x="1601775" y="2215676"/>
          <a:ext cx="1677891" cy="1677891"/>
        </a:xfrm>
        <a:prstGeom prst="roundRect">
          <a:avLst/>
        </a:prstGeom>
      </dgm:spPr>
    </dgm:pt>
    <dgm:pt modelId="{D2B3B2F9-F736-4AE0-BF66-4973598730E4}" type="pres">
      <dgm:prSet presAssocID="{4B9F5C54-C775-415B-8712-105541C46EAA}" presName="quad4" presStyleLbl="node1" presStyleIdx="3" presStyleCnt="4">
        <dgm:presLayoutVars>
          <dgm:chMax val="0"/>
          <dgm:chPref val="0"/>
          <dgm:bulletEnabled val="1"/>
        </dgm:presLayoutVars>
      </dgm:prSet>
      <dgm:spPr>
        <a:xfrm>
          <a:off x="3408734" y="2215676"/>
          <a:ext cx="1677891" cy="1677891"/>
        </a:xfrm>
        <a:prstGeom prst="roundRect">
          <a:avLst/>
        </a:prstGeom>
      </dgm:spPr>
    </dgm:pt>
  </dgm:ptLst>
  <dgm:cxnLst>
    <dgm:cxn modelId="{8866DE17-0411-42FC-AA16-15766148A3E0}" srcId="{4B9F5C54-C775-415B-8712-105541C46EAA}" destId="{1DA39963-229B-4776-A298-539FB64F98CC}" srcOrd="3" destOrd="0" parTransId="{572762E2-7232-41FE-B386-CA2BF21808D1}" sibTransId="{DC41D606-59C3-420D-A927-D836AB80DF36}"/>
    <dgm:cxn modelId="{BEA5A334-DA73-4EAF-A7D8-47C915496E38}" srcId="{4B9F5C54-C775-415B-8712-105541C46EAA}" destId="{2673F499-63FD-4602-B7C5-940C029588FC}" srcOrd="0" destOrd="0" parTransId="{58E1E774-E066-4AF9-9484-83E8A9BA707B}" sibTransId="{4C4662BC-C1C0-40E2-BF94-A936228DBDB2}"/>
    <dgm:cxn modelId="{1F65E05F-00F2-447E-89ED-BF91DE252CB2}" srcId="{4B9F5C54-C775-415B-8712-105541C46EAA}" destId="{ACEA4DF9-7DBD-4ECC-BEFB-482FADB56D4B}" srcOrd="2" destOrd="0" parTransId="{BA113003-175C-4ED0-8E09-5C51697B3573}" sibTransId="{AE714727-D957-4232-88D5-6CD26B1EB5B4}"/>
    <dgm:cxn modelId="{54854B69-D629-4E32-AADE-BA3EF0299104}" type="presOf" srcId="{1DA39963-229B-4776-A298-539FB64F98CC}" destId="{D2B3B2F9-F736-4AE0-BF66-4973598730E4}" srcOrd="0" destOrd="0" presId="urn:microsoft.com/office/officeart/2005/8/layout/matrix3"/>
    <dgm:cxn modelId="{C2F9C04A-CED0-488B-A86A-90BA2702C10B}" type="presOf" srcId="{2673F499-63FD-4602-B7C5-940C029588FC}" destId="{F70D9C9C-63AE-4828-8FC5-37A69E11E1E1}" srcOrd="0" destOrd="0" presId="urn:microsoft.com/office/officeart/2005/8/layout/matrix3"/>
    <dgm:cxn modelId="{29C93680-8DA4-4341-A529-E80FF697F482}" type="presOf" srcId="{ACEA4DF9-7DBD-4ECC-BEFB-482FADB56D4B}" destId="{BE4045A9-FBF5-40E9-85C1-028A3F986B67}" srcOrd="0" destOrd="0" presId="urn:microsoft.com/office/officeart/2005/8/layout/matrix3"/>
    <dgm:cxn modelId="{4C09C38E-1C0E-4704-BE0F-A778B570D8C4}" srcId="{4B9F5C54-C775-415B-8712-105541C46EAA}" destId="{BE801233-73DA-4CA0-9D11-E89A3DD77401}" srcOrd="1" destOrd="0" parTransId="{E429D956-F0F4-428C-97EF-CFD74505D514}" sibTransId="{130E14BA-5A80-43D7-9135-D79C96A383BD}"/>
    <dgm:cxn modelId="{2C0413A9-C6BF-46E0-95F3-2D3261DBEAC1}" type="presOf" srcId="{4B9F5C54-C775-415B-8712-105541C46EAA}" destId="{C447E119-3DB3-473E-9157-C242C49544B2}" srcOrd="0" destOrd="0" presId="urn:microsoft.com/office/officeart/2005/8/layout/matrix3"/>
    <dgm:cxn modelId="{76A0F1B9-C214-42DB-AA4A-7DC88D954B14}" type="presOf" srcId="{BE801233-73DA-4CA0-9D11-E89A3DD77401}" destId="{CD3F8D5D-0AC5-4F86-93CD-13FA60A08B4E}" srcOrd="0" destOrd="0" presId="urn:microsoft.com/office/officeart/2005/8/layout/matrix3"/>
    <dgm:cxn modelId="{27167FA0-A36E-4615-9E46-D84AD75BA88A}" type="presParOf" srcId="{C447E119-3DB3-473E-9157-C242C49544B2}" destId="{0F677454-1A20-4B55-8E97-9403C3A90289}" srcOrd="0" destOrd="0" presId="urn:microsoft.com/office/officeart/2005/8/layout/matrix3"/>
    <dgm:cxn modelId="{EA3804CB-B667-4F4C-84C3-8052E59D75FE}" type="presParOf" srcId="{C447E119-3DB3-473E-9157-C242C49544B2}" destId="{F70D9C9C-63AE-4828-8FC5-37A69E11E1E1}" srcOrd="1" destOrd="0" presId="urn:microsoft.com/office/officeart/2005/8/layout/matrix3"/>
    <dgm:cxn modelId="{257DE38B-AF96-4CCF-863C-526CE514B280}" type="presParOf" srcId="{C447E119-3DB3-473E-9157-C242C49544B2}" destId="{CD3F8D5D-0AC5-4F86-93CD-13FA60A08B4E}" srcOrd="2" destOrd="0" presId="urn:microsoft.com/office/officeart/2005/8/layout/matrix3"/>
    <dgm:cxn modelId="{8F77F111-7910-40E5-B20F-3B5C0FCF1383}" type="presParOf" srcId="{C447E119-3DB3-473E-9157-C242C49544B2}" destId="{BE4045A9-FBF5-40E9-85C1-028A3F986B67}" srcOrd="3" destOrd="0" presId="urn:microsoft.com/office/officeart/2005/8/layout/matrix3"/>
    <dgm:cxn modelId="{54B45A1C-1EE4-4E9E-82FA-B43F79267D58}" type="presParOf" srcId="{C447E119-3DB3-473E-9157-C242C49544B2}" destId="{D2B3B2F9-F736-4AE0-BF66-4973598730E4}"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03A7F3-8BD6-4F18-AA8D-E1A8F5813937}" type="doc">
      <dgm:prSet loTypeId="urn:microsoft.com/office/officeart/2005/8/layout/lProcess1" loCatId="process" qsTypeId="urn:microsoft.com/office/officeart/2005/8/quickstyle/3d2#2" qsCatId="3D" csTypeId="urn:microsoft.com/office/officeart/2005/8/colors/colorful1#2" csCatId="colorful" phldr="1"/>
      <dgm:spPr/>
      <dgm:t>
        <a:bodyPr/>
        <a:lstStyle/>
        <a:p>
          <a:endParaRPr lang="en-US"/>
        </a:p>
      </dgm:t>
    </dgm:pt>
    <dgm:pt modelId="{571C43EC-42D6-4CC1-9B56-554E81CF51E5}">
      <dgm:prSet phldrT="[Text]"/>
      <dgm:spPr>
        <a:solidFill>
          <a:srgbClr val="008000"/>
        </a:solidFill>
      </dgm:spPr>
      <dgm:t>
        <a:bodyPr/>
        <a:lstStyle/>
        <a:p>
          <a:r>
            <a:rPr lang="en-US" b="1" dirty="0"/>
            <a:t>Safe:</a:t>
          </a:r>
        </a:p>
      </dgm:t>
    </dgm:pt>
    <dgm:pt modelId="{9E002FB8-BB24-4DAD-8AE8-7613022B4319}" type="parTrans" cxnId="{DA479C50-7849-4F84-9EF5-BFF22CDA3BF7}">
      <dgm:prSet/>
      <dgm:spPr/>
      <dgm:t>
        <a:bodyPr/>
        <a:lstStyle/>
        <a:p>
          <a:endParaRPr lang="en-US"/>
        </a:p>
      </dgm:t>
    </dgm:pt>
    <dgm:pt modelId="{368FE269-B7B6-4F14-A47F-4DDBA085FF6F}" type="sibTrans" cxnId="{DA479C50-7849-4F84-9EF5-BFF22CDA3BF7}">
      <dgm:prSet/>
      <dgm:spPr/>
      <dgm:t>
        <a:bodyPr/>
        <a:lstStyle/>
        <a:p>
          <a:endParaRPr lang="en-US"/>
        </a:p>
      </dgm:t>
    </dgm:pt>
    <dgm:pt modelId="{29A6BE2E-247C-4CEC-A144-C7479AB5FF03}">
      <dgm:prSet phldrT="[Text]"/>
      <dgm:spPr>
        <a:solidFill>
          <a:schemeClr val="accent2"/>
        </a:solidFill>
      </dgm:spPr>
      <dgm:t>
        <a:bodyPr/>
        <a:lstStyle/>
        <a:p>
          <a:r>
            <a:rPr lang="en-US" b="1" dirty="0"/>
            <a:t>At-Risk:</a:t>
          </a:r>
        </a:p>
      </dgm:t>
    </dgm:pt>
    <dgm:pt modelId="{F9F9C742-3C96-413E-8F71-26A57497EC5D}" type="parTrans" cxnId="{46474271-F3DC-4E43-9035-71E9F39F2B9F}">
      <dgm:prSet/>
      <dgm:spPr/>
      <dgm:t>
        <a:bodyPr/>
        <a:lstStyle/>
        <a:p>
          <a:endParaRPr lang="en-US"/>
        </a:p>
      </dgm:t>
    </dgm:pt>
    <dgm:pt modelId="{82DC9CC2-EF35-491B-B845-06664484BCC0}" type="sibTrans" cxnId="{46474271-F3DC-4E43-9035-71E9F39F2B9F}">
      <dgm:prSet/>
      <dgm:spPr/>
      <dgm:t>
        <a:bodyPr/>
        <a:lstStyle/>
        <a:p>
          <a:endParaRPr lang="en-US"/>
        </a:p>
      </dgm:t>
    </dgm:pt>
    <dgm:pt modelId="{AFD29BEE-F7C3-4658-9D10-116DF79861CA}" type="pres">
      <dgm:prSet presAssocID="{9403A7F3-8BD6-4F18-AA8D-E1A8F5813937}" presName="Name0" presStyleCnt="0">
        <dgm:presLayoutVars>
          <dgm:dir/>
          <dgm:animLvl val="lvl"/>
          <dgm:resizeHandles val="exact"/>
        </dgm:presLayoutVars>
      </dgm:prSet>
      <dgm:spPr/>
    </dgm:pt>
    <dgm:pt modelId="{A8C6310C-4454-49B0-B277-38168E0619A3}" type="pres">
      <dgm:prSet presAssocID="{571C43EC-42D6-4CC1-9B56-554E81CF51E5}" presName="vertFlow" presStyleCnt="0"/>
      <dgm:spPr/>
    </dgm:pt>
    <dgm:pt modelId="{D5C792DD-2430-4C0D-AC89-3EBCEC9D58C8}" type="pres">
      <dgm:prSet presAssocID="{571C43EC-42D6-4CC1-9B56-554E81CF51E5}" presName="header" presStyleLbl="node1" presStyleIdx="0" presStyleCnt="2"/>
      <dgm:spPr/>
    </dgm:pt>
    <dgm:pt modelId="{A7BF0385-75B0-4085-826E-E7C39AA28408}" type="pres">
      <dgm:prSet presAssocID="{571C43EC-42D6-4CC1-9B56-554E81CF51E5}" presName="hSp" presStyleCnt="0"/>
      <dgm:spPr/>
    </dgm:pt>
    <dgm:pt modelId="{C2941E2F-910C-4F15-940D-E7D990467FC0}" type="pres">
      <dgm:prSet presAssocID="{29A6BE2E-247C-4CEC-A144-C7479AB5FF03}" presName="vertFlow" presStyleCnt="0"/>
      <dgm:spPr/>
    </dgm:pt>
    <dgm:pt modelId="{21513D0F-DBF8-4465-8F46-01E751D31E34}" type="pres">
      <dgm:prSet presAssocID="{29A6BE2E-247C-4CEC-A144-C7479AB5FF03}" presName="header" presStyleLbl="node1" presStyleIdx="1" presStyleCnt="2"/>
      <dgm:spPr/>
    </dgm:pt>
  </dgm:ptLst>
  <dgm:cxnLst>
    <dgm:cxn modelId="{C1D22F0D-E3CF-471C-90FB-340FCE254D8A}" type="presOf" srcId="{9403A7F3-8BD6-4F18-AA8D-E1A8F5813937}" destId="{AFD29BEE-F7C3-4658-9D10-116DF79861CA}" srcOrd="0" destOrd="0" presId="urn:microsoft.com/office/officeart/2005/8/layout/lProcess1"/>
    <dgm:cxn modelId="{DA479C50-7849-4F84-9EF5-BFF22CDA3BF7}" srcId="{9403A7F3-8BD6-4F18-AA8D-E1A8F5813937}" destId="{571C43EC-42D6-4CC1-9B56-554E81CF51E5}" srcOrd="0" destOrd="0" parTransId="{9E002FB8-BB24-4DAD-8AE8-7613022B4319}" sibTransId="{368FE269-B7B6-4F14-A47F-4DDBA085FF6F}"/>
    <dgm:cxn modelId="{46474271-F3DC-4E43-9035-71E9F39F2B9F}" srcId="{9403A7F3-8BD6-4F18-AA8D-E1A8F5813937}" destId="{29A6BE2E-247C-4CEC-A144-C7479AB5FF03}" srcOrd="1" destOrd="0" parTransId="{F9F9C742-3C96-413E-8F71-26A57497EC5D}" sibTransId="{82DC9CC2-EF35-491B-B845-06664484BCC0}"/>
    <dgm:cxn modelId="{7962759A-45DA-4384-839B-40CEF13D2460}" type="presOf" srcId="{29A6BE2E-247C-4CEC-A144-C7479AB5FF03}" destId="{21513D0F-DBF8-4465-8F46-01E751D31E34}" srcOrd="0" destOrd="0" presId="urn:microsoft.com/office/officeart/2005/8/layout/lProcess1"/>
    <dgm:cxn modelId="{C77D5CEF-3592-4516-954D-439C98D76165}" type="presOf" srcId="{571C43EC-42D6-4CC1-9B56-554E81CF51E5}" destId="{D5C792DD-2430-4C0D-AC89-3EBCEC9D58C8}" srcOrd="0" destOrd="0" presId="urn:microsoft.com/office/officeart/2005/8/layout/lProcess1"/>
    <dgm:cxn modelId="{D8C4E596-6F64-4232-AFBF-01F36E599FE0}" type="presParOf" srcId="{AFD29BEE-F7C3-4658-9D10-116DF79861CA}" destId="{A8C6310C-4454-49B0-B277-38168E0619A3}" srcOrd="0" destOrd="0" presId="urn:microsoft.com/office/officeart/2005/8/layout/lProcess1"/>
    <dgm:cxn modelId="{D20DC5AE-AF7A-4CB3-893A-CFBCF142A595}" type="presParOf" srcId="{A8C6310C-4454-49B0-B277-38168E0619A3}" destId="{D5C792DD-2430-4C0D-AC89-3EBCEC9D58C8}" srcOrd="0" destOrd="0" presId="urn:microsoft.com/office/officeart/2005/8/layout/lProcess1"/>
    <dgm:cxn modelId="{53550649-C816-4DB2-B998-FCDF58EC43A2}" type="presParOf" srcId="{AFD29BEE-F7C3-4658-9D10-116DF79861CA}" destId="{A7BF0385-75B0-4085-826E-E7C39AA28408}" srcOrd="1" destOrd="0" presId="urn:microsoft.com/office/officeart/2005/8/layout/lProcess1"/>
    <dgm:cxn modelId="{C63B7A74-BF08-4A47-8A4F-FB004ADEEE4F}" type="presParOf" srcId="{AFD29BEE-F7C3-4658-9D10-116DF79861CA}" destId="{C2941E2F-910C-4F15-940D-E7D990467FC0}" srcOrd="2" destOrd="0" presId="urn:microsoft.com/office/officeart/2005/8/layout/lProcess1"/>
    <dgm:cxn modelId="{623963B6-0ECB-443B-A56F-06BE09ABBD09}" type="presParOf" srcId="{C2941E2F-910C-4F15-940D-E7D990467FC0}" destId="{21513D0F-DBF8-4465-8F46-01E751D31E34}" srcOrd="0"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860C83-94C6-4521-8B47-6299125445C1}" type="doc">
      <dgm:prSet loTypeId="urn:microsoft.com/office/officeart/2005/8/layout/hProcess9" loCatId="process" qsTypeId="urn:microsoft.com/office/officeart/2005/8/quickstyle/simple3" qsCatId="simple" csTypeId="urn:microsoft.com/office/officeart/2005/8/colors/accent4_2" csCatId="accent4" phldr="1"/>
      <dgm:spPr/>
    </dgm:pt>
    <dgm:pt modelId="{757B6CB4-296E-4231-A19F-90DFED95294D}">
      <dgm:prSet phldrT="[Text]"/>
      <dgm:spPr>
        <a:solidFill>
          <a:schemeClr val="accent1">
            <a:lumMod val="20000"/>
            <a:lumOff val="80000"/>
          </a:schemeClr>
        </a:solidFill>
      </dgm:spPr>
      <dgm:t>
        <a:bodyPr/>
        <a:lstStyle/>
        <a:p>
          <a:r>
            <a:rPr lang="en-US" b="1" dirty="0"/>
            <a:t>Non-</a:t>
          </a:r>
          <a:br>
            <a:rPr lang="en-US" b="1" dirty="0"/>
          </a:br>
          <a:r>
            <a:rPr lang="en-US" b="1" dirty="0"/>
            <a:t>listener	</a:t>
          </a:r>
        </a:p>
      </dgm:t>
    </dgm:pt>
    <dgm:pt modelId="{A62298ED-009E-4F86-A392-C6D2D97EE2D8}" type="parTrans" cxnId="{72ECBFFD-BAA2-456E-A0DE-74607B87A42C}">
      <dgm:prSet/>
      <dgm:spPr/>
      <dgm:t>
        <a:bodyPr/>
        <a:lstStyle/>
        <a:p>
          <a:endParaRPr lang="en-US"/>
        </a:p>
      </dgm:t>
    </dgm:pt>
    <dgm:pt modelId="{D07807B8-F71E-40DA-B664-307B51A2361E}" type="sibTrans" cxnId="{72ECBFFD-BAA2-456E-A0DE-74607B87A42C}">
      <dgm:prSet/>
      <dgm:spPr/>
      <dgm:t>
        <a:bodyPr/>
        <a:lstStyle/>
        <a:p>
          <a:endParaRPr lang="en-US"/>
        </a:p>
      </dgm:t>
    </dgm:pt>
    <dgm:pt modelId="{90105D1D-3EE4-4F51-9843-BBF77D18A93E}">
      <dgm:prSet phldrT="[Text]"/>
      <dgm:spPr>
        <a:solidFill>
          <a:schemeClr val="accent1">
            <a:lumMod val="20000"/>
            <a:lumOff val="80000"/>
          </a:schemeClr>
        </a:solidFill>
      </dgm:spPr>
      <dgm:t>
        <a:bodyPr/>
        <a:lstStyle/>
        <a:p>
          <a:r>
            <a:rPr lang="en-US" b="1" dirty="0"/>
            <a:t>Marginal</a:t>
          </a:r>
        </a:p>
        <a:p>
          <a:r>
            <a:rPr lang="en-US" b="1" dirty="0"/>
            <a:t>Listener</a:t>
          </a:r>
        </a:p>
      </dgm:t>
    </dgm:pt>
    <dgm:pt modelId="{67664170-E7EB-4300-8CBE-DEA506952122}" type="parTrans" cxnId="{F63924A9-EDE0-436B-8E09-A0EF081E5A7A}">
      <dgm:prSet/>
      <dgm:spPr/>
      <dgm:t>
        <a:bodyPr/>
        <a:lstStyle/>
        <a:p>
          <a:endParaRPr lang="en-US"/>
        </a:p>
      </dgm:t>
    </dgm:pt>
    <dgm:pt modelId="{844496E2-4EAD-462E-BF47-4CCB7AE03AA2}" type="sibTrans" cxnId="{F63924A9-EDE0-436B-8E09-A0EF081E5A7A}">
      <dgm:prSet/>
      <dgm:spPr/>
      <dgm:t>
        <a:bodyPr/>
        <a:lstStyle/>
        <a:p>
          <a:endParaRPr lang="en-US"/>
        </a:p>
      </dgm:t>
    </dgm:pt>
    <dgm:pt modelId="{9B6E6590-DB7E-43A8-ACE6-7BA730AF4587}">
      <dgm:prSet phldrT="[Text]"/>
      <dgm:spPr>
        <a:solidFill>
          <a:schemeClr val="accent1">
            <a:lumMod val="20000"/>
            <a:lumOff val="80000"/>
          </a:schemeClr>
        </a:solidFill>
      </dgm:spPr>
      <dgm:t>
        <a:bodyPr/>
        <a:lstStyle/>
        <a:p>
          <a:r>
            <a:rPr lang="en-US" b="1" dirty="0"/>
            <a:t>Evaluative</a:t>
          </a:r>
        </a:p>
        <a:p>
          <a:r>
            <a:rPr lang="en-US" b="1" dirty="0"/>
            <a:t>Listener</a:t>
          </a:r>
        </a:p>
      </dgm:t>
    </dgm:pt>
    <dgm:pt modelId="{7B9F9D45-17C0-4F51-8988-C2C31803C602}" type="parTrans" cxnId="{AFCF061B-4858-4B18-9A2F-8D062C4D0551}">
      <dgm:prSet/>
      <dgm:spPr/>
      <dgm:t>
        <a:bodyPr/>
        <a:lstStyle/>
        <a:p>
          <a:endParaRPr lang="en-US"/>
        </a:p>
      </dgm:t>
    </dgm:pt>
    <dgm:pt modelId="{995301DA-2289-4A48-90CC-8CF177A49F8D}" type="sibTrans" cxnId="{AFCF061B-4858-4B18-9A2F-8D062C4D0551}">
      <dgm:prSet/>
      <dgm:spPr/>
      <dgm:t>
        <a:bodyPr/>
        <a:lstStyle/>
        <a:p>
          <a:endParaRPr lang="en-US"/>
        </a:p>
      </dgm:t>
    </dgm:pt>
    <dgm:pt modelId="{6392EFEA-660D-43A3-96AB-D8116CAC4F0F}">
      <dgm:prSet phldrT="[Text]"/>
      <dgm:spPr>
        <a:solidFill>
          <a:schemeClr val="accent1">
            <a:lumMod val="20000"/>
            <a:lumOff val="80000"/>
          </a:schemeClr>
        </a:solidFill>
      </dgm:spPr>
      <dgm:t>
        <a:bodyPr/>
        <a:lstStyle/>
        <a:p>
          <a:r>
            <a:rPr lang="en-US" b="1" dirty="0"/>
            <a:t>Active</a:t>
          </a:r>
        </a:p>
        <a:p>
          <a:r>
            <a:rPr lang="en-US" b="1" dirty="0"/>
            <a:t>Listener</a:t>
          </a:r>
        </a:p>
      </dgm:t>
    </dgm:pt>
    <dgm:pt modelId="{57403C45-02DA-4918-A497-04BFEF5CF922}" type="parTrans" cxnId="{C62A7C6E-40B2-4D5E-AA61-97C1FA4FE9DA}">
      <dgm:prSet/>
      <dgm:spPr/>
      <dgm:t>
        <a:bodyPr/>
        <a:lstStyle/>
        <a:p>
          <a:endParaRPr lang="en-US"/>
        </a:p>
      </dgm:t>
    </dgm:pt>
    <dgm:pt modelId="{AB80E51B-B296-4271-A425-ACEA2141B18D}" type="sibTrans" cxnId="{C62A7C6E-40B2-4D5E-AA61-97C1FA4FE9DA}">
      <dgm:prSet/>
      <dgm:spPr/>
      <dgm:t>
        <a:bodyPr/>
        <a:lstStyle/>
        <a:p>
          <a:endParaRPr lang="en-US"/>
        </a:p>
      </dgm:t>
    </dgm:pt>
    <dgm:pt modelId="{B3B24048-DE6A-4072-8B6B-DEED638C825B}">
      <dgm:prSet phldrT="[Text]"/>
      <dgm:spPr>
        <a:solidFill>
          <a:schemeClr val="accent1">
            <a:lumMod val="20000"/>
            <a:lumOff val="80000"/>
          </a:schemeClr>
        </a:solidFill>
      </dgm:spPr>
      <dgm:t>
        <a:bodyPr/>
        <a:lstStyle/>
        <a:p>
          <a:r>
            <a:rPr lang="en-US" b="1" dirty="0"/>
            <a:t>Empathic</a:t>
          </a:r>
        </a:p>
        <a:p>
          <a:r>
            <a:rPr lang="en-US" b="1" dirty="0"/>
            <a:t>Listener</a:t>
          </a:r>
        </a:p>
      </dgm:t>
    </dgm:pt>
    <dgm:pt modelId="{1D353B12-C0E6-46F4-932D-A107990DADBA}" type="parTrans" cxnId="{37C09ED8-73F4-4807-A02D-97BCEA3DEAB7}">
      <dgm:prSet/>
      <dgm:spPr/>
      <dgm:t>
        <a:bodyPr/>
        <a:lstStyle/>
        <a:p>
          <a:endParaRPr lang="en-US"/>
        </a:p>
      </dgm:t>
    </dgm:pt>
    <dgm:pt modelId="{7FAC9C8B-4B66-41DA-8CCD-68CBA234B602}" type="sibTrans" cxnId="{37C09ED8-73F4-4807-A02D-97BCEA3DEAB7}">
      <dgm:prSet/>
      <dgm:spPr/>
      <dgm:t>
        <a:bodyPr/>
        <a:lstStyle/>
        <a:p>
          <a:endParaRPr lang="en-US"/>
        </a:p>
      </dgm:t>
    </dgm:pt>
    <dgm:pt modelId="{90FCD3C0-D9DC-44DB-A481-5CC3C8A8B58F}" type="pres">
      <dgm:prSet presAssocID="{34860C83-94C6-4521-8B47-6299125445C1}" presName="CompostProcess" presStyleCnt="0">
        <dgm:presLayoutVars>
          <dgm:dir/>
          <dgm:resizeHandles val="exact"/>
        </dgm:presLayoutVars>
      </dgm:prSet>
      <dgm:spPr/>
    </dgm:pt>
    <dgm:pt modelId="{1D8D220E-EBFE-4728-9A7C-86575A70853F}" type="pres">
      <dgm:prSet presAssocID="{34860C83-94C6-4521-8B47-6299125445C1}" presName="arrow" presStyleLbl="bgShp" presStyleIdx="0" presStyleCnt="1"/>
      <dgm:spPr>
        <a:solidFill>
          <a:srgbClr val="C00000"/>
        </a:solidFill>
      </dgm:spPr>
    </dgm:pt>
    <dgm:pt modelId="{D9CE2194-4638-40EF-A754-F849219FF2F8}" type="pres">
      <dgm:prSet presAssocID="{34860C83-94C6-4521-8B47-6299125445C1}" presName="linearProcess" presStyleCnt="0"/>
      <dgm:spPr/>
    </dgm:pt>
    <dgm:pt modelId="{DD220E79-ED1C-406D-A7BB-678F8FC02FE8}" type="pres">
      <dgm:prSet presAssocID="{757B6CB4-296E-4231-A19F-90DFED95294D}" presName="textNode" presStyleLbl="node1" presStyleIdx="0" presStyleCnt="5" custScaleY="63636">
        <dgm:presLayoutVars>
          <dgm:bulletEnabled val="1"/>
        </dgm:presLayoutVars>
      </dgm:prSet>
      <dgm:spPr/>
    </dgm:pt>
    <dgm:pt modelId="{E7339E94-E2F3-411C-B241-87AC475BF02E}" type="pres">
      <dgm:prSet presAssocID="{D07807B8-F71E-40DA-B664-307B51A2361E}" presName="sibTrans" presStyleCnt="0"/>
      <dgm:spPr/>
    </dgm:pt>
    <dgm:pt modelId="{1BAFD293-2A23-4227-BC11-0416318B6E66}" type="pres">
      <dgm:prSet presAssocID="{90105D1D-3EE4-4F51-9843-BBF77D18A93E}" presName="textNode" presStyleLbl="node1" presStyleIdx="1" presStyleCnt="5" custScaleY="63636">
        <dgm:presLayoutVars>
          <dgm:bulletEnabled val="1"/>
        </dgm:presLayoutVars>
      </dgm:prSet>
      <dgm:spPr/>
    </dgm:pt>
    <dgm:pt modelId="{22198A80-AE0D-49B3-A44E-30D03AC2B104}" type="pres">
      <dgm:prSet presAssocID="{844496E2-4EAD-462E-BF47-4CCB7AE03AA2}" presName="sibTrans" presStyleCnt="0"/>
      <dgm:spPr/>
    </dgm:pt>
    <dgm:pt modelId="{7782A8D3-C3CF-4953-81F8-FCD3DF655A54}" type="pres">
      <dgm:prSet presAssocID="{9B6E6590-DB7E-43A8-ACE6-7BA730AF4587}" presName="textNode" presStyleLbl="node1" presStyleIdx="2" presStyleCnt="5" custScaleY="63636">
        <dgm:presLayoutVars>
          <dgm:bulletEnabled val="1"/>
        </dgm:presLayoutVars>
      </dgm:prSet>
      <dgm:spPr/>
    </dgm:pt>
    <dgm:pt modelId="{21F7F31E-B16E-48E9-BA61-3197E8180B8A}" type="pres">
      <dgm:prSet presAssocID="{995301DA-2289-4A48-90CC-8CF177A49F8D}" presName="sibTrans" presStyleCnt="0"/>
      <dgm:spPr/>
    </dgm:pt>
    <dgm:pt modelId="{95B204B1-AD6A-401D-BE21-88E231B3F211}" type="pres">
      <dgm:prSet presAssocID="{6392EFEA-660D-43A3-96AB-D8116CAC4F0F}" presName="textNode" presStyleLbl="node1" presStyleIdx="3" presStyleCnt="5" custScaleY="63636">
        <dgm:presLayoutVars>
          <dgm:bulletEnabled val="1"/>
        </dgm:presLayoutVars>
      </dgm:prSet>
      <dgm:spPr/>
    </dgm:pt>
    <dgm:pt modelId="{AA933B3E-CC61-4C08-B308-FEEB3FFA53F2}" type="pres">
      <dgm:prSet presAssocID="{AB80E51B-B296-4271-A425-ACEA2141B18D}" presName="sibTrans" presStyleCnt="0"/>
      <dgm:spPr/>
    </dgm:pt>
    <dgm:pt modelId="{C369DDB9-AA40-482F-AC51-48CA41BF7904}" type="pres">
      <dgm:prSet presAssocID="{B3B24048-DE6A-4072-8B6B-DEED638C825B}" presName="textNode" presStyleLbl="node1" presStyleIdx="4" presStyleCnt="5" custScaleY="63636">
        <dgm:presLayoutVars>
          <dgm:bulletEnabled val="1"/>
        </dgm:presLayoutVars>
      </dgm:prSet>
      <dgm:spPr/>
    </dgm:pt>
  </dgm:ptLst>
  <dgm:cxnLst>
    <dgm:cxn modelId="{06757602-1AF7-4255-AB87-9A2126F3B9FD}" type="presOf" srcId="{6392EFEA-660D-43A3-96AB-D8116CAC4F0F}" destId="{95B204B1-AD6A-401D-BE21-88E231B3F211}" srcOrd="0" destOrd="0" presId="urn:microsoft.com/office/officeart/2005/8/layout/hProcess9"/>
    <dgm:cxn modelId="{AFCF061B-4858-4B18-9A2F-8D062C4D0551}" srcId="{34860C83-94C6-4521-8B47-6299125445C1}" destId="{9B6E6590-DB7E-43A8-ACE6-7BA730AF4587}" srcOrd="2" destOrd="0" parTransId="{7B9F9D45-17C0-4F51-8988-C2C31803C602}" sibTransId="{995301DA-2289-4A48-90CC-8CF177A49F8D}"/>
    <dgm:cxn modelId="{C61F0C49-2411-4CAD-AEE5-ED7E887CEBC4}" type="presOf" srcId="{90105D1D-3EE4-4F51-9843-BBF77D18A93E}" destId="{1BAFD293-2A23-4227-BC11-0416318B6E66}" srcOrd="0" destOrd="0" presId="urn:microsoft.com/office/officeart/2005/8/layout/hProcess9"/>
    <dgm:cxn modelId="{C62A7C6E-40B2-4D5E-AA61-97C1FA4FE9DA}" srcId="{34860C83-94C6-4521-8B47-6299125445C1}" destId="{6392EFEA-660D-43A3-96AB-D8116CAC4F0F}" srcOrd="3" destOrd="0" parTransId="{57403C45-02DA-4918-A497-04BFEF5CF922}" sibTransId="{AB80E51B-B296-4271-A425-ACEA2141B18D}"/>
    <dgm:cxn modelId="{8AD19C79-5BBC-4E37-B070-9752A8E0627B}" type="presOf" srcId="{757B6CB4-296E-4231-A19F-90DFED95294D}" destId="{DD220E79-ED1C-406D-A7BB-678F8FC02FE8}" srcOrd="0" destOrd="0" presId="urn:microsoft.com/office/officeart/2005/8/layout/hProcess9"/>
    <dgm:cxn modelId="{E1622680-9025-4CB4-9DB1-6EBB21999ABF}" type="presOf" srcId="{34860C83-94C6-4521-8B47-6299125445C1}" destId="{90FCD3C0-D9DC-44DB-A481-5CC3C8A8B58F}" srcOrd="0" destOrd="0" presId="urn:microsoft.com/office/officeart/2005/8/layout/hProcess9"/>
    <dgm:cxn modelId="{F63924A9-EDE0-436B-8E09-A0EF081E5A7A}" srcId="{34860C83-94C6-4521-8B47-6299125445C1}" destId="{90105D1D-3EE4-4F51-9843-BBF77D18A93E}" srcOrd="1" destOrd="0" parTransId="{67664170-E7EB-4300-8CBE-DEA506952122}" sibTransId="{844496E2-4EAD-462E-BF47-4CCB7AE03AA2}"/>
    <dgm:cxn modelId="{37C09ED8-73F4-4807-A02D-97BCEA3DEAB7}" srcId="{34860C83-94C6-4521-8B47-6299125445C1}" destId="{B3B24048-DE6A-4072-8B6B-DEED638C825B}" srcOrd="4" destOrd="0" parTransId="{1D353B12-C0E6-46F4-932D-A107990DADBA}" sibTransId="{7FAC9C8B-4B66-41DA-8CCD-68CBA234B602}"/>
    <dgm:cxn modelId="{1E01E0EE-F242-4F22-A629-2C7622C7E0D5}" type="presOf" srcId="{9B6E6590-DB7E-43A8-ACE6-7BA730AF4587}" destId="{7782A8D3-C3CF-4953-81F8-FCD3DF655A54}" srcOrd="0" destOrd="0" presId="urn:microsoft.com/office/officeart/2005/8/layout/hProcess9"/>
    <dgm:cxn modelId="{340964FD-21A6-4191-AEA7-92D2EBD4F759}" type="presOf" srcId="{B3B24048-DE6A-4072-8B6B-DEED638C825B}" destId="{C369DDB9-AA40-482F-AC51-48CA41BF7904}" srcOrd="0" destOrd="0" presId="urn:microsoft.com/office/officeart/2005/8/layout/hProcess9"/>
    <dgm:cxn modelId="{72ECBFFD-BAA2-456E-A0DE-74607B87A42C}" srcId="{34860C83-94C6-4521-8B47-6299125445C1}" destId="{757B6CB4-296E-4231-A19F-90DFED95294D}" srcOrd="0" destOrd="0" parTransId="{A62298ED-009E-4F86-A392-C6D2D97EE2D8}" sibTransId="{D07807B8-F71E-40DA-B664-307B51A2361E}"/>
    <dgm:cxn modelId="{F766C511-EBDF-406C-B510-712325EC1AB0}" type="presParOf" srcId="{90FCD3C0-D9DC-44DB-A481-5CC3C8A8B58F}" destId="{1D8D220E-EBFE-4728-9A7C-86575A70853F}" srcOrd="0" destOrd="0" presId="urn:microsoft.com/office/officeart/2005/8/layout/hProcess9"/>
    <dgm:cxn modelId="{1FE1E66E-9D7D-4B0F-ACA5-A435908D6A94}" type="presParOf" srcId="{90FCD3C0-D9DC-44DB-A481-5CC3C8A8B58F}" destId="{D9CE2194-4638-40EF-A754-F849219FF2F8}" srcOrd="1" destOrd="0" presId="urn:microsoft.com/office/officeart/2005/8/layout/hProcess9"/>
    <dgm:cxn modelId="{A6A2E1DC-9371-4163-A21D-2C80370D9A71}" type="presParOf" srcId="{D9CE2194-4638-40EF-A754-F849219FF2F8}" destId="{DD220E79-ED1C-406D-A7BB-678F8FC02FE8}" srcOrd="0" destOrd="0" presId="urn:microsoft.com/office/officeart/2005/8/layout/hProcess9"/>
    <dgm:cxn modelId="{A2809803-0C0B-43D0-BE18-F6EC87FF1E3E}" type="presParOf" srcId="{D9CE2194-4638-40EF-A754-F849219FF2F8}" destId="{E7339E94-E2F3-411C-B241-87AC475BF02E}" srcOrd="1" destOrd="0" presId="urn:microsoft.com/office/officeart/2005/8/layout/hProcess9"/>
    <dgm:cxn modelId="{92448D6E-9D80-4E98-9C0B-02E3BB66BA93}" type="presParOf" srcId="{D9CE2194-4638-40EF-A754-F849219FF2F8}" destId="{1BAFD293-2A23-4227-BC11-0416318B6E66}" srcOrd="2" destOrd="0" presId="urn:microsoft.com/office/officeart/2005/8/layout/hProcess9"/>
    <dgm:cxn modelId="{BE879DE6-9F9B-4C88-AFDB-4188B9987058}" type="presParOf" srcId="{D9CE2194-4638-40EF-A754-F849219FF2F8}" destId="{22198A80-AE0D-49B3-A44E-30D03AC2B104}" srcOrd="3" destOrd="0" presId="urn:microsoft.com/office/officeart/2005/8/layout/hProcess9"/>
    <dgm:cxn modelId="{6340B475-C532-45F4-9DE2-6B2E61A72898}" type="presParOf" srcId="{D9CE2194-4638-40EF-A754-F849219FF2F8}" destId="{7782A8D3-C3CF-4953-81F8-FCD3DF655A54}" srcOrd="4" destOrd="0" presId="urn:microsoft.com/office/officeart/2005/8/layout/hProcess9"/>
    <dgm:cxn modelId="{AACB3782-FA55-45E2-B351-2B9B9D7D48F6}" type="presParOf" srcId="{D9CE2194-4638-40EF-A754-F849219FF2F8}" destId="{21F7F31E-B16E-48E9-BA61-3197E8180B8A}" srcOrd="5" destOrd="0" presId="urn:microsoft.com/office/officeart/2005/8/layout/hProcess9"/>
    <dgm:cxn modelId="{6F0183CC-A2B3-4BB0-B6FF-F081C3463B32}" type="presParOf" srcId="{D9CE2194-4638-40EF-A754-F849219FF2F8}" destId="{95B204B1-AD6A-401D-BE21-88E231B3F211}" srcOrd="6" destOrd="0" presId="urn:microsoft.com/office/officeart/2005/8/layout/hProcess9"/>
    <dgm:cxn modelId="{7E106668-9E08-4997-93AD-A985AC7119E5}" type="presParOf" srcId="{D9CE2194-4638-40EF-A754-F849219FF2F8}" destId="{AA933B3E-CC61-4C08-B308-FEEB3FFA53F2}" srcOrd="7" destOrd="0" presId="urn:microsoft.com/office/officeart/2005/8/layout/hProcess9"/>
    <dgm:cxn modelId="{E095CDB5-2D58-42B9-9570-72170F050847}" type="presParOf" srcId="{D9CE2194-4638-40EF-A754-F849219FF2F8}" destId="{C369DDB9-AA40-482F-AC51-48CA41BF7904}"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CF50652-D27F-4C8D-884D-F7A2B3F2779F}" type="doc">
      <dgm:prSet loTypeId="urn:microsoft.com/office/officeart/2005/8/layout/cycle5" loCatId="cycle" qsTypeId="urn:microsoft.com/office/officeart/2005/8/quickstyle/simple3" qsCatId="simple" csTypeId="urn:microsoft.com/office/officeart/2005/8/colors/accent3_4" csCatId="accent3" phldr="1"/>
      <dgm:spPr/>
      <dgm:t>
        <a:bodyPr/>
        <a:lstStyle/>
        <a:p>
          <a:endParaRPr lang="en-US"/>
        </a:p>
      </dgm:t>
    </dgm:pt>
    <dgm:pt modelId="{570AD7E4-777C-43D5-9C62-C00308D86722}">
      <dgm:prSet phldrT="[Text]" custT="1"/>
      <dgm:spPr/>
      <dgm:t>
        <a:bodyPr/>
        <a:lstStyle/>
        <a:p>
          <a:r>
            <a:rPr lang="en-US" sz="1600" b="1" dirty="0"/>
            <a:t>ANALYZE</a:t>
          </a:r>
        </a:p>
      </dgm:t>
    </dgm:pt>
    <dgm:pt modelId="{D178D09D-B67B-43D4-91BE-571603307381}" type="parTrans" cxnId="{DA9D5BF4-D8E1-4744-9CD2-05B2E6EA5610}">
      <dgm:prSet/>
      <dgm:spPr/>
      <dgm:t>
        <a:bodyPr/>
        <a:lstStyle/>
        <a:p>
          <a:endParaRPr lang="en-US"/>
        </a:p>
      </dgm:t>
    </dgm:pt>
    <dgm:pt modelId="{36AC9FB2-39BB-4339-871F-66ECDFB32355}" type="sibTrans" cxnId="{DA9D5BF4-D8E1-4744-9CD2-05B2E6EA5610}">
      <dgm:prSet>
        <dgm:style>
          <a:lnRef idx="3">
            <a:schemeClr val="accent2"/>
          </a:lnRef>
          <a:fillRef idx="0">
            <a:schemeClr val="accent2"/>
          </a:fillRef>
          <a:effectRef idx="2">
            <a:schemeClr val="accent2"/>
          </a:effectRef>
          <a:fontRef idx="minor">
            <a:schemeClr val="tx1"/>
          </a:fontRef>
        </dgm:style>
      </dgm:prSet>
      <dgm:spPr/>
      <dgm:t>
        <a:bodyPr/>
        <a:lstStyle/>
        <a:p>
          <a:endParaRPr lang="en-US" dirty="0"/>
        </a:p>
      </dgm:t>
    </dgm:pt>
    <dgm:pt modelId="{0BA1D7FF-3AEA-4D67-A4E9-21BBAFC1F7BE}">
      <dgm:prSet phldrT="[Text]" custT="1"/>
      <dgm:spPr/>
      <dgm:t>
        <a:bodyPr/>
        <a:lstStyle/>
        <a:p>
          <a:r>
            <a:rPr lang="en-US" sz="1600" b="1" dirty="0"/>
            <a:t>PREDICT</a:t>
          </a:r>
        </a:p>
      </dgm:t>
    </dgm:pt>
    <dgm:pt modelId="{8CE04D38-8ACE-47AE-A1E0-9D6469E266FD}" type="parTrans" cxnId="{7D515495-C89F-4536-813D-0748BF14DBD8}">
      <dgm:prSet/>
      <dgm:spPr/>
      <dgm:t>
        <a:bodyPr/>
        <a:lstStyle/>
        <a:p>
          <a:endParaRPr lang="en-US"/>
        </a:p>
      </dgm:t>
    </dgm:pt>
    <dgm:pt modelId="{95CF07FB-E5C9-4F5B-B315-5F4536D6C8E5}" type="sibTrans" cxnId="{7D515495-C89F-4536-813D-0748BF14DBD8}">
      <dgm:prSet>
        <dgm:style>
          <a:lnRef idx="3">
            <a:schemeClr val="accent2"/>
          </a:lnRef>
          <a:fillRef idx="0">
            <a:schemeClr val="accent2"/>
          </a:fillRef>
          <a:effectRef idx="2">
            <a:schemeClr val="accent2"/>
          </a:effectRef>
          <a:fontRef idx="minor">
            <a:schemeClr val="tx1"/>
          </a:fontRef>
        </dgm:style>
      </dgm:prSet>
      <dgm:spPr/>
      <dgm:t>
        <a:bodyPr/>
        <a:lstStyle/>
        <a:p>
          <a:endParaRPr lang="en-US" b="0" dirty="0"/>
        </a:p>
      </dgm:t>
    </dgm:pt>
    <dgm:pt modelId="{A4A28481-51E6-4520-ADDE-2A1AD3333E9E}">
      <dgm:prSet phldrT="[Text]" custT="1"/>
      <dgm:spPr/>
      <dgm:t>
        <a:bodyPr/>
        <a:lstStyle/>
        <a:p>
          <a:r>
            <a:rPr lang="en-US" sz="1600" b="1" dirty="0"/>
            <a:t>COLLECT</a:t>
          </a:r>
        </a:p>
      </dgm:t>
    </dgm:pt>
    <dgm:pt modelId="{DB54D4F0-9258-4699-9C3E-71648BFA93FE}" type="parTrans" cxnId="{D16C3F33-DAD9-4AD4-8A90-88DAB55AADD2}">
      <dgm:prSet/>
      <dgm:spPr/>
      <dgm:t>
        <a:bodyPr/>
        <a:lstStyle/>
        <a:p>
          <a:endParaRPr lang="en-US"/>
        </a:p>
      </dgm:t>
    </dgm:pt>
    <dgm:pt modelId="{0DB6E6C7-609A-4611-A8F1-E9FFE45D2A2E}" type="sibTrans" cxnId="{D16C3F33-DAD9-4AD4-8A90-88DAB55AADD2}">
      <dgm:prSet>
        <dgm:style>
          <a:lnRef idx="3">
            <a:schemeClr val="accent2"/>
          </a:lnRef>
          <a:fillRef idx="0">
            <a:schemeClr val="accent2"/>
          </a:fillRef>
          <a:effectRef idx="2">
            <a:schemeClr val="accent2"/>
          </a:effectRef>
          <a:fontRef idx="minor">
            <a:schemeClr val="tx1"/>
          </a:fontRef>
        </dgm:style>
      </dgm:prSet>
      <dgm:spPr/>
      <dgm:t>
        <a:bodyPr/>
        <a:lstStyle/>
        <a:p>
          <a:endParaRPr lang="en-US" dirty="0"/>
        </a:p>
      </dgm:t>
    </dgm:pt>
    <dgm:pt modelId="{69501A2C-9F04-45AF-82B7-F45786DEFA66}" type="pres">
      <dgm:prSet presAssocID="{6CF50652-D27F-4C8D-884D-F7A2B3F2779F}" presName="cycle" presStyleCnt="0">
        <dgm:presLayoutVars>
          <dgm:dir/>
          <dgm:resizeHandles val="exact"/>
        </dgm:presLayoutVars>
      </dgm:prSet>
      <dgm:spPr/>
    </dgm:pt>
    <dgm:pt modelId="{B2B76616-E3BD-4982-8271-F108ADD5FFB9}" type="pres">
      <dgm:prSet presAssocID="{A4A28481-51E6-4520-ADDE-2A1AD3333E9E}" presName="node" presStyleLbl="node1" presStyleIdx="0" presStyleCnt="3" custScaleX="74624" custScaleY="55837">
        <dgm:presLayoutVars>
          <dgm:bulletEnabled val="1"/>
        </dgm:presLayoutVars>
      </dgm:prSet>
      <dgm:spPr/>
    </dgm:pt>
    <dgm:pt modelId="{211687C6-5BC1-4E8C-AA3B-C4767B675644}" type="pres">
      <dgm:prSet presAssocID="{A4A28481-51E6-4520-ADDE-2A1AD3333E9E}" presName="spNode" presStyleCnt="0"/>
      <dgm:spPr/>
    </dgm:pt>
    <dgm:pt modelId="{FD88329B-113F-4D5B-9157-23C83185CD50}" type="pres">
      <dgm:prSet presAssocID="{0DB6E6C7-609A-4611-A8F1-E9FFE45D2A2E}" presName="sibTrans" presStyleLbl="sibTrans1D1" presStyleIdx="0" presStyleCnt="3"/>
      <dgm:spPr/>
    </dgm:pt>
    <dgm:pt modelId="{C95C7F41-EA56-4790-BDEA-90AB33958D12}" type="pres">
      <dgm:prSet presAssocID="{570AD7E4-777C-43D5-9C62-C00308D86722}" presName="node" presStyleLbl="node1" presStyleIdx="1" presStyleCnt="3" custScaleX="72337" custScaleY="60558" custRadScaleRad="106670" custRadScaleInc="-7222">
        <dgm:presLayoutVars>
          <dgm:bulletEnabled val="1"/>
        </dgm:presLayoutVars>
      </dgm:prSet>
      <dgm:spPr/>
    </dgm:pt>
    <dgm:pt modelId="{B6D867D8-64EF-43F7-9E45-0A751214A8BB}" type="pres">
      <dgm:prSet presAssocID="{570AD7E4-777C-43D5-9C62-C00308D86722}" presName="spNode" presStyleCnt="0"/>
      <dgm:spPr/>
    </dgm:pt>
    <dgm:pt modelId="{8493568C-2D9B-4DA4-8172-A32341E4951D}" type="pres">
      <dgm:prSet presAssocID="{36AC9FB2-39BB-4339-871F-66ECDFB32355}" presName="sibTrans" presStyleLbl="sibTrans1D1" presStyleIdx="1" presStyleCnt="3"/>
      <dgm:spPr/>
    </dgm:pt>
    <dgm:pt modelId="{1C28156E-9DFE-49D5-9798-11271884526B}" type="pres">
      <dgm:prSet presAssocID="{0BA1D7FF-3AEA-4D67-A4E9-21BBAFC1F7BE}" presName="node" presStyleLbl="node1" presStyleIdx="2" presStyleCnt="3" custScaleX="71628" custScaleY="63461" custRadScaleRad="114348" custRadScaleInc="46283">
        <dgm:presLayoutVars>
          <dgm:bulletEnabled val="1"/>
        </dgm:presLayoutVars>
      </dgm:prSet>
      <dgm:spPr/>
    </dgm:pt>
    <dgm:pt modelId="{4FB5E67A-28B3-42D1-AA93-B3CBA69D31A7}" type="pres">
      <dgm:prSet presAssocID="{0BA1D7FF-3AEA-4D67-A4E9-21BBAFC1F7BE}" presName="spNode" presStyleCnt="0"/>
      <dgm:spPr/>
    </dgm:pt>
    <dgm:pt modelId="{2AD0F990-91AD-4894-B443-0667AA3ED8FB}" type="pres">
      <dgm:prSet presAssocID="{95CF07FB-E5C9-4F5B-B315-5F4536D6C8E5}" presName="sibTrans" presStyleLbl="sibTrans1D1" presStyleIdx="2" presStyleCnt="3"/>
      <dgm:spPr/>
    </dgm:pt>
  </dgm:ptLst>
  <dgm:cxnLst>
    <dgm:cxn modelId="{D16C3F33-DAD9-4AD4-8A90-88DAB55AADD2}" srcId="{6CF50652-D27F-4C8D-884D-F7A2B3F2779F}" destId="{A4A28481-51E6-4520-ADDE-2A1AD3333E9E}" srcOrd="0" destOrd="0" parTransId="{DB54D4F0-9258-4699-9C3E-71648BFA93FE}" sibTransId="{0DB6E6C7-609A-4611-A8F1-E9FFE45D2A2E}"/>
    <dgm:cxn modelId="{9CFF3647-4EC3-4D07-B0BC-F9764AA84BD0}" type="presOf" srcId="{36AC9FB2-39BB-4339-871F-66ECDFB32355}" destId="{8493568C-2D9B-4DA4-8172-A32341E4951D}" srcOrd="0" destOrd="0" presId="urn:microsoft.com/office/officeart/2005/8/layout/cycle5"/>
    <dgm:cxn modelId="{E362ED47-89ED-46C7-B40E-6496588660DA}" type="presOf" srcId="{570AD7E4-777C-43D5-9C62-C00308D86722}" destId="{C95C7F41-EA56-4790-BDEA-90AB33958D12}" srcOrd="0" destOrd="0" presId="urn:microsoft.com/office/officeart/2005/8/layout/cycle5"/>
    <dgm:cxn modelId="{ED868B4F-44F0-45A2-9BB2-682B0A95CD08}" type="presOf" srcId="{6CF50652-D27F-4C8D-884D-F7A2B3F2779F}" destId="{69501A2C-9F04-45AF-82B7-F45786DEFA66}" srcOrd="0" destOrd="0" presId="urn:microsoft.com/office/officeart/2005/8/layout/cycle5"/>
    <dgm:cxn modelId="{96037783-9381-4FCB-A680-D6F741D5BFF1}" type="presOf" srcId="{0DB6E6C7-609A-4611-A8F1-E9FFE45D2A2E}" destId="{FD88329B-113F-4D5B-9157-23C83185CD50}" srcOrd="0" destOrd="0" presId="urn:microsoft.com/office/officeart/2005/8/layout/cycle5"/>
    <dgm:cxn modelId="{7D515495-C89F-4536-813D-0748BF14DBD8}" srcId="{6CF50652-D27F-4C8D-884D-F7A2B3F2779F}" destId="{0BA1D7FF-3AEA-4D67-A4E9-21BBAFC1F7BE}" srcOrd="2" destOrd="0" parTransId="{8CE04D38-8ACE-47AE-A1E0-9D6469E266FD}" sibTransId="{95CF07FB-E5C9-4F5B-B315-5F4536D6C8E5}"/>
    <dgm:cxn modelId="{7327879B-74F3-4866-818E-2C19BAD08D4B}" type="presOf" srcId="{A4A28481-51E6-4520-ADDE-2A1AD3333E9E}" destId="{B2B76616-E3BD-4982-8271-F108ADD5FFB9}" srcOrd="0" destOrd="0" presId="urn:microsoft.com/office/officeart/2005/8/layout/cycle5"/>
    <dgm:cxn modelId="{5D2B12AE-F65D-48BC-8BA9-E8938FFFFAD4}" type="presOf" srcId="{95CF07FB-E5C9-4F5B-B315-5F4536D6C8E5}" destId="{2AD0F990-91AD-4894-B443-0667AA3ED8FB}" srcOrd="0" destOrd="0" presId="urn:microsoft.com/office/officeart/2005/8/layout/cycle5"/>
    <dgm:cxn modelId="{5772F3CE-9BC7-47E8-803A-3A5201B279B6}" type="presOf" srcId="{0BA1D7FF-3AEA-4D67-A4E9-21BBAFC1F7BE}" destId="{1C28156E-9DFE-49D5-9798-11271884526B}" srcOrd="0" destOrd="0" presId="urn:microsoft.com/office/officeart/2005/8/layout/cycle5"/>
    <dgm:cxn modelId="{DA9D5BF4-D8E1-4744-9CD2-05B2E6EA5610}" srcId="{6CF50652-D27F-4C8D-884D-F7A2B3F2779F}" destId="{570AD7E4-777C-43D5-9C62-C00308D86722}" srcOrd="1" destOrd="0" parTransId="{D178D09D-B67B-43D4-91BE-571603307381}" sibTransId="{36AC9FB2-39BB-4339-871F-66ECDFB32355}"/>
    <dgm:cxn modelId="{B383A964-2BC5-4841-AB20-656A0DC2173C}" type="presParOf" srcId="{69501A2C-9F04-45AF-82B7-F45786DEFA66}" destId="{B2B76616-E3BD-4982-8271-F108ADD5FFB9}" srcOrd="0" destOrd="0" presId="urn:microsoft.com/office/officeart/2005/8/layout/cycle5"/>
    <dgm:cxn modelId="{95304A70-A8D2-4E31-B746-4D8CD1F439FC}" type="presParOf" srcId="{69501A2C-9F04-45AF-82B7-F45786DEFA66}" destId="{211687C6-5BC1-4E8C-AA3B-C4767B675644}" srcOrd="1" destOrd="0" presId="urn:microsoft.com/office/officeart/2005/8/layout/cycle5"/>
    <dgm:cxn modelId="{6620A12E-892A-4546-8E01-CBF1C66350B1}" type="presParOf" srcId="{69501A2C-9F04-45AF-82B7-F45786DEFA66}" destId="{FD88329B-113F-4D5B-9157-23C83185CD50}" srcOrd="2" destOrd="0" presId="urn:microsoft.com/office/officeart/2005/8/layout/cycle5"/>
    <dgm:cxn modelId="{9DB780F8-EE8E-4CBC-A585-4D01CA91756A}" type="presParOf" srcId="{69501A2C-9F04-45AF-82B7-F45786DEFA66}" destId="{C95C7F41-EA56-4790-BDEA-90AB33958D12}" srcOrd="3" destOrd="0" presId="urn:microsoft.com/office/officeart/2005/8/layout/cycle5"/>
    <dgm:cxn modelId="{9B03734D-95F1-4C95-A8E4-B1C4B4D24A70}" type="presParOf" srcId="{69501A2C-9F04-45AF-82B7-F45786DEFA66}" destId="{B6D867D8-64EF-43F7-9E45-0A751214A8BB}" srcOrd="4" destOrd="0" presId="urn:microsoft.com/office/officeart/2005/8/layout/cycle5"/>
    <dgm:cxn modelId="{FE5D217C-03DF-48A4-B55A-62791A2D0BD9}" type="presParOf" srcId="{69501A2C-9F04-45AF-82B7-F45786DEFA66}" destId="{8493568C-2D9B-4DA4-8172-A32341E4951D}" srcOrd="5" destOrd="0" presId="urn:microsoft.com/office/officeart/2005/8/layout/cycle5"/>
    <dgm:cxn modelId="{3E4227B8-5F77-441F-852B-DC43182B9C2B}" type="presParOf" srcId="{69501A2C-9F04-45AF-82B7-F45786DEFA66}" destId="{1C28156E-9DFE-49D5-9798-11271884526B}" srcOrd="6" destOrd="0" presId="urn:microsoft.com/office/officeart/2005/8/layout/cycle5"/>
    <dgm:cxn modelId="{C392DDC6-3B77-4643-A5B5-612C1081A605}" type="presParOf" srcId="{69501A2C-9F04-45AF-82B7-F45786DEFA66}" destId="{4FB5E67A-28B3-42D1-AA93-B3CBA69D31A7}" srcOrd="7" destOrd="0" presId="urn:microsoft.com/office/officeart/2005/8/layout/cycle5"/>
    <dgm:cxn modelId="{84F3CEDE-6227-4F4D-B559-05222822529F}" type="presParOf" srcId="{69501A2C-9F04-45AF-82B7-F45786DEFA66}" destId="{2AD0F990-91AD-4894-B443-0667AA3ED8FB}" srcOrd="8"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4A719-EBE4-4F52-8816-3AD50E02009B}">
      <dsp:nvSpPr>
        <dsp:cNvPr id="0" name=""/>
        <dsp:cNvSpPr/>
      </dsp:nvSpPr>
      <dsp:spPr>
        <a:xfrm>
          <a:off x="3266" y="1337600"/>
          <a:ext cx="2299733" cy="1896799"/>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p3d z="-227350" prstMaterial="matte"/>
      </dsp:spPr>
      <dsp:style>
        <a:lnRef idx="1">
          <a:scrgbClr r="0" g="0" b="0"/>
        </a:lnRef>
        <a:fillRef idx="1">
          <a:scrgbClr r="0" g="0" b="0"/>
        </a:fillRef>
        <a:effectRef idx="0">
          <a:scrgbClr r="0" g="0" b="0"/>
        </a:effectRef>
        <a:fontRef idx="minor"/>
      </dsp:style>
    </dsp:sp>
    <dsp:sp modelId="{8948CB37-FC5A-41C7-B3A0-C4C4CCBFC706}">
      <dsp:nvSpPr>
        <dsp:cNvPr id="0" name=""/>
        <dsp:cNvSpPr/>
      </dsp:nvSpPr>
      <dsp:spPr>
        <a:xfrm>
          <a:off x="1219208" y="838196"/>
          <a:ext cx="2378138" cy="3108270"/>
        </a:xfrm>
        <a:prstGeom prst="leftCircularArrow">
          <a:avLst>
            <a:gd name="adj1" fmla="val 2397"/>
            <a:gd name="adj2" fmla="val 289857"/>
            <a:gd name="adj3" fmla="val 3332041"/>
            <a:gd name="adj4" fmla="val 10291163"/>
            <a:gd name="adj5" fmla="val 2797"/>
          </a:avLst>
        </a:prstGeom>
        <a:solidFill>
          <a:schemeClr val="accent4">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353342CB-FCE3-4453-869D-AD6EA89679A1}">
      <dsp:nvSpPr>
        <dsp:cNvPr id="0" name=""/>
        <dsp:cNvSpPr/>
      </dsp:nvSpPr>
      <dsp:spPr>
        <a:xfrm>
          <a:off x="152391" y="1905000"/>
          <a:ext cx="2044207" cy="812914"/>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45720" rIns="6858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en-US" sz="3600" b="1" kern="1200" dirty="0">
              <a:latin typeface="Arial Narrow" pitchFamily="34" charset="0"/>
            </a:rPr>
            <a:t>A</a:t>
          </a:r>
          <a:r>
            <a:rPr lang="en-US" sz="3600" kern="1200" dirty="0">
              <a:latin typeface="Arial Narrow" pitchFamily="34" charset="0"/>
            </a:rPr>
            <a:t>ctivator</a:t>
          </a:r>
        </a:p>
      </dsp:txBody>
      <dsp:txXfrm>
        <a:off x="176200" y="1928809"/>
        <a:ext cx="1996589" cy="765296"/>
      </dsp:txXfrm>
    </dsp:sp>
    <dsp:sp modelId="{3504D03F-0FC1-408A-8131-753019E32F3F}">
      <dsp:nvSpPr>
        <dsp:cNvPr id="0" name=""/>
        <dsp:cNvSpPr/>
      </dsp:nvSpPr>
      <dsp:spPr>
        <a:xfrm>
          <a:off x="2913370" y="1337600"/>
          <a:ext cx="2299733" cy="1896799"/>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2232385"/>
              <a:satOff val="13449"/>
              <a:lumOff val="1078"/>
              <a:alphaOff val="0"/>
            </a:schemeClr>
          </a:solidFill>
          <a:prstDash val="solid"/>
        </a:ln>
        <a:effectLst/>
        <a:sp3d z="-227350" prstMaterial="matte"/>
      </dsp:spPr>
      <dsp:style>
        <a:lnRef idx="1">
          <a:scrgbClr r="0" g="0" b="0"/>
        </a:lnRef>
        <a:fillRef idx="1">
          <a:scrgbClr r="0" g="0" b="0"/>
        </a:fillRef>
        <a:effectRef idx="0">
          <a:scrgbClr r="0" g="0" b="0"/>
        </a:effectRef>
        <a:fontRef idx="minor"/>
      </dsp:style>
    </dsp:sp>
    <dsp:sp modelId="{C051179F-3A7C-4D4D-ACD4-026675C2DBC5}">
      <dsp:nvSpPr>
        <dsp:cNvPr id="0" name=""/>
        <dsp:cNvSpPr/>
      </dsp:nvSpPr>
      <dsp:spPr>
        <a:xfrm flipH="1">
          <a:off x="4444056" y="507570"/>
          <a:ext cx="2654180" cy="3821339"/>
        </a:xfrm>
        <a:prstGeom prst="circularArrow">
          <a:avLst>
            <a:gd name="adj1" fmla="val 2179"/>
            <a:gd name="adj2" fmla="val 262151"/>
            <a:gd name="adj3" fmla="val 18356047"/>
            <a:gd name="adj4" fmla="val 11369220"/>
            <a:gd name="adj5" fmla="val 2542"/>
          </a:avLst>
        </a:prstGeom>
        <a:solidFill>
          <a:schemeClr val="accent4">
            <a:hueOff val="-4464770"/>
            <a:satOff val="26899"/>
            <a:lumOff val="2156"/>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FBB25F44-3D4B-4071-B1A0-B1C0B03E44A0}">
      <dsp:nvSpPr>
        <dsp:cNvPr id="0" name=""/>
        <dsp:cNvSpPr/>
      </dsp:nvSpPr>
      <dsp:spPr>
        <a:xfrm>
          <a:off x="3048001" y="1904997"/>
          <a:ext cx="2044207" cy="812914"/>
        </a:xfrm>
        <a:prstGeom prst="roundRect">
          <a:avLst>
            <a:gd name="adj" fmla="val 10000"/>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45720" rIns="6858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en-US" sz="3600" b="1" kern="1200" dirty="0">
              <a:latin typeface="Arial Narrow" pitchFamily="34" charset="0"/>
            </a:rPr>
            <a:t>B</a:t>
          </a:r>
          <a:r>
            <a:rPr lang="en-US" sz="3600" kern="1200" dirty="0">
              <a:latin typeface="Arial Narrow" pitchFamily="34" charset="0"/>
            </a:rPr>
            <a:t>ehavior</a:t>
          </a:r>
        </a:p>
      </dsp:txBody>
      <dsp:txXfrm>
        <a:off x="3071810" y="1928806"/>
        <a:ext cx="1996589" cy="765296"/>
      </dsp:txXfrm>
    </dsp:sp>
    <dsp:sp modelId="{F8FA9FD4-2165-4F12-A8C9-E7CBF41A5652}">
      <dsp:nvSpPr>
        <dsp:cNvPr id="0" name=""/>
        <dsp:cNvSpPr/>
      </dsp:nvSpPr>
      <dsp:spPr>
        <a:xfrm>
          <a:off x="5823473" y="1337600"/>
          <a:ext cx="2299733" cy="1896799"/>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a:sp3d z="-227350" prstMaterial="matte"/>
      </dsp:spPr>
      <dsp:style>
        <a:lnRef idx="1">
          <a:scrgbClr r="0" g="0" b="0"/>
        </a:lnRef>
        <a:fillRef idx="1">
          <a:scrgbClr r="0" g="0" b="0"/>
        </a:fillRef>
        <a:effectRef idx="0">
          <a:scrgbClr r="0" g="0" b="0"/>
        </a:effectRef>
        <a:fontRef idx="minor"/>
      </dsp:style>
    </dsp:sp>
    <dsp:sp modelId="{2D5D9FD1-CB07-4802-81BC-0668525E7731}">
      <dsp:nvSpPr>
        <dsp:cNvPr id="0" name=""/>
        <dsp:cNvSpPr/>
      </dsp:nvSpPr>
      <dsp:spPr>
        <a:xfrm>
          <a:off x="6019799" y="1905000"/>
          <a:ext cx="2044207" cy="812914"/>
        </a:xfrm>
        <a:prstGeom prst="roundRect">
          <a:avLst>
            <a:gd name="adj" fmla="val 10000"/>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3340" tIns="35560" rIns="53340" bIns="35560" numCol="1" spcCol="1270" anchor="ctr" anchorCtr="0">
          <a:noAutofit/>
          <a:sp3d extrusionH="28000" prstMaterial="matte"/>
        </a:bodyPr>
        <a:lstStyle/>
        <a:p>
          <a:pPr marL="0" lvl="0" indent="0" algn="ctr" defTabSz="1244600">
            <a:lnSpc>
              <a:spcPct val="90000"/>
            </a:lnSpc>
            <a:spcBef>
              <a:spcPct val="0"/>
            </a:spcBef>
            <a:spcAft>
              <a:spcPct val="35000"/>
            </a:spcAft>
            <a:buNone/>
          </a:pPr>
          <a:r>
            <a:rPr lang="en-US" sz="2800" b="1" kern="1200" dirty="0">
              <a:latin typeface="Arial Narrow" pitchFamily="34" charset="0"/>
            </a:rPr>
            <a:t>C</a:t>
          </a:r>
          <a:r>
            <a:rPr lang="en-US" sz="2800" kern="1200" dirty="0">
              <a:latin typeface="Arial Narrow" pitchFamily="34" charset="0"/>
            </a:rPr>
            <a:t>onsequence</a:t>
          </a:r>
        </a:p>
      </dsp:txBody>
      <dsp:txXfrm>
        <a:off x="6043608" y="1928809"/>
        <a:ext cx="1996589" cy="765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4855F-0CCD-4AD9-98F0-687C4A4947BD}">
      <dsp:nvSpPr>
        <dsp:cNvPr id="0" name=""/>
        <dsp:cNvSpPr/>
      </dsp:nvSpPr>
      <dsp:spPr>
        <a:xfrm>
          <a:off x="1220172" y="1866302"/>
          <a:ext cx="2088113" cy="1136360"/>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Powerful</a:t>
          </a:r>
        </a:p>
        <a:p>
          <a:pPr marL="0" lvl="0" indent="0" algn="ctr" defTabSz="844550">
            <a:lnSpc>
              <a:spcPct val="90000"/>
            </a:lnSpc>
            <a:spcBef>
              <a:spcPct val="0"/>
            </a:spcBef>
            <a:spcAft>
              <a:spcPct val="35000"/>
            </a:spcAft>
            <a:buNone/>
          </a:pPr>
          <a:r>
            <a:rPr lang="en-US" sz="1900" b="1" kern="1200" dirty="0"/>
            <a:t>Consequences</a:t>
          </a:r>
        </a:p>
      </dsp:txBody>
      <dsp:txXfrm>
        <a:off x="1525969" y="2032718"/>
        <a:ext cx="1476519" cy="803528"/>
      </dsp:txXfrm>
    </dsp:sp>
    <dsp:sp modelId="{576DA4DF-13EB-4D97-AC26-75A9F0159520}">
      <dsp:nvSpPr>
        <dsp:cNvPr id="0" name=""/>
        <dsp:cNvSpPr/>
      </dsp:nvSpPr>
      <dsp:spPr>
        <a:xfrm rot="13095016">
          <a:off x="554218" y="1351893"/>
          <a:ext cx="1190245" cy="407348"/>
        </a:xfrm>
        <a:prstGeom prst="lef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0A47126-F445-4B89-BF45-16A4793CEC2D}">
      <dsp:nvSpPr>
        <dsp:cNvPr id="0" name=""/>
        <dsp:cNvSpPr/>
      </dsp:nvSpPr>
      <dsp:spPr>
        <a:xfrm>
          <a:off x="-236480" y="986452"/>
          <a:ext cx="1836926" cy="401352"/>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Certain</a:t>
          </a:r>
        </a:p>
      </dsp:txBody>
      <dsp:txXfrm>
        <a:off x="-224725" y="998207"/>
        <a:ext cx="1813416" cy="377842"/>
      </dsp:txXfrm>
    </dsp:sp>
    <dsp:sp modelId="{DAF658F5-B565-4924-ACC0-DFF293FE9FC0}">
      <dsp:nvSpPr>
        <dsp:cNvPr id="0" name=""/>
        <dsp:cNvSpPr/>
      </dsp:nvSpPr>
      <dsp:spPr>
        <a:xfrm rot="16200000">
          <a:off x="1620029" y="943442"/>
          <a:ext cx="1288399" cy="407348"/>
        </a:xfrm>
        <a:prstGeom prst="leftArrow">
          <a:avLst>
            <a:gd name="adj1" fmla="val 60000"/>
            <a:gd name="adj2" fmla="val 50000"/>
          </a:avLst>
        </a:prstGeom>
        <a:gradFill rotWithShape="0">
          <a:gsLst>
            <a:gs pos="0">
              <a:schemeClr val="accent4">
                <a:hueOff val="-2232385"/>
                <a:satOff val="13449"/>
                <a:lumOff val="1078"/>
                <a:alphaOff val="0"/>
                <a:tint val="100000"/>
                <a:shade val="100000"/>
                <a:satMod val="130000"/>
              </a:schemeClr>
            </a:gs>
            <a:gs pos="100000">
              <a:schemeClr val="accent4">
                <a:hueOff val="-2232385"/>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97B6838-557D-48C3-8DD6-43A82099E745}">
      <dsp:nvSpPr>
        <dsp:cNvPr id="0" name=""/>
        <dsp:cNvSpPr/>
      </dsp:nvSpPr>
      <dsp:spPr>
        <a:xfrm>
          <a:off x="1345765" y="302240"/>
          <a:ext cx="1836926" cy="401352"/>
        </a:xfrm>
        <a:prstGeom prst="roundRect">
          <a:avLst>
            <a:gd name="adj" fmla="val 10000"/>
          </a:avLst>
        </a:prstGeom>
        <a:gradFill rotWithShape="0">
          <a:gsLst>
            <a:gs pos="0">
              <a:schemeClr val="accent4">
                <a:hueOff val="-2232385"/>
                <a:satOff val="13449"/>
                <a:lumOff val="1078"/>
                <a:alphaOff val="0"/>
                <a:tint val="100000"/>
                <a:shade val="100000"/>
                <a:satMod val="130000"/>
              </a:schemeClr>
            </a:gs>
            <a:gs pos="100000">
              <a:schemeClr val="accent4">
                <a:hueOff val="-2232385"/>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Soon</a:t>
          </a:r>
        </a:p>
      </dsp:txBody>
      <dsp:txXfrm>
        <a:off x="1357520" y="313995"/>
        <a:ext cx="1813416" cy="377842"/>
      </dsp:txXfrm>
    </dsp:sp>
    <dsp:sp modelId="{8EC888FE-50E3-4576-9576-DC820A19E2F6}">
      <dsp:nvSpPr>
        <dsp:cNvPr id="0" name=""/>
        <dsp:cNvSpPr/>
      </dsp:nvSpPr>
      <dsp:spPr>
        <a:xfrm rot="19304984">
          <a:off x="2783994" y="1351893"/>
          <a:ext cx="1190245" cy="407348"/>
        </a:xfrm>
        <a:prstGeom prst="leftArrow">
          <a:avLst>
            <a:gd name="adj1" fmla="val 60000"/>
            <a:gd name="adj2" fmla="val 50000"/>
          </a:avLst>
        </a:prstGeom>
        <a:gradFill rotWithShape="0">
          <a:gsLst>
            <a:gs pos="0">
              <a:schemeClr val="accent4">
                <a:hueOff val="-4464770"/>
                <a:satOff val="26899"/>
                <a:lumOff val="2156"/>
                <a:alphaOff val="0"/>
                <a:tint val="100000"/>
                <a:shade val="100000"/>
                <a:satMod val="130000"/>
              </a:schemeClr>
            </a:gs>
            <a:gs pos="100000">
              <a:schemeClr val="accent4">
                <a:hueOff val="-4464770"/>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036D4E5-0AF1-4955-BAB7-60EA0B1326F7}">
      <dsp:nvSpPr>
        <dsp:cNvPr id="0" name=""/>
        <dsp:cNvSpPr/>
      </dsp:nvSpPr>
      <dsp:spPr>
        <a:xfrm>
          <a:off x="2928012" y="986452"/>
          <a:ext cx="1836926" cy="401352"/>
        </a:xfrm>
        <a:prstGeom prst="roundRect">
          <a:avLst>
            <a:gd name="adj" fmla="val 10000"/>
          </a:avLst>
        </a:prstGeom>
        <a:gradFill rotWithShape="0">
          <a:gsLst>
            <a:gs pos="0">
              <a:schemeClr val="accent4">
                <a:hueOff val="-4464770"/>
                <a:satOff val="26899"/>
                <a:lumOff val="2156"/>
                <a:alphaOff val="0"/>
                <a:tint val="100000"/>
                <a:shade val="100000"/>
                <a:satMod val="130000"/>
              </a:schemeClr>
            </a:gs>
            <a:gs pos="100000">
              <a:schemeClr val="accent4">
                <a:hueOff val="-4464770"/>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Significant</a:t>
          </a:r>
        </a:p>
      </dsp:txBody>
      <dsp:txXfrm>
        <a:off x="2939767" y="998207"/>
        <a:ext cx="1813416" cy="3778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4855F-0CCD-4AD9-98F0-687C4A4947BD}">
      <dsp:nvSpPr>
        <dsp:cNvPr id="0" name=""/>
        <dsp:cNvSpPr/>
      </dsp:nvSpPr>
      <dsp:spPr>
        <a:xfrm>
          <a:off x="1807261" y="211256"/>
          <a:ext cx="2107009" cy="1146643"/>
        </a:xfrm>
        <a:prstGeom prst="ellipse">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Weak</a:t>
          </a:r>
        </a:p>
        <a:p>
          <a:pPr marL="0" lvl="0" indent="0" algn="ctr" defTabSz="844550">
            <a:lnSpc>
              <a:spcPct val="90000"/>
            </a:lnSpc>
            <a:spcBef>
              <a:spcPct val="0"/>
            </a:spcBef>
            <a:spcAft>
              <a:spcPct val="35000"/>
            </a:spcAft>
            <a:buNone/>
          </a:pPr>
          <a:r>
            <a:rPr lang="en-US" sz="1900" b="1" kern="1200" dirty="0"/>
            <a:t>Consequences</a:t>
          </a:r>
        </a:p>
      </dsp:txBody>
      <dsp:txXfrm>
        <a:off x="2115825" y="379178"/>
        <a:ext cx="1489881" cy="810799"/>
      </dsp:txXfrm>
    </dsp:sp>
    <dsp:sp modelId="{576DA4DF-13EB-4D97-AC26-75A9F0159520}">
      <dsp:nvSpPr>
        <dsp:cNvPr id="0" name=""/>
        <dsp:cNvSpPr/>
      </dsp:nvSpPr>
      <dsp:spPr>
        <a:xfrm rot="8576582">
          <a:off x="1141849" y="1436588"/>
          <a:ext cx="1166579" cy="411035"/>
        </a:xfrm>
        <a:prstGeom prst="leftArrow">
          <a:avLst>
            <a:gd name="adj1" fmla="val 60000"/>
            <a:gd name="adj2" fmla="val 50000"/>
          </a:avLst>
        </a:prstGeom>
        <a:solidFill>
          <a:schemeClr val="accent3"/>
        </a:soli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0A47126-F445-4B89-BF45-16A4793CEC2D}">
      <dsp:nvSpPr>
        <dsp:cNvPr id="0" name=""/>
        <dsp:cNvSpPr/>
      </dsp:nvSpPr>
      <dsp:spPr>
        <a:xfrm>
          <a:off x="332877" y="1791108"/>
          <a:ext cx="1853549" cy="404984"/>
        </a:xfrm>
        <a:prstGeom prst="roundRect">
          <a:avLst>
            <a:gd name="adj" fmla="val 10000"/>
          </a:avLst>
        </a:prstGeom>
        <a:solidFill>
          <a:schemeClr val="accent3"/>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Uncertain</a:t>
          </a:r>
        </a:p>
      </dsp:txBody>
      <dsp:txXfrm>
        <a:off x="344739" y="1802970"/>
        <a:ext cx="1829825" cy="381260"/>
      </dsp:txXfrm>
    </dsp:sp>
    <dsp:sp modelId="{DAF658F5-B565-4924-ACC0-DFF293FE9FC0}">
      <dsp:nvSpPr>
        <dsp:cNvPr id="0" name=""/>
        <dsp:cNvSpPr/>
      </dsp:nvSpPr>
      <dsp:spPr>
        <a:xfrm rot="5339860">
          <a:off x="2307846" y="1793254"/>
          <a:ext cx="1148325" cy="411035"/>
        </a:xfrm>
        <a:prstGeom prst="leftArrow">
          <a:avLst>
            <a:gd name="adj1" fmla="val 60000"/>
            <a:gd name="adj2" fmla="val 50000"/>
          </a:avLst>
        </a:prstGeom>
        <a:solidFill>
          <a:schemeClr val="accent3"/>
        </a:soli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97B6838-557D-48C3-8DD6-43A82099E745}">
      <dsp:nvSpPr>
        <dsp:cNvPr id="0" name=""/>
        <dsp:cNvSpPr/>
      </dsp:nvSpPr>
      <dsp:spPr>
        <a:xfrm>
          <a:off x="1965278" y="2370354"/>
          <a:ext cx="1853549" cy="404984"/>
        </a:xfrm>
        <a:prstGeom prst="roundRect">
          <a:avLst>
            <a:gd name="adj" fmla="val 10000"/>
          </a:avLst>
        </a:prstGeom>
        <a:solidFill>
          <a:schemeClr val="accent3"/>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Delayed</a:t>
          </a:r>
        </a:p>
      </dsp:txBody>
      <dsp:txXfrm>
        <a:off x="1977140" y="2382216"/>
        <a:ext cx="1829825" cy="381260"/>
      </dsp:txXfrm>
    </dsp:sp>
    <dsp:sp modelId="{8EC888FE-50E3-4576-9576-DC820A19E2F6}">
      <dsp:nvSpPr>
        <dsp:cNvPr id="0" name=""/>
        <dsp:cNvSpPr/>
      </dsp:nvSpPr>
      <dsp:spPr>
        <a:xfrm rot="2088094">
          <a:off x="3461625" y="1402339"/>
          <a:ext cx="1167229" cy="411035"/>
        </a:xfrm>
        <a:prstGeom prst="leftArrow">
          <a:avLst>
            <a:gd name="adj1" fmla="val 60000"/>
            <a:gd name="adj2" fmla="val 50000"/>
          </a:avLst>
        </a:prstGeom>
        <a:solidFill>
          <a:schemeClr val="accent3"/>
        </a:soli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036D4E5-0AF1-4955-BAB7-60EA0B1326F7}">
      <dsp:nvSpPr>
        <dsp:cNvPr id="0" name=""/>
        <dsp:cNvSpPr/>
      </dsp:nvSpPr>
      <dsp:spPr>
        <a:xfrm>
          <a:off x="3597691" y="1738454"/>
          <a:ext cx="1853549" cy="404984"/>
        </a:xfrm>
        <a:prstGeom prst="roundRect">
          <a:avLst>
            <a:gd name="adj" fmla="val 10000"/>
          </a:avLst>
        </a:prstGeom>
        <a:solidFill>
          <a:schemeClr val="accent3"/>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Insignificant</a:t>
          </a:r>
        </a:p>
      </dsp:txBody>
      <dsp:txXfrm>
        <a:off x="3609553" y="1750316"/>
        <a:ext cx="1829825" cy="3812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9E7FF-0AC6-40A0-B168-52401B942E63}">
      <dsp:nvSpPr>
        <dsp:cNvPr id="0" name=""/>
        <dsp:cNvSpPr/>
      </dsp:nvSpPr>
      <dsp:spPr>
        <a:xfrm>
          <a:off x="825046" y="0"/>
          <a:ext cx="4572000" cy="4572000"/>
        </a:xfrm>
        <a:prstGeom prst="ellipse">
          <a:avLst/>
        </a:prstGeom>
        <a:gradFill rotWithShape="0">
          <a:gsLst>
            <a:gs pos="0">
              <a:srgbClr val="39639D">
                <a:shade val="80000"/>
                <a:hueOff val="0"/>
                <a:satOff val="0"/>
                <a:lumOff val="0"/>
                <a:alphaOff val="0"/>
                <a:shade val="51000"/>
                <a:satMod val="130000"/>
              </a:srgbClr>
            </a:gs>
            <a:gs pos="80000">
              <a:srgbClr val="39639D">
                <a:shade val="80000"/>
                <a:hueOff val="0"/>
                <a:satOff val="0"/>
                <a:lumOff val="0"/>
                <a:alphaOff val="0"/>
                <a:shade val="93000"/>
                <a:satMod val="130000"/>
              </a:srgbClr>
            </a:gs>
            <a:gs pos="100000">
              <a:srgbClr val="39639D">
                <a:shade val="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sp3d/>
        </a:bodyPr>
        <a:lstStyle/>
        <a:p>
          <a:pPr marL="0" lvl="0" indent="0" algn="ctr" defTabSz="977900">
            <a:lnSpc>
              <a:spcPct val="90000"/>
            </a:lnSpc>
            <a:spcBef>
              <a:spcPct val="0"/>
            </a:spcBef>
            <a:spcAft>
              <a:spcPct val="35000"/>
            </a:spcAft>
            <a:buNone/>
          </a:pPr>
          <a:endParaRPr lang="en-US" sz="2200" b="1" kern="1200" dirty="0">
            <a:solidFill>
              <a:sysClr val="window" lastClr="FFFFFF"/>
            </a:solidFill>
            <a:effectLst>
              <a:outerShdw blurRad="38100" dist="38100" dir="2700000" algn="tl">
                <a:srgbClr val="000000">
                  <a:alpha val="43137"/>
                </a:srgbClr>
              </a:outerShdw>
            </a:effectLst>
            <a:latin typeface="Garamond"/>
            <a:ea typeface="+mn-ea"/>
            <a:cs typeface="+mn-cs"/>
          </a:endParaRPr>
        </a:p>
      </dsp:txBody>
      <dsp:txXfrm>
        <a:off x="2471880" y="228599"/>
        <a:ext cx="1278331" cy="685800"/>
      </dsp:txXfrm>
    </dsp:sp>
    <dsp:sp modelId="{0D5D396D-7645-46F8-A50A-A0BA4B7EAA1B}">
      <dsp:nvSpPr>
        <dsp:cNvPr id="0" name=""/>
        <dsp:cNvSpPr/>
      </dsp:nvSpPr>
      <dsp:spPr>
        <a:xfrm>
          <a:off x="1282246" y="914399"/>
          <a:ext cx="3657600" cy="3657600"/>
        </a:xfrm>
        <a:prstGeom prst="ellipse">
          <a:avLst/>
        </a:prstGeom>
        <a:gradFill rotWithShape="0">
          <a:gsLst>
            <a:gs pos="0">
              <a:srgbClr val="39639D">
                <a:shade val="80000"/>
                <a:hueOff val="127793"/>
                <a:satOff val="-7874"/>
                <a:lumOff val="10203"/>
                <a:alphaOff val="0"/>
                <a:shade val="51000"/>
                <a:satMod val="130000"/>
              </a:srgbClr>
            </a:gs>
            <a:gs pos="80000">
              <a:srgbClr val="39639D">
                <a:shade val="80000"/>
                <a:hueOff val="127793"/>
                <a:satOff val="-7874"/>
                <a:lumOff val="10203"/>
                <a:alphaOff val="0"/>
                <a:shade val="93000"/>
                <a:satMod val="130000"/>
              </a:srgbClr>
            </a:gs>
            <a:gs pos="100000">
              <a:srgbClr val="39639D">
                <a:shade val="80000"/>
                <a:hueOff val="127793"/>
                <a:satOff val="-7874"/>
                <a:lumOff val="1020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b="1" kern="1200" dirty="0">
            <a:solidFill>
              <a:sysClr val="window" lastClr="FFFFFF"/>
            </a:solidFill>
            <a:effectLst>
              <a:outerShdw blurRad="38100" dist="38100" dir="2700000" algn="tl">
                <a:srgbClr val="000000">
                  <a:alpha val="43137"/>
                </a:srgbClr>
              </a:outerShdw>
            </a:effectLst>
            <a:latin typeface="Garamond"/>
            <a:ea typeface="+mn-ea"/>
            <a:cs typeface="+mn-cs"/>
          </a:endParaRPr>
        </a:p>
      </dsp:txBody>
      <dsp:txXfrm>
        <a:off x="2471880" y="1133855"/>
        <a:ext cx="1278331" cy="658368"/>
      </dsp:txXfrm>
    </dsp:sp>
    <dsp:sp modelId="{51A200F8-A069-496F-B28F-D8649CEDEE63}">
      <dsp:nvSpPr>
        <dsp:cNvPr id="0" name=""/>
        <dsp:cNvSpPr/>
      </dsp:nvSpPr>
      <dsp:spPr>
        <a:xfrm>
          <a:off x="1739446" y="1828799"/>
          <a:ext cx="2743200" cy="2743200"/>
        </a:xfrm>
        <a:prstGeom prst="ellipse">
          <a:avLst/>
        </a:prstGeom>
        <a:gradFill rotWithShape="0">
          <a:gsLst>
            <a:gs pos="0">
              <a:srgbClr val="39639D">
                <a:shade val="80000"/>
                <a:hueOff val="255586"/>
                <a:satOff val="-15747"/>
                <a:lumOff val="20407"/>
                <a:alphaOff val="0"/>
                <a:shade val="51000"/>
                <a:satMod val="130000"/>
              </a:srgbClr>
            </a:gs>
            <a:gs pos="80000">
              <a:srgbClr val="39639D">
                <a:shade val="80000"/>
                <a:hueOff val="255586"/>
                <a:satOff val="-15747"/>
                <a:lumOff val="20407"/>
                <a:alphaOff val="0"/>
                <a:shade val="93000"/>
                <a:satMod val="130000"/>
              </a:srgbClr>
            </a:gs>
            <a:gs pos="100000">
              <a:srgbClr val="39639D">
                <a:shade val="80000"/>
                <a:hueOff val="255586"/>
                <a:satOff val="-15747"/>
                <a:lumOff val="2040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b="1" kern="1200" dirty="0">
            <a:solidFill>
              <a:sysClr val="window" lastClr="FFFFFF"/>
            </a:solidFill>
            <a:effectLst>
              <a:outerShdw blurRad="38100" dist="38100" dir="2700000" algn="tl">
                <a:srgbClr val="000000">
                  <a:alpha val="43137"/>
                </a:srgbClr>
              </a:outerShdw>
            </a:effectLst>
            <a:latin typeface="Garamond"/>
            <a:ea typeface="+mn-ea"/>
            <a:cs typeface="+mn-cs"/>
          </a:endParaRPr>
        </a:p>
      </dsp:txBody>
      <dsp:txXfrm>
        <a:off x="2471880" y="2034539"/>
        <a:ext cx="1278331" cy="617220"/>
      </dsp:txXfrm>
    </dsp:sp>
    <dsp:sp modelId="{0EE0F8B0-0D76-44FD-89CA-A771F3149518}">
      <dsp:nvSpPr>
        <dsp:cNvPr id="0" name=""/>
        <dsp:cNvSpPr/>
      </dsp:nvSpPr>
      <dsp:spPr>
        <a:xfrm>
          <a:off x="2196646" y="2743199"/>
          <a:ext cx="1828800" cy="1828800"/>
        </a:xfrm>
        <a:prstGeom prst="ellipse">
          <a:avLst/>
        </a:prstGeom>
        <a:gradFill rotWithShape="0">
          <a:gsLst>
            <a:gs pos="0">
              <a:srgbClr val="39639D">
                <a:shade val="80000"/>
                <a:hueOff val="383379"/>
                <a:satOff val="-23621"/>
                <a:lumOff val="30610"/>
                <a:alphaOff val="0"/>
                <a:shade val="51000"/>
                <a:satMod val="130000"/>
              </a:srgbClr>
            </a:gs>
            <a:gs pos="80000">
              <a:srgbClr val="39639D">
                <a:shade val="80000"/>
                <a:hueOff val="383379"/>
                <a:satOff val="-23621"/>
                <a:lumOff val="30610"/>
                <a:alphaOff val="0"/>
                <a:shade val="93000"/>
                <a:satMod val="130000"/>
              </a:srgbClr>
            </a:gs>
            <a:gs pos="100000">
              <a:srgbClr val="39639D">
                <a:shade val="80000"/>
                <a:hueOff val="383379"/>
                <a:satOff val="-23621"/>
                <a:lumOff val="3061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endParaRPr lang="en-US" sz="3300" b="1" kern="1200" dirty="0">
            <a:solidFill>
              <a:sysClr val="window" lastClr="FFFFFF"/>
            </a:solidFill>
            <a:effectLst>
              <a:outerShdw blurRad="38100" dist="38100" dir="2700000" algn="tl">
                <a:srgbClr val="000000">
                  <a:alpha val="43137"/>
                </a:srgbClr>
              </a:outerShdw>
            </a:effectLst>
            <a:latin typeface="Garamond"/>
            <a:ea typeface="+mn-ea"/>
            <a:cs typeface="+mn-cs"/>
          </a:endParaRPr>
        </a:p>
      </dsp:txBody>
      <dsp:txXfrm>
        <a:off x="2464468" y="3200399"/>
        <a:ext cx="1293156" cy="914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AE08D-9AC9-4B8E-87E0-5F7864EED32F}">
      <dsp:nvSpPr>
        <dsp:cNvPr id="0" name=""/>
        <dsp:cNvSpPr/>
      </dsp:nvSpPr>
      <dsp:spPr>
        <a:xfrm>
          <a:off x="2042558" y="262171"/>
          <a:ext cx="4966562" cy="4966562"/>
        </a:xfrm>
        <a:prstGeom prst="blockArc">
          <a:avLst>
            <a:gd name="adj1" fmla="val 13848380"/>
            <a:gd name="adj2" fmla="val 18502222"/>
            <a:gd name="adj3" fmla="val 4529"/>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152400" dist="317500" dir="5400000" sx="90000" sy="-19000" rotWithShape="0">
            <a:prstClr val="black">
              <a:alpha val="15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5FAFB08-6D6A-4B6D-BD57-2FB9B10F64C9}">
      <dsp:nvSpPr>
        <dsp:cNvPr id="0" name=""/>
        <dsp:cNvSpPr/>
      </dsp:nvSpPr>
      <dsp:spPr>
        <a:xfrm>
          <a:off x="1478800" y="605958"/>
          <a:ext cx="4966562" cy="4966562"/>
        </a:xfrm>
        <a:prstGeom prst="blockArc">
          <a:avLst>
            <a:gd name="adj1" fmla="val 10676884"/>
            <a:gd name="adj2" fmla="val 14786575"/>
            <a:gd name="adj3" fmla="val 4529"/>
          </a:avLst>
        </a:prstGeom>
        <a:gradFill rotWithShape="0">
          <a:gsLst>
            <a:gs pos="0">
              <a:schemeClr val="accent5">
                <a:hueOff val="-7947101"/>
                <a:satOff val="31849"/>
                <a:lumOff val="6902"/>
                <a:alphaOff val="0"/>
                <a:tint val="100000"/>
                <a:shade val="100000"/>
                <a:satMod val="130000"/>
              </a:schemeClr>
            </a:gs>
            <a:gs pos="100000">
              <a:schemeClr val="accent5">
                <a:hueOff val="-7947101"/>
                <a:satOff val="31849"/>
                <a:lumOff val="6902"/>
                <a:alphaOff val="0"/>
                <a:tint val="50000"/>
                <a:shade val="100000"/>
                <a:satMod val="350000"/>
              </a:schemeClr>
            </a:gs>
          </a:gsLst>
          <a:lin ang="16200000" scaled="0"/>
        </a:gradFill>
        <a:ln>
          <a:noFill/>
        </a:ln>
        <a:effectLst>
          <a:outerShdw blurRad="152400" dist="317500" dir="5400000" sx="90000" sy="-19000" rotWithShape="0">
            <a:prstClr val="black">
              <a:alpha val="15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5E4E51B-E862-4E6A-8815-EA7ADC740C94}">
      <dsp:nvSpPr>
        <dsp:cNvPr id="0" name=""/>
        <dsp:cNvSpPr/>
      </dsp:nvSpPr>
      <dsp:spPr>
        <a:xfrm>
          <a:off x="1477013" y="820208"/>
          <a:ext cx="4966562" cy="4966562"/>
        </a:xfrm>
        <a:prstGeom prst="blockArc">
          <a:avLst>
            <a:gd name="adj1" fmla="val 6827560"/>
            <a:gd name="adj2" fmla="val 10980465"/>
            <a:gd name="adj3" fmla="val 4529"/>
          </a:avLst>
        </a:prstGeom>
        <a:gradFill rotWithShape="0">
          <a:gsLst>
            <a:gs pos="0">
              <a:schemeClr val="accent5">
                <a:hueOff val="-5960326"/>
                <a:satOff val="23887"/>
                <a:lumOff val="5177"/>
                <a:alphaOff val="0"/>
                <a:tint val="100000"/>
                <a:shade val="100000"/>
                <a:satMod val="130000"/>
              </a:schemeClr>
            </a:gs>
            <a:gs pos="100000">
              <a:schemeClr val="accent5">
                <a:hueOff val="-5960326"/>
                <a:satOff val="23887"/>
                <a:lumOff val="5177"/>
                <a:alphaOff val="0"/>
                <a:tint val="50000"/>
                <a:shade val="100000"/>
                <a:satMod val="350000"/>
              </a:schemeClr>
            </a:gs>
          </a:gsLst>
          <a:lin ang="16200000" scaled="0"/>
        </a:gradFill>
        <a:ln>
          <a:noFill/>
        </a:ln>
        <a:effectLst>
          <a:outerShdw blurRad="152400" dist="317500" dir="5400000" sx="90000" sy="-19000" rotWithShape="0">
            <a:prstClr val="black">
              <a:alpha val="15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1ECA836-A063-4732-8FCE-7371515484D2}">
      <dsp:nvSpPr>
        <dsp:cNvPr id="0" name=""/>
        <dsp:cNvSpPr/>
      </dsp:nvSpPr>
      <dsp:spPr>
        <a:xfrm>
          <a:off x="2060116" y="1183578"/>
          <a:ext cx="4966562" cy="4966562"/>
        </a:xfrm>
        <a:prstGeom prst="blockArc">
          <a:avLst>
            <a:gd name="adj1" fmla="val 2999979"/>
            <a:gd name="adj2" fmla="val 7804009"/>
            <a:gd name="adj3" fmla="val 4529"/>
          </a:avLst>
        </a:prstGeom>
        <a:gradFill rotWithShape="0">
          <a:gsLst>
            <a:gs pos="0">
              <a:schemeClr val="accent5">
                <a:hueOff val="-3973551"/>
                <a:satOff val="15924"/>
                <a:lumOff val="3451"/>
                <a:alphaOff val="0"/>
                <a:tint val="100000"/>
                <a:shade val="100000"/>
                <a:satMod val="130000"/>
              </a:schemeClr>
            </a:gs>
            <a:gs pos="100000">
              <a:schemeClr val="accent5">
                <a:hueOff val="-3973551"/>
                <a:satOff val="15924"/>
                <a:lumOff val="3451"/>
                <a:alphaOff val="0"/>
                <a:tint val="50000"/>
                <a:shade val="100000"/>
                <a:satMod val="350000"/>
              </a:schemeClr>
            </a:gs>
          </a:gsLst>
          <a:lin ang="16200000" scaled="0"/>
        </a:gradFill>
        <a:ln>
          <a:noFill/>
        </a:ln>
        <a:effectLst>
          <a:outerShdw blurRad="152400" dist="317500" dir="5400000" sx="90000" sy="-19000" rotWithShape="0">
            <a:prstClr val="black">
              <a:alpha val="15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389A3C8-1B4A-42C9-8529-82985851E1E3}">
      <dsp:nvSpPr>
        <dsp:cNvPr id="0" name=""/>
        <dsp:cNvSpPr/>
      </dsp:nvSpPr>
      <dsp:spPr>
        <a:xfrm>
          <a:off x="2582553" y="848748"/>
          <a:ext cx="4966562" cy="4966562"/>
        </a:xfrm>
        <a:prstGeom prst="blockArc">
          <a:avLst>
            <a:gd name="adj1" fmla="val 21425577"/>
            <a:gd name="adj2" fmla="val 3881322"/>
            <a:gd name="adj3" fmla="val 4529"/>
          </a:avLst>
        </a:prstGeom>
        <a:gradFill rotWithShape="0">
          <a:gsLst>
            <a:gs pos="0">
              <a:schemeClr val="accent5">
                <a:hueOff val="-1986775"/>
                <a:satOff val="7962"/>
                <a:lumOff val="1726"/>
                <a:alphaOff val="0"/>
                <a:tint val="100000"/>
                <a:shade val="100000"/>
                <a:satMod val="130000"/>
              </a:schemeClr>
            </a:gs>
            <a:gs pos="100000">
              <a:schemeClr val="accent5">
                <a:hueOff val="-1986775"/>
                <a:satOff val="7962"/>
                <a:lumOff val="1726"/>
                <a:alphaOff val="0"/>
                <a:tint val="50000"/>
                <a:shade val="100000"/>
                <a:satMod val="350000"/>
              </a:schemeClr>
            </a:gs>
          </a:gsLst>
          <a:lin ang="16200000" scaled="0"/>
        </a:gradFill>
        <a:ln>
          <a:noFill/>
        </a:ln>
        <a:effectLst>
          <a:outerShdw blurRad="152400" dist="317500" dir="5400000" sx="90000" sy="-19000" rotWithShape="0">
            <a:prstClr val="black">
              <a:alpha val="15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6866FB8-50D6-4C18-B33D-C4093325D303}">
      <dsp:nvSpPr>
        <dsp:cNvPr id="0" name=""/>
        <dsp:cNvSpPr/>
      </dsp:nvSpPr>
      <dsp:spPr>
        <a:xfrm>
          <a:off x="2583452" y="585993"/>
          <a:ext cx="4966562" cy="4966562"/>
        </a:xfrm>
        <a:prstGeom prst="blockArc">
          <a:avLst>
            <a:gd name="adj1" fmla="val 17606748"/>
            <a:gd name="adj2" fmla="val 197936"/>
            <a:gd name="adj3" fmla="val 4529"/>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152400" dist="317500" dir="5400000" sx="90000" sy="-19000" rotWithShape="0">
            <a:prstClr val="black">
              <a:alpha val="15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7CFF23F-BE4D-45CD-A640-0B1CA32D4F48}">
      <dsp:nvSpPr>
        <dsp:cNvPr id="0" name=""/>
        <dsp:cNvSpPr/>
      </dsp:nvSpPr>
      <dsp:spPr>
        <a:xfrm>
          <a:off x="3059395" y="2093344"/>
          <a:ext cx="2951643" cy="2231528"/>
        </a:xfrm>
        <a:prstGeom prst="ellipse">
          <a:avLst/>
        </a:prstGeom>
        <a:solidFill>
          <a:srgbClr val="996633"/>
        </a:solidFill>
        <a:ln>
          <a:noFill/>
        </a:ln>
        <a:effectLst>
          <a:outerShdw blurRad="152400" dist="317500" dir="5400000" sx="90000" sy="-19000" rotWithShape="0">
            <a:prstClr val="black">
              <a:alpha val="15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100000"/>
            </a:lnSpc>
            <a:spcBef>
              <a:spcPct val="0"/>
            </a:spcBef>
            <a:spcAft>
              <a:spcPts val="0"/>
            </a:spcAft>
            <a:buNone/>
          </a:pPr>
          <a:r>
            <a:rPr lang="en-US" sz="3200" b="1" kern="1200" cap="small" baseline="0" dirty="0">
              <a:effectLst>
                <a:outerShdw blurRad="38100" dist="38100" dir="2700000" algn="tl">
                  <a:srgbClr val="000000">
                    <a:alpha val="43137"/>
                  </a:srgbClr>
                </a:outerShdw>
              </a:effectLst>
            </a:rPr>
            <a:t>STEP</a:t>
          </a:r>
        </a:p>
        <a:p>
          <a:pPr marL="0" lvl="0" indent="0" algn="ctr" defTabSz="1422400">
            <a:lnSpc>
              <a:spcPct val="100000"/>
            </a:lnSpc>
            <a:spcBef>
              <a:spcPct val="0"/>
            </a:spcBef>
            <a:spcAft>
              <a:spcPts val="0"/>
            </a:spcAft>
            <a:buNone/>
          </a:pPr>
          <a:r>
            <a:rPr lang="en-US" sz="3200" b="1" kern="1200" cap="small" baseline="0" dirty="0">
              <a:effectLst>
                <a:outerShdw blurRad="38100" dist="38100" dir="2700000" algn="tl">
                  <a:srgbClr val="000000">
                    <a:alpha val="43137"/>
                  </a:srgbClr>
                </a:outerShdw>
              </a:effectLst>
            </a:rPr>
            <a:t>Process Elements</a:t>
          </a:r>
        </a:p>
      </dsp:txBody>
      <dsp:txXfrm>
        <a:off x="3491653" y="2420144"/>
        <a:ext cx="2087127" cy="1577928"/>
      </dsp:txXfrm>
    </dsp:sp>
    <dsp:sp modelId="{0D3B9C13-6034-453E-A77C-40FFA80E09F1}">
      <dsp:nvSpPr>
        <dsp:cNvPr id="0" name=""/>
        <dsp:cNvSpPr/>
      </dsp:nvSpPr>
      <dsp:spPr>
        <a:xfrm>
          <a:off x="4891864" y="-16814"/>
          <a:ext cx="2281091" cy="1718855"/>
        </a:xfrm>
        <a:prstGeom prst="ellipse">
          <a:avLst/>
        </a:prstGeom>
        <a:solidFill>
          <a:schemeClr val="accent2"/>
        </a:solidFill>
        <a:ln>
          <a:noFill/>
        </a:ln>
        <a:effectLst>
          <a:outerShdw blurRad="152400" dist="317500" dir="5400000" sx="90000" sy="-19000" rotWithShape="0">
            <a:prstClr val="black">
              <a:alpha val="15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effectLst>
                <a:outerShdw blurRad="38100" dist="38100" dir="2700000" algn="tl">
                  <a:srgbClr val="000000">
                    <a:alpha val="43137"/>
                  </a:srgbClr>
                </a:outerShdw>
              </a:effectLst>
              <a:latin typeface="Arial Narrow" pitchFamily="34" charset="0"/>
            </a:rPr>
            <a:t>Culture</a:t>
          </a:r>
        </a:p>
      </dsp:txBody>
      <dsp:txXfrm>
        <a:off x="5225922" y="234906"/>
        <a:ext cx="1612975" cy="1215415"/>
      </dsp:txXfrm>
    </dsp:sp>
    <dsp:sp modelId="{72A970E4-4530-4EC0-A6EA-1B2033AFAA6C}">
      <dsp:nvSpPr>
        <dsp:cNvPr id="0" name=""/>
        <dsp:cNvSpPr/>
      </dsp:nvSpPr>
      <dsp:spPr>
        <a:xfrm>
          <a:off x="6349212" y="2349512"/>
          <a:ext cx="2281091" cy="1718855"/>
        </a:xfrm>
        <a:prstGeom prst="ellipse">
          <a:avLst/>
        </a:prstGeom>
        <a:solidFill>
          <a:srgbClr val="006600"/>
        </a:solidFill>
        <a:ln>
          <a:noFill/>
        </a:ln>
        <a:effectLst>
          <a:outerShdw blurRad="152400" dist="317500" dir="5400000" sx="90000" sy="-19000" rotWithShape="0">
            <a:prstClr val="black">
              <a:alpha val="15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effectLst>
                <a:outerShdw blurRad="38100" dist="38100" dir="2700000" algn="tl">
                  <a:srgbClr val="000000">
                    <a:alpha val="43137"/>
                  </a:srgbClr>
                </a:outerShdw>
              </a:effectLst>
              <a:latin typeface="Arial Narrow" pitchFamily="34" charset="0"/>
            </a:rPr>
            <a:t>Human Performance</a:t>
          </a:r>
        </a:p>
      </dsp:txBody>
      <dsp:txXfrm>
        <a:off x="6683270" y="2601232"/>
        <a:ext cx="1612975" cy="1215415"/>
      </dsp:txXfrm>
    </dsp:sp>
    <dsp:sp modelId="{E2DCCE78-4E91-478A-AC95-8C99FA0478BA}">
      <dsp:nvSpPr>
        <dsp:cNvPr id="0" name=""/>
        <dsp:cNvSpPr/>
      </dsp:nvSpPr>
      <dsp:spPr>
        <a:xfrm>
          <a:off x="4962939" y="4666648"/>
          <a:ext cx="2281091" cy="1718855"/>
        </a:xfrm>
        <a:prstGeom prst="ellipse">
          <a:avLst/>
        </a:prstGeom>
        <a:solidFill>
          <a:schemeClr val="accent6">
            <a:lumMod val="75000"/>
          </a:schemeClr>
        </a:solidFill>
        <a:ln>
          <a:noFill/>
        </a:ln>
        <a:effectLst>
          <a:outerShdw blurRad="152400" dist="317500" dir="5400000" sx="90000" sy="-19000" rotWithShape="0">
            <a:prstClr val="black">
              <a:alpha val="15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baseline="0" dirty="0">
              <a:latin typeface="Arial Narrow" pitchFamily="34" charset="0"/>
            </a:rPr>
            <a:t>Engagement</a:t>
          </a:r>
        </a:p>
      </dsp:txBody>
      <dsp:txXfrm>
        <a:off x="5296997" y="4918368"/>
        <a:ext cx="1612975" cy="1215415"/>
      </dsp:txXfrm>
    </dsp:sp>
    <dsp:sp modelId="{56007AA9-A7E7-415B-B736-341909E30644}">
      <dsp:nvSpPr>
        <dsp:cNvPr id="0" name=""/>
        <dsp:cNvSpPr/>
      </dsp:nvSpPr>
      <dsp:spPr>
        <a:xfrm>
          <a:off x="1840609" y="4664837"/>
          <a:ext cx="2281091" cy="1718855"/>
        </a:xfrm>
        <a:prstGeom prst="ellipse">
          <a:avLst/>
        </a:prstGeom>
        <a:solidFill>
          <a:srgbClr val="9900CC"/>
        </a:solidFill>
        <a:ln>
          <a:noFill/>
        </a:ln>
        <a:effectLst>
          <a:outerShdw blurRad="152400" dist="317500" dir="5400000" sx="90000" sy="-19000" rotWithShape="0">
            <a:prstClr val="black">
              <a:alpha val="15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latin typeface="Arial Narrow" pitchFamily="34" charset="0"/>
            </a:rPr>
            <a:t>Leadership</a:t>
          </a:r>
        </a:p>
      </dsp:txBody>
      <dsp:txXfrm>
        <a:off x="2174667" y="4916557"/>
        <a:ext cx="1612975" cy="1215415"/>
      </dsp:txXfrm>
    </dsp:sp>
    <dsp:sp modelId="{C3669406-279E-46C6-8A1B-09F64F586A09}">
      <dsp:nvSpPr>
        <dsp:cNvPr id="0" name=""/>
        <dsp:cNvSpPr/>
      </dsp:nvSpPr>
      <dsp:spPr>
        <a:xfrm>
          <a:off x="396045" y="2316712"/>
          <a:ext cx="2281091" cy="1718855"/>
        </a:xfrm>
        <a:prstGeom prst="ellipse">
          <a:avLst/>
        </a:prstGeom>
        <a:solidFill>
          <a:srgbClr val="FF0066"/>
        </a:solidFill>
        <a:ln>
          <a:noFill/>
        </a:ln>
        <a:effectLst>
          <a:outerShdw blurRad="152400" dist="317500" dir="5400000" sx="90000" sy="-19000" rotWithShape="0">
            <a:prstClr val="black">
              <a:alpha val="15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25400" numCol="1" spcCol="1270" anchor="ctr" anchorCtr="0">
          <a:noAutofit/>
        </a:bodyPr>
        <a:lstStyle/>
        <a:p>
          <a:pPr marL="0" lvl="0" indent="0" algn="ctr" defTabSz="889000">
            <a:lnSpc>
              <a:spcPct val="90000"/>
            </a:lnSpc>
            <a:spcBef>
              <a:spcPct val="0"/>
            </a:spcBef>
            <a:spcAft>
              <a:spcPct val="35000"/>
            </a:spcAft>
            <a:buNone/>
          </a:pPr>
          <a:r>
            <a:rPr lang="en-US" sz="2000" b="1" kern="1200" spc="0" baseline="0" dirty="0">
              <a:effectLst>
                <a:outerShdw blurRad="38100" dist="38100" dir="2700000" algn="tl">
                  <a:srgbClr val="000000">
                    <a:alpha val="43137"/>
                  </a:srgbClr>
                </a:outerShdw>
              </a:effectLst>
              <a:latin typeface="Arial Narrow" pitchFamily="34" charset="0"/>
            </a:rPr>
            <a:t>Communication</a:t>
          </a:r>
        </a:p>
      </dsp:txBody>
      <dsp:txXfrm>
        <a:off x="730103" y="2568432"/>
        <a:ext cx="1612975" cy="1215415"/>
      </dsp:txXfrm>
    </dsp:sp>
    <dsp:sp modelId="{7ADFCC2E-E484-412C-BD1D-7156A36BAB88}">
      <dsp:nvSpPr>
        <dsp:cNvPr id="0" name=""/>
        <dsp:cNvSpPr/>
      </dsp:nvSpPr>
      <dsp:spPr>
        <a:xfrm>
          <a:off x="1851536" y="5029"/>
          <a:ext cx="2281091" cy="1718855"/>
        </a:xfrm>
        <a:prstGeom prst="ellipse">
          <a:avLst/>
        </a:prstGeom>
        <a:solidFill>
          <a:schemeClr val="accent1"/>
        </a:solidFill>
        <a:ln>
          <a:noFill/>
        </a:ln>
        <a:effectLst>
          <a:outerShdw blurRad="152400" dist="317500" dir="5400000" sx="90000" sy="-19000" rotWithShape="0">
            <a:prstClr val="black">
              <a:alpha val="15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effectLst>
                <a:outerShdw blurRad="38100" dist="38100" dir="2700000" algn="tl">
                  <a:srgbClr val="000000">
                    <a:alpha val="43137"/>
                  </a:srgbClr>
                </a:outerShdw>
              </a:effectLst>
              <a:latin typeface="Arial Narrow" pitchFamily="34" charset="0"/>
            </a:rPr>
            <a:t>Leading Indicators</a:t>
          </a:r>
        </a:p>
      </dsp:txBody>
      <dsp:txXfrm>
        <a:off x="2185594" y="256749"/>
        <a:ext cx="1612975" cy="12154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77454-1A20-4B55-8E97-9403C3A90289}">
      <dsp:nvSpPr>
        <dsp:cNvPr id="0" name=""/>
        <dsp:cNvSpPr/>
      </dsp:nvSpPr>
      <dsp:spPr>
        <a:xfrm>
          <a:off x="893017" y="0"/>
          <a:ext cx="4302285" cy="4302285"/>
        </a:xfrm>
        <a:prstGeom prst="diamond">
          <a:avLst/>
        </a:prstGeom>
        <a:solidFill>
          <a:schemeClr val="bg2">
            <a:lumMod val="60000"/>
            <a:lumOff val="40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sp>
    <dsp:sp modelId="{F70D9C9C-63AE-4828-8FC5-37A69E11E1E1}">
      <dsp:nvSpPr>
        <dsp:cNvPr id="0" name=""/>
        <dsp:cNvSpPr/>
      </dsp:nvSpPr>
      <dsp:spPr>
        <a:xfrm>
          <a:off x="1301734" y="408717"/>
          <a:ext cx="1677891" cy="1677891"/>
        </a:xfrm>
        <a:prstGeom prst="roundRect">
          <a:avLst/>
        </a:prstGeom>
        <a:solidFill>
          <a:srgbClr val="0099CC"/>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ysClr val="window" lastClr="FFFFFF"/>
              </a:solidFill>
              <a:latin typeface="Microsoft Sans Serif"/>
              <a:ea typeface="+mn-ea"/>
              <a:cs typeface="+mn-cs"/>
            </a:rPr>
            <a:t>Low</a:t>
          </a:r>
        </a:p>
      </dsp:txBody>
      <dsp:txXfrm>
        <a:off x="1383642" y="490625"/>
        <a:ext cx="1514075" cy="1514075"/>
      </dsp:txXfrm>
    </dsp:sp>
    <dsp:sp modelId="{CD3F8D5D-0AC5-4F86-93CD-13FA60A08B4E}">
      <dsp:nvSpPr>
        <dsp:cNvPr id="0" name=""/>
        <dsp:cNvSpPr/>
      </dsp:nvSpPr>
      <dsp:spPr>
        <a:xfrm>
          <a:off x="3108694" y="408717"/>
          <a:ext cx="1677891" cy="1677891"/>
        </a:xfrm>
        <a:prstGeom prst="roundRect">
          <a:avLst/>
        </a:prstGeom>
        <a:solidFill>
          <a:srgbClr val="0099FF"/>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ysClr val="window" lastClr="FFFFFF"/>
              </a:solidFill>
              <a:latin typeface="Microsoft Sans Serif"/>
              <a:ea typeface="+mn-ea"/>
              <a:cs typeface="+mn-cs"/>
            </a:rPr>
            <a:t>Medium</a:t>
          </a:r>
        </a:p>
      </dsp:txBody>
      <dsp:txXfrm>
        <a:off x="3190602" y="490625"/>
        <a:ext cx="1514075" cy="1514075"/>
      </dsp:txXfrm>
    </dsp:sp>
    <dsp:sp modelId="{BE4045A9-FBF5-40E9-85C1-028A3F986B67}">
      <dsp:nvSpPr>
        <dsp:cNvPr id="0" name=""/>
        <dsp:cNvSpPr/>
      </dsp:nvSpPr>
      <dsp:spPr>
        <a:xfrm>
          <a:off x="1301734" y="2215676"/>
          <a:ext cx="1677891" cy="1677891"/>
        </a:xfrm>
        <a:prstGeom prst="roundRect">
          <a:avLst/>
        </a:prstGeom>
        <a:solidFill>
          <a:srgbClr val="FE8637">
            <a:hueOff val="0"/>
            <a:satOff val="0"/>
            <a:lumOff val="0"/>
            <a:alphaOff val="0"/>
          </a:srgb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ysClr val="window" lastClr="FFFFFF"/>
              </a:solidFill>
              <a:latin typeface="Microsoft Sans Serif"/>
              <a:ea typeface="+mn-ea"/>
              <a:cs typeface="+mn-cs"/>
            </a:rPr>
            <a:t>High</a:t>
          </a:r>
        </a:p>
      </dsp:txBody>
      <dsp:txXfrm>
        <a:off x="1383642" y="2297584"/>
        <a:ext cx="1514075" cy="1514075"/>
      </dsp:txXfrm>
    </dsp:sp>
    <dsp:sp modelId="{D2B3B2F9-F736-4AE0-BF66-4973598730E4}">
      <dsp:nvSpPr>
        <dsp:cNvPr id="0" name=""/>
        <dsp:cNvSpPr/>
      </dsp:nvSpPr>
      <dsp:spPr>
        <a:xfrm>
          <a:off x="3108694" y="2215676"/>
          <a:ext cx="1677891" cy="1677891"/>
        </a:xfrm>
        <a:prstGeom prst="roundRect">
          <a:avLst/>
        </a:prstGeom>
        <a:solidFill>
          <a:srgbClr val="C00000"/>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ysClr val="window" lastClr="FFFFFF"/>
              </a:solidFill>
              <a:latin typeface="Microsoft Sans Serif"/>
              <a:ea typeface="+mn-ea"/>
              <a:cs typeface="+mn-cs"/>
            </a:rPr>
            <a:t>Life Saved</a:t>
          </a:r>
        </a:p>
      </dsp:txBody>
      <dsp:txXfrm>
        <a:off x="3190602" y="2297584"/>
        <a:ext cx="1514075" cy="15140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92DD-2430-4C0D-AC89-3EBCEC9D58C8}">
      <dsp:nvSpPr>
        <dsp:cNvPr id="0" name=""/>
        <dsp:cNvSpPr/>
      </dsp:nvSpPr>
      <dsp:spPr>
        <a:xfrm>
          <a:off x="2365" y="203001"/>
          <a:ext cx="2846387" cy="711596"/>
        </a:xfrm>
        <a:prstGeom prst="roundRect">
          <a:avLst>
            <a:gd name="adj" fmla="val 10000"/>
          </a:avLst>
        </a:prstGeom>
        <a:solidFill>
          <a:srgbClr val="008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t>Safe:</a:t>
          </a:r>
        </a:p>
      </dsp:txBody>
      <dsp:txXfrm>
        <a:off x="23207" y="223843"/>
        <a:ext cx="2804703" cy="669912"/>
      </dsp:txXfrm>
    </dsp:sp>
    <dsp:sp modelId="{21513D0F-DBF8-4465-8F46-01E751D31E34}">
      <dsp:nvSpPr>
        <dsp:cNvPr id="0" name=""/>
        <dsp:cNvSpPr/>
      </dsp:nvSpPr>
      <dsp:spPr>
        <a:xfrm>
          <a:off x="3247247" y="203001"/>
          <a:ext cx="2846387" cy="711596"/>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t>At-Risk:</a:t>
          </a:r>
        </a:p>
      </dsp:txBody>
      <dsp:txXfrm>
        <a:off x="3268089" y="223843"/>
        <a:ext cx="2804703" cy="6699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D220E-EBFE-4728-9A7C-86575A70853F}">
      <dsp:nvSpPr>
        <dsp:cNvPr id="0" name=""/>
        <dsp:cNvSpPr/>
      </dsp:nvSpPr>
      <dsp:spPr>
        <a:xfrm>
          <a:off x="643651" y="0"/>
          <a:ext cx="7294721" cy="4572000"/>
        </a:xfrm>
        <a:prstGeom prst="rightArrow">
          <a:avLst/>
        </a:prstGeom>
        <a:solidFill>
          <a:srgbClr val="C00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DD220E79-ED1C-406D-A7BB-678F8FC02FE8}">
      <dsp:nvSpPr>
        <dsp:cNvPr id="0" name=""/>
        <dsp:cNvSpPr/>
      </dsp:nvSpPr>
      <dsp:spPr>
        <a:xfrm>
          <a:off x="2298" y="1704112"/>
          <a:ext cx="1562786" cy="1163775"/>
        </a:xfrm>
        <a:prstGeom prst="roundRect">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Non-</a:t>
          </a:r>
          <a:br>
            <a:rPr lang="en-US" sz="2300" b="1" kern="1200" dirty="0"/>
          </a:br>
          <a:r>
            <a:rPr lang="en-US" sz="2300" b="1" kern="1200" dirty="0"/>
            <a:t>listener	</a:t>
          </a:r>
        </a:p>
      </dsp:txBody>
      <dsp:txXfrm>
        <a:off x="59109" y="1760923"/>
        <a:ext cx="1449164" cy="1050153"/>
      </dsp:txXfrm>
    </dsp:sp>
    <dsp:sp modelId="{1BAFD293-2A23-4227-BC11-0416318B6E66}">
      <dsp:nvSpPr>
        <dsp:cNvPr id="0" name=""/>
        <dsp:cNvSpPr/>
      </dsp:nvSpPr>
      <dsp:spPr>
        <a:xfrm>
          <a:off x="1755958" y="1704112"/>
          <a:ext cx="1562786" cy="1163775"/>
        </a:xfrm>
        <a:prstGeom prst="roundRect">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Marginal</a:t>
          </a:r>
        </a:p>
        <a:p>
          <a:pPr marL="0" lvl="0" indent="0" algn="ctr" defTabSz="1022350">
            <a:lnSpc>
              <a:spcPct val="90000"/>
            </a:lnSpc>
            <a:spcBef>
              <a:spcPct val="0"/>
            </a:spcBef>
            <a:spcAft>
              <a:spcPct val="35000"/>
            </a:spcAft>
            <a:buNone/>
          </a:pPr>
          <a:r>
            <a:rPr lang="en-US" sz="2300" b="1" kern="1200" dirty="0"/>
            <a:t>Listener</a:t>
          </a:r>
        </a:p>
      </dsp:txBody>
      <dsp:txXfrm>
        <a:off x="1812769" y="1760923"/>
        <a:ext cx="1449164" cy="1050153"/>
      </dsp:txXfrm>
    </dsp:sp>
    <dsp:sp modelId="{7782A8D3-C3CF-4953-81F8-FCD3DF655A54}">
      <dsp:nvSpPr>
        <dsp:cNvPr id="0" name=""/>
        <dsp:cNvSpPr/>
      </dsp:nvSpPr>
      <dsp:spPr>
        <a:xfrm>
          <a:off x="3509619" y="1704112"/>
          <a:ext cx="1562786" cy="1163775"/>
        </a:xfrm>
        <a:prstGeom prst="roundRect">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Evaluative</a:t>
          </a:r>
        </a:p>
        <a:p>
          <a:pPr marL="0" lvl="0" indent="0" algn="ctr" defTabSz="1022350">
            <a:lnSpc>
              <a:spcPct val="90000"/>
            </a:lnSpc>
            <a:spcBef>
              <a:spcPct val="0"/>
            </a:spcBef>
            <a:spcAft>
              <a:spcPct val="35000"/>
            </a:spcAft>
            <a:buNone/>
          </a:pPr>
          <a:r>
            <a:rPr lang="en-US" sz="2300" b="1" kern="1200" dirty="0"/>
            <a:t>Listener</a:t>
          </a:r>
        </a:p>
      </dsp:txBody>
      <dsp:txXfrm>
        <a:off x="3566430" y="1760923"/>
        <a:ext cx="1449164" cy="1050153"/>
      </dsp:txXfrm>
    </dsp:sp>
    <dsp:sp modelId="{95B204B1-AD6A-401D-BE21-88E231B3F211}">
      <dsp:nvSpPr>
        <dsp:cNvPr id="0" name=""/>
        <dsp:cNvSpPr/>
      </dsp:nvSpPr>
      <dsp:spPr>
        <a:xfrm>
          <a:off x="5263280" y="1704112"/>
          <a:ext cx="1562786" cy="1163775"/>
        </a:xfrm>
        <a:prstGeom prst="roundRect">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Active</a:t>
          </a:r>
        </a:p>
        <a:p>
          <a:pPr marL="0" lvl="0" indent="0" algn="ctr" defTabSz="1022350">
            <a:lnSpc>
              <a:spcPct val="90000"/>
            </a:lnSpc>
            <a:spcBef>
              <a:spcPct val="0"/>
            </a:spcBef>
            <a:spcAft>
              <a:spcPct val="35000"/>
            </a:spcAft>
            <a:buNone/>
          </a:pPr>
          <a:r>
            <a:rPr lang="en-US" sz="2300" b="1" kern="1200" dirty="0"/>
            <a:t>Listener</a:t>
          </a:r>
        </a:p>
      </dsp:txBody>
      <dsp:txXfrm>
        <a:off x="5320091" y="1760923"/>
        <a:ext cx="1449164" cy="1050153"/>
      </dsp:txXfrm>
    </dsp:sp>
    <dsp:sp modelId="{C369DDB9-AA40-482F-AC51-48CA41BF7904}">
      <dsp:nvSpPr>
        <dsp:cNvPr id="0" name=""/>
        <dsp:cNvSpPr/>
      </dsp:nvSpPr>
      <dsp:spPr>
        <a:xfrm>
          <a:off x="7016940" y="1704112"/>
          <a:ext cx="1562786" cy="1163775"/>
        </a:xfrm>
        <a:prstGeom prst="roundRect">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Empathic</a:t>
          </a:r>
        </a:p>
        <a:p>
          <a:pPr marL="0" lvl="0" indent="0" algn="ctr" defTabSz="1022350">
            <a:lnSpc>
              <a:spcPct val="90000"/>
            </a:lnSpc>
            <a:spcBef>
              <a:spcPct val="0"/>
            </a:spcBef>
            <a:spcAft>
              <a:spcPct val="35000"/>
            </a:spcAft>
            <a:buNone/>
          </a:pPr>
          <a:r>
            <a:rPr lang="en-US" sz="2300" b="1" kern="1200" dirty="0"/>
            <a:t>Listener</a:t>
          </a:r>
        </a:p>
      </dsp:txBody>
      <dsp:txXfrm>
        <a:off x="7073751" y="1760923"/>
        <a:ext cx="1449164" cy="10501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76616-E3BD-4982-8271-F108ADD5FFB9}">
      <dsp:nvSpPr>
        <dsp:cNvPr id="0" name=""/>
        <dsp:cNvSpPr/>
      </dsp:nvSpPr>
      <dsp:spPr>
        <a:xfrm>
          <a:off x="1646713" y="267158"/>
          <a:ext cx="1401283" cy="681526"/>
        </a:xfrm>
        <a:prstGeom prst="roundRect">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COLLECT</a:t>
          </a:r>
        </a:p>
      </dsp:txBody>
      <dsp:txXfrm>
        <a:off x="1679982" y="300427"/>
        <a:ext cx="1334745" cy="614988"/>
      </dsp:txXfrm>
    </dsp:sp>
    <dsp:sp modelId="{FD88329B-113F-4D5B-9157-23C83185CD50}">
      <dsp:nvSpPr>
        <dsp:cNvPr id="0" name=""/>
        <dsp:cNvSpPr/>
      </dsp:nvSpPr>
      <dsp:spPr>
        <a:xfrm>
          <a:off x="819183" y="651946"/>
          <a:ext cx="3258554" cy="3258554"/>
        </a:xfrm>
        <a:custGeom>
          <a:avLst/>
          <a:gdLst/>
          <a:ahLst/>
          <a:cxnLst/>
          <a:rect l="0" t="0" r="0" b="0"/>
          <a:pathLst>
            <a:path>
              <a:moveTo>
                <a:pt x="2600748" y="321306"/>
              </a:moveTo>
              <a:arcTo wR="1629277" hR="1629277" stAng="18396145" swAng="3108977"/>
            </a:path>
          </a:pathLst>
        </a:custGeom>
        <a:noFill/>
        <a:ln w="38100" cap="flat" cmpd="sng" algn="ctr">
          <a:solidFill>
            <a:schemeClr val="accent2"/>
          </a:solidFill>
          <a:prstDash val="solid"/>
          <a:tailEnd type="arrow"/>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C95C7F41-EA56-4790-BDEA-90AB33958D12}">
      <dsp:nvSpPr>
        <dsp:cNvPr id="0" name=""/>
        <dsp:cNvSpPr/>
      </dsp:nvSpPr>
      <dsp:spPr>
        <a:xfrm>
          <a:off x="3215176" y="2659641"/>
          <a:ext cx="1358338" cy="739149"/>
        </a:xfrm>
        <a:prstGeom prst="roundRect">
          <a:avLst/>
        </a:prstGeom>
        <a:gradFill rotWithShape="0">
          <a:gsLst>
            <a:gs pos="0">
              <a:schemeClr val="accent3">
                <a:shade val="50000"/>
                <a:hueOff val="178371"/>
                <a:satOff val="-2846"/>
                <a:lumOff val="27405"/>
                <a:alphaOff val="0"/>
                <a:tint val="50000"/>
                <a:satMod val="300000"/>
              </a:schemeClr>
            </a:gs>
            <a:gs pos="35000">
              <a:schemeClr val="accent3">
                <a:shade val="50000"/>
                <a:hueOff val="178371"/>
                <a:satOff val="-2846"/>
                <a:lumOff val="27405"/>
                <a:alphaOff val="0"/>
                <a:tint val="37000"/>
                <a:satMod val="300000"/>
              </a:schemeClr>
            </a:gs>
            <a:gs pos="100000">
              <a:schemeClr val="accent3">
                <a:shade val="50000"/>
                <a:hueOff val="178371"/>
                <a:satOff val="-2846"/>
                <a:lumOff val="2740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ANALYZE</a:t>
          </a:r>
        </a:p>
      </dsp:txBody>
      <dsp:txXfrm>
        <a:off x="3251258" y="2695723"/>
        <a:ext cx="1286174" cy="666985"/>
      </dsp:txXfrm>
    </dsp:sp>
    <dsp:sp modelId="{8493568C-2D9B-4DA4-8172-A32341E4951D}">
      <dsp:nvSpPr>
        <dsp:cNvPr id="0" name=""/>
        <dsp:cNvSpPr/>
      </dsp:nvSpPr>
      <dsp:spPr>
        <a:xfrm>
          <a:off x="705168" y="794924"/>
          <a:ext cx="3258554" cy="3258554"/>
        </a:xfrm>
        <a:custGeom>
          <a:avLst/>
          <a:gdLst/>
          <a:ahLst/>
          <a:cxnLst/>
          <a:rect l="0" t="0" r="0" b="0"/>
          <a:pathLst>
            <a:path>
              <a:moveTo>
                <a:pt x="2520107" y="2993449"/>
              </a:moveTo>
              <a:arcTo wR="1629277" hR="1629277" stAng="3411281" swAng="4950174"/>
            </a:path>
          </a:pathLst>
        </a:custGeom>
        <a:noFill/>
        <a:ln w="38100" cap="flat" cmpd="sng" algn="ctr">
          <a:solidFill>
            <a:schemeClr val="accent2"/>
          </a:solidFill>
          <a:prstDash val="solid"/>
          <a:tailEnd type="arrow"/>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1C28156E-9DFE-49D5-9798-11271884526B}">
      <dsp:nvSpPr>
        <dsp:cNvPr id="0" name=""/>
        <dsp:cNvSpPr/>
      </dsp:nvSpPr>
      <dsp:spPr>
        <a:xfrm>
          <a:off x="0" y="2220918"/>
          <a:ext cx="1345025" cy="774582"/>
        </a:xfrm>
        <a:prstGeom prst="roundRect">
          <a:avLst/>
        </a:prstGeom>
        <a:gradFill rotWithShape="0">
          <a:gsLst>
            <a:gs pos="0">
              <a:schemeClr val="accent3">
                <a:shade val="50000"/>
                <a:hueOff val="178371"/>
                <a:satOff val="-2846"/>
                <a:lumOff val="27405"/>
                <a:alphaOff val="0"/>
                <a:tint val="50000"/>
                <a:satMod val="300000"/>
              </a:schemeClr>
            </a:gs>
            <a:gs pos="35000">
              <a:schemeClr val="accent3">
                <a:shade val="50000"/>
                <a:hueOff val="178371"/>
                <a:satOff val="-2846"/>
                <a:lumOff val="27405"/>
                <a:alphaOff val="0"/>
                <a:tint val="37000"/>
                <a:satMod val="300000"/>
              </a:schemeClr>
            </a:gs>
            <a:gs pos="100000">
              <a:schemeClr val="accent3">
                <a:shade val="50000"/>
                <a:hueOff val="178371"/>
                <a:satOff val="-2846"/>
                <a:lumOff val="2740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PREDICT</a:t>
          </a:r>
        </a:p>
      </dsp:txBody>
      <dsp:txXfrm>
        <a:off x="37812" y="2258730"/>
        <a:ext cx="1269401" cy="698958"/>
      </dsp:txXfrm>
    </dsp:sp>
    <dsp:sp modelId="{2AD0F990-91AD-4894-B443-0667AA3ED8FB}">
      <dsp:nvSpPr>
        <dsp:cNvPr id="0" name=""/>
        <dsp:cNvSpPr/>
      </dsp:nvSpPr>
      <dsp:spPr>
        <a:xfrm>
          <a:off x="631072" y="646291"/>
          <a:ext cx="3258554" cy="3258554"/>
        </a:xfrm>
        <a:custGeom>
          <a:avLst/>
          <a:gdLst/>
          <a:ahLst/>
          <a:cxnLst/>
          <a:rect l="0" t="0" r="0" b="0"/>
          <a:pathLst>
            <a:path>
              <a:moveTo>
                <a:pt x="51161" y="1224189"/>
              </a:moveTo>
              <a:arcTo wR="1629277" hR="1629277" stAng="11663788" swAng="2460248"/>
            </a:path>
          </a:pathLst>
        </a:custGeom>
        <a:noFill/>
        <a:ln w="38100" cap="flat" cmpd="sng" algn="ctr">
          <a:solidFill>
            <a:schemeClr val="accent2"/>
          </a:solidFill>
          <a:prstDash val="solid"/>
          <a:tailEnd type="arrow"/>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0.61954</cdr:x>
      <cdr:y>0.40232</cdr:y>
    </cdr:from>
    <cdr:to>
      <cdr:x>1</cdr:x>
      <cdr:y>0.51613</cdr:y>
    </cdr:to>
    <cdr:sp macro="" textlink="">
      <cdr:nvSpPr>
        <cdr:cNvPr id="2" name="Right Arrow 1"/>
        <cdr:cNvSpPr/>
      </cdr:nvSpPr>
      <cdr:spPr>
        <a:xfrm xmlns:a="http://schemas.openxmlformats.org/drawingml/2006/main">
          <a:off x="5190743" y="1944790"/>
          <a:ext cx="3187701" cy="550150"/>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600" b="1" dirty="0"/>
            <a:t>STEP</a:t>
          </a:r>
          <a:r>
            <a:rPr lang="en-US" b="1" dirty="0"/>
            <a:t> </a:t>
          </a:r>
          <a:r>
            <a:rPr lang="en-US" sz="1600" b="1" dirty="0"/>
            <a:t>PROCESS</a:t>
          </a:r>
          <a:endParaRPr lang="en-US"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4" tIns="45712" rIns="91424" bIns="45712"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24" tIns="45712" rIns="91424" bIns="45712" rtlCol="0"/>
          <a:lstStyle>
            <a:lvl1pPr algn="r">
              <a:defRPr sz="1200"/>
            </a:lvl1pPr>
          </a:lstStyle>
          <a:p>
            <a:fld id="{C091A5DF-DA8C-4DD4-8D1E-84AE25FC057C}" type="datetimeFigureOut">
              <a:rPr lang="en-US" smtClean="0"/>
              <a:t>10/20/2017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24" tIns="45712" rIns="91424" bIns="45712"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24" tIns="45712" rIns="91424" bIns="45712" rtlCol="0" anchor="b"/>
          <a:lstStyle>
            <a:lvl1pPr algn="r">
              <a:defRPr sz="1200"/>
            </a:lvl1pPr>
          </a:lstStyle>
          <a:p>
            <a:fld id="{7A9DD0F7-3BBC-4D99-AC93-45EA168866E4}" type="slidenum">
              <a:rPr lang="en-US" smtClean="0"/>
              <a:t>‹#›</a:t>
            </a:fld>
            <a:endParaRPr lang="en-US"/>
          </a:p>
        </p:txBody>
      </p:sp>
    </p:spTree>
    <p:extLst>
      <p:ext uri="{BB962C8B-B14F-4D97-AF65-F5344CB8AC3E}">
        <p14:creationId xmlns:p14="http://schemas.microsoft.com/office/powerpoint/2010/main" val="1834169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4" tIns="45712" rIns="91424" bIns="45712"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24" tIns="45712" rIns="91424" bIns="45712" rtlCol="0"/>
          <a:lstStyle>
            <a:lvl1pPr algn="r">
              <a:defRPr sz="1200"/>
            </a:lvl1pPr>
          </a:lstStyle>
          <a:p>
            <a:fld id="{227CA921-1B74-443A-AB7C-ADF021145E84}" type="datetimeFigureOut">
              <a:rPr lang="en-US" smtClean="0"/>
              <a:pPr/>
              <a:t>10/20/2017</a:t>
            </a:fld>
            <a:endParaRPr lang="en-US" dirty="0"/>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24" tIns="45712" rIns="91424" bIns="45712"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4" tIns="45712" rIns="91424" bIns="457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24" tIns="45712" rIns="91424" bIns="4571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24" tIns="45712" rIns="91424" bIns="45712" rtlCol="0" anchor="b"/>
          <a:lstStyle>
            <a:lvl1pPr algn="r">
              <a:defRPr sz="1200"/>
            </a:lvl1pPr>
          </a:lstStyle>
          <a:p>
            <a:fld id="{6F8F99EA-98FF-4507-B426-98C4C18A652A}" type="slidenum">
              <a:rPr lang="en-US" smtClean="0"/>
              <a:pPr/>
              <a:t>‹#›</a:t>
            </a:fld>
            <a:endParaRPr lang="en-US" dirty="0"/>
          </a:p>
        </p:txBody>
      </p:sp>
    </p:spTree>
    <p:extLst>
      <p:ext uri="{BB962C8B-B14F-4D97-AF65-F5344CB8AC3E}">
        <p14:creationId xmlns:p14="http://schemas.microsoft.com/office/powerpoint/2010/main" val="501244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pPr>
              <a:defRPr/>
            </a:pPr>
            <a:r>
              <a:rPr lang="en-US" dirty="0"/>
              <a:t>Do introductions- </a:t>
            </a:r>
            <a:r>
              <a:rPr lang="en-US" b="1" dirty="0"/>
              <a:t>I would like you all to introduce yourself, tell us how long you’ve been working, and your favorite: (pie/vacation/meal/hobby/vacation…use something personal – not sports).</a:t>
            </a:r>
            <a:endParaRPr lang="en-US" dirty="0"/>
          </a:p>
          <a:p>
            <a:r>
              <a:rPr lang="en-US" dirty="0"/>
              <a:t>One break in the middle</a:t>
            </a:r>
          </a:p>
          <a:p>
            <a:r>
              <a:rPr lang="en-US" dirty="0"/>
              <a:t>Safety</a:t>
            </a:r>
            <a:r>
              <a:rPr lang="en-US" baseline="0" dirty="0"/>
              <a:t> moment…</a:t>
            </a:r>
          </a:p>
          <a:p>
            <a:endParaRPr lang="en-US" baseline="0" dirty="0"/>
          </a:p>
          <a:p>
            <a:pPr>
              <a:defRPr/>
            </a:pPr>
            <a:r>
              <a:rPr lang="en-US" dirty="0"/>
              <a:t>We are very serious about this STEP Process from XXXXXX on down.  We all will be held accountable for the information from these sessions.  </a:t>
            </a:r>
          </a:p>
          <a:p>
            <a:pPr>
              <a:defRPr/>
            </a:pPr>
            <a:r>
              <a:rPr lang="en-US" dirty="0"/>
              <a:t> </a:t>
            </a:r>
          </a:p>
          <a:p>
            <a:pPr>
              <a:defRPr/>
            </a:pPr>
            <a:r>
              <a:rPr lang="en-US" dirty="0"/>
              <a:t>Tell a story about a safety incident that affected you.  What did you do? What challenges were there and how did you deal with it?</a:t>
            </a:r>
          </a:p>
        </p:txBody>
      </p:sp>
      <p:sp>
        <p:nvSpPr>
          <p:cNvPr id="4" name="Slide Number Placeholder 3"/>
          <p:cNvSpPr>
            <a:spLocks noGrp="1"/>
          </p:cNvSpPr>
          <p:nvPr>
            <p:ph type="sldNum" sz="quarter" idx="10"/>
          </p:nvPr>
        </p:nvSpPr>
        <p:spPr/>
        <p:txBody>
          <a:bodyPr/>
          <a:lstStyle/>
          <a:p>
            <a:fld id="{6F8F99EA-98FF-4507-B426-98C4C18A652A}" type="slidenum">
              <a:rPr lang="en-US" smtClean="0"/>
              <a:pPr/>
              <a:t>1</a:t>
            </a:fld>
            <a:endParaRPr lang="en-US" dirty="0"/>
          </a:p>
        </p:txBody>
      </p:sp>
    </p:spTree>
    <p:extLst>
      <p:ext uri="{BB962C8B-B14F-4D97-AF65-F5344CB8AC3E}">
        <p14:creationId xmlns:p14="http://schemas.microsoft.com/office/powerpoint/2010/main" val="2910757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New Roman" pitchFamily="18" charset="0"/>
              </a:rPr>
              <a:t>Think of it this way…I am responsible for my driving behavior. A policeman has the authority to uphold the LAW. However, both of us are ACCOUNTABLE for our duties, me obeying the speed limit and the officers for upholding it.</a:t>
            </a:r>
            <a:endParaRPr lang="en-US" dirty="0"/>
          </a:p>
        </p:txBody>
      </p:sp>
      <p:sp>
        <p:nvSpPr>
          <p:cNvPr id="4" name="Slide Number Placeholder 3"/>
          <p:cNvSpPr>
            <a:spLocks noGrp="1"/>
          </p:cNvSpPr>
          <p:nvPr>
            <p:ph type="sldNum" sz="quarter" idx="10"/>
          </p:nvPr>
        </p:nvSpPr>
        <p:spPr/>
        <p:txBody>
          <a:bodyPr/>
          <a:lstStyle/>
          <a:p>
            <a:pPr>
              <a:defRPr/>
            </a:pPr>
            <a:fld id="{1AA9CF4A-5E53-4E32-A659-90AA07136525}" type="slidenum">
              <a:rPr lang="en-US" smtClean="0"/>
              <a:pPr>
                <a:defRPr/>
              </a:pPr>
              <a:t>11</a:t>
            </a:fld>
            <a:endParaRPr lang="en-US" dirty="0"/>
          </a:p>
        </p:txBody>
      </p:sp>
    </p:spTree>
    <p:extLst>
      <p:ext uri="{BB962C8B-B14F-4D97-AF65-F5344CB8AC3E}">
        <p14:creationId xmlns:p14="http://schemas.microsoft.com/office/powerpoint/2010/main" val="149349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a:ln/>
        </p:spPr>
      </p:sp>
      <p:sp>
        <p:nvSpPr>
          <p:cNvPr id="291842" name="Notes Placeholder 2"/>
          <p:cNvSpPr>
            <a:spLocks noGrp="1"/>
          </p:cNvSpPr>
          <p:nvPr>
            <p:ph type="body" idx="1"/>
          </p:nvPr>
        </p:nvSpPr>
        <p:spPr>
          <a:noFill/>
          <a:ln/>
        </p:spPr>
        <p:txBody>
          <a:bodyPr/>
          <a:lstStyle/>
          <a:p>
            <a:r>
              <a:rPr lang="en-US" dirty="0">
                <a:latin typeface="Arial" charset="0"/>
              </a:rPr>
              <a:t>We</a:t>
            </a:r>
            <a:r>
              <a:rPr lang="en-US" baseline="0" dirty="0">
                <a:latin typeface="Arial" charset="0"/>
              </a:rPr>
              <a:t> are trying to move away from the lagging indicators.  We never see the lagging coming, they are oh so clear in the rear view mirror.</a:t>
            </a:r>
          </a:p>
          <a:p>
            <a:endParaRPr lang="en-US" baseline="0" dirty="0">
              <a:latin typeface="Arial" charset="0"/>
            </a:endParaRPr>
          </a:p>
          <a:p>
            <a:r>
              <a:rPr lang="en-US" baseline="0" dirty="0">
                <a:latin typeface="Arial" charset="0"/>
              </a:rPr>
              <a:t>We only have all the answers because we can see the outcome.</a:t>
            </a:r>
          </a:p>
          <a:p>
            <a:endParaRPr lang="en-US" baseline="0" dirty="0">
              <a:latin typeface="Arial" charset="0"/>
            </a:endParaRPr>
          </a:p>
          <a:p>
            <a:r>
              <a:rPr lang="en-US" baseline="0" dirty="0">
                <a:latin typeface="Arial" charset="0"/>
              </a:rPr>
              <a:t>Try not to jump to conclusions.  Try to put yourself if the situation to understand.  </a:t>
            </a:r>
            <a:endParaRPr lang="en-US" dirty="0">
              <a:latin typeface="Arial" charset="0"/>
            </a:endParaRPr>
          </a:p>
          <a:p>
            <a:endParaRPr lang="en-US" dirty="0">
              <a:latin typeface="Arial" charset="0"/>
            </a:endParaRPr>
          </a:p>
          <a:p>
            <a:endParaRPr lang="en-US" dirty="0">
              <a:latin typeface="Arial" charset="0"/>
            </a:endParaRPr>
          </a:p>
        </p:txBody>
      </p:sp>
      <p:sp>
        <p:nvSpPr>
          <p:cNvPr id="291843" name="Slide Number Placeholder 3"/>
          <p:cNvSpPr>
            <a:spLocks noGrp="1"/>
          </p:cNvSpPr>
          <p:nvPr>
            <p:ph type="sldNum" sz="quarter" idx="5"/>
          </p:nvPr>
        </p:nvSpPr>
        <p:spPr>
          <a:noFill/>
        </p:spPr>
        <p:txBody>
          <a:bodyPr/>
          <a:lstStyle/>
          <a:p>
            <a:fld id="{8A10037F-0723-4662-82A7-F4389DDA7CB1}" type="slidenum">
              <a:rPr lang="en-US" smtClean="0">
                <a:solidFill>
                  <a:srgbClr val="000000"/>
                </a:solidFill>
              </a:rPr>
              <a:pPr/>
              <a:t>12</a:t>
            </a:fld>
            <a:endParaRPr lang="en-US" dirty="0">
              <a:solidFill>
                <a:srgbClr val="000000"/>
              </a:solidFill>
            </a:endParaRPr>
          </a:p>
        </p:txBody>
      </p:sp>
    </p:spTree>
    <p:extLst>
      <p:ext uri="{BB962C8B-B14F-4D97-AF65-F5344CB8AC3E}">
        <p14:creationId xmlns:p14="http://schemas.microsoft.com/office/powerpoint/2010/main" val="1518537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1AA9CF4A-5E53-4E32-A659-90AA07136525}" type="slidenum">
              <a:rPr lang="en-US" smtClean="0"/>
              <a:pPr>
                <a:defRPr/>
              </a:pPr>
              <a:t>13</a:t>
            </a:fld>
            <a:endParaRPr lang="en-US" dirty="0"/>
          </a:p>
        </p:txBody>
      </p:sp>
    </p:spTree>
    <p:extLst>
      <p:ext uri="{BB962C8B-B14F-4D97-AF65-F5344CB8AC3E}">
        <p14:creationId xmlns:p14="http://schemas.microsoft.com/office/powerpoint/2010/main" val="1648129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noTextEdit="1"/>
          </p:cNvSpPr>
          <p:nvPr>
            <p:ph type="sldImg"/>
          </p:nvPr>
        </p:nvSpPr>
        <p:spPr>
          <a:ln/>
        </p:spPr>
      </p:sp>
      <p:sp>
        <p:nvSpPr>
          <p:cNvPr id="293890" name="Notes Placeholder 2"/>
          <p:cNvSpPr>
            <a:spLocks noGrp="1"/>
          </p:cNvSpPr>
          <p:nvPr>
            <p:ph type="body" idx="1"/>
          </p:nvPr>
        </p:nvSpPr>
        <p:spPr>
          <a:noFill/>
          <a:ln/>
        </p:spPr>
        <p:txBody>
          <a:bodyPr/>
          <a:lstStyle/>
          <a:p>
            <a:r>
              <a:rPr lang="en-US" baseline="0" dirty="0">
                <a:latin typeface="Arial" charset="0"/>
              </a:rPr>
              <a:t>   </a:t>
            </a:r>
          </a:p>
          <a:p>
            <a:endParaRPr lang="en-US" baseline="0" dirty="0">
              <a:latin typeface="Arial" charset="0"/>
            </a:endParaRPr>
          </a:p>
          <a:p>
            <a:r>
              <a:rPr lang="en-US" baseline="0" dirty="0">
                <a:latin typeface="Arial" charset="0"/>
              </a:rPr>
              <a:t>We need full focus and engagement in these processes.  </a:t>
            </a:r>
            <a:endParaRPr lang="en-US" dirty="0">
              <a:latin typeface="Arial" charset="0"/>
            </a:endParaRPr>
          </a:p>
        </p:txBody>
      </p:sp>
      <p:sp>
        <p:nvSpPr>
          <p:cNvPr id="293891" name="Slide Number Placeholder 3"/>
          <p:cNvSpPr>
            <a:spLocks noGrp="1"/>
          </p:cNvSpPr>
          <p:nvPr>
            <p:ph type="sldNum" sz="quarter" idx="5"/>
          </p:nvPr>
        </p:nvSpPr>
        <p:spPr>
          <a:noFill/>
        </p:spPr>
        <p:txBody>
          <a:bodyPr/>
          <a:lstStyle/>
          <a:p>
            <a:fld id="{A2BA9F80-EC46-4ECE-8CDD-EA5CC3684EE4}" type="slidenum">
              <a:rPr lang="en-US" smtClean="0">
                <a:solidFill>
                  <a:srgbClr val="000000"/>
                </a:solidFill>
              </a:rPr>
              <a:pPr/>
              <a:t>14</a:t>
            </a:fld>
            <a:endParaRPr lang="en-US" dirty="0">
              <a:solidFill>
                <a:srgbClr val="000000"/>
              </a:solidFill>
            </a:endParaRPr>
          </a:p>
        </p:txBody>
      </p:sp>
    </p:spTree>
    <p:extLst>
      <p:ext uri="{BB962C8B-B14F-4D97-AF65-F5344CB8AC3E}">
        <p14:creationId xmlns:p14="http://schemas.microsoft.com/office/powerpoint/2010/main" val="1199389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am not speeding because I see the highway patrol over there.  Vs. I am not speeding because I know it’s the right thing to do.  Because I know those signs are posted for my safety.</a:t>
            </a:r>
            <a:endParaRPr lang="en-US" dirty="0"/>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15</a:t>
            </a:fld>
            <a:endParaRPr lang="en-US" dirty="0"/>
          </a:p>
        </p:txBody>
      </p:sp>
    </p:spTree>
    <p:extLst>
      <p:ext uri="{BB962C8B-B14F-4D97-AF65-F5344CB8AC3E}">
        <p14:creationId xmlns:p14="http://schemas.microsoft.com/office/powerpoint/2010/main" val="4236115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we</a:t>
            </a:r>
            <a:r>
              <a:rPr lang="en-US" baseline="0" dirty="0"/>
              <a:t> are intruding on someone's space/ work area.  Try to make things personal, but be mindful of your approach.  Talk and approach people how you want to be approached. </a:t>
            </a:r>
            <a:endParaRPr lang="en-US" dirty="0"/>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17</a:t>
            </a:fld>
            <a:endParaRPr lang="en-US" dirty="0"/>
          </a:p>
        </p:txBody>
      </p:sp>
    </p:spTree>
    <p:extLst>
      <p:ext uri="{BB962C8B-B14F-4D97-AF65-F5344CB8AC3E}">
        <p14:creationId xmlns:p14="http://schemas.microsoft.com/office/powerpoint/2010/main" val="884060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could we get accomplished with out the Human Resource. Even fully automated systems need human beings for maintenance and repair.</a:t>
            </a:r>
            <a:endParaRPr lang="en-US" dirty="0"/>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19</a:t>
            </a:fld>
            <a:endParaRPr lang="en-US" dirty="0"/>
          </a:p>
        </p:txBody>
      </p:sp>
    </p:spTree>
    <p:extLst>
      <p:ext uri="{BB962C8B-B14F-4D97-AF65-F5344CB8AC3E}">
        <p14:creationId xmlns:p14="http://schemas.microsoft.com/office/powerpoint/2010/main" val="247369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is the worst thing that can</a:t>
            </a:r>
            <a:r>
              <a:rPr lang="en-US" baseline="0" dirty="0"/>
              <a:t> happen if I take this risk?  Who will I not see again if I take this risk?</a:t>
            </a:r>
          </a:p>
          <a:p>
            <a:r>
              <a:rPr lang="en-US" baseline="0" dirty="0"/>
              <a:t>No one goes into work thinking they are going to get hurt today.</a:t>
            </a:r>
            <a:endParaRPr lang="en-US" dirty="0"/>
          </a:p>
        </p:txBody>
      </p:sp>
      <p:sp>
        <p:nvSpPr>
          <p:cNvPr id="4" name="Slide Number Placeholder 3"/>
          <p:cNvSpPr>
            <a:spLocks noGrp="1"/>
          </p:cNvSpPr>
          <p:nvPr>
            <p:ph type="sldNum" sz="quarter" idx="10"/>
          </p:nvPr>
        </p:nvSpPr>
        <p:spPr/>
        <p:txBody>
          <a:bodyPr/>
          <a:lstStyle/>
          <a:p>
            <a:pPr>
              <a:defRPr/>
            </a:pPr>
            <a:fld id="{1AA9CF4A-5E53-4E32-A659-90AA07136525}" type="slidenum">
              <a:rPr lang="en-US" smtClean="0"/>
              <a:pPr>
                <a:defRPr/>
              </a:pPr>
              <a:t>20</a:t>
            </a:fld>
            <a:endParaRPr lang="en-US" dirty="0"/>
          </a:p>
        </p:txBody>
      </p:sp>
    </p:spTree>
    <p:extLst>
      <p:ext uri="{BB962C8B-B14F-4D97-AF65-F5344CB8AC3E}">
        <p14:creationId xmlns:p14="http://schemas.microsoft.com/office/powerpoint/2010/main" val="1202050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level of jubilance at the end.  Flip that response had something gone wrong.  </a:t>
            </a:r>
            <a:r>
              <a:rPr lang="en-US" baseline="0" dirty="0"/>
              <a:t> Hit him in the temple/ jaw…</a:t>
            </a:r>
            <a:endParaRPr lang="en-US" dirty="0"/>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27</a:t>
            </a:fld>
            <a:endParaRPr lang="en-US" dirty="0"/>
          </a:p>
        </p:txBody>
      </p:sp>
    </p:spTree>
    <p:extLst>
      <p:ext uri="{BB962C8B-B14F-4D97-AF65-F5344CB8AC3E}">
        <p14:creationId xmlns:p14="http://schemas.microsoft.com/office/powerpoint/2010/main" val="470270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SLIDE:</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28</a:t>
            </a:fld>
            <a:endParaRPr lang="en-US" dirty="0"/>
          </a:p>
        </p:txBody>
      </p:sp>
    </p:spTree>
    <p:extLst>
      <p:ext uri="{BB962C8B-B14F-4D97-AF65-F5344CB8AC3E}">
        <p14:creationId xmlns:p14="http://schemas.microsoft.com/office/powerpoint/2010/main" val="313740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our</a:t>
            </a:r>
            <a:r>
              <a:rPr lang="en-US" baseline="0" dirty="0"/>
              <a:t> work seems to be fragmented…we focus on schedule…until there is rework, then it’s quality…which then puts us behind schedule and we drive work….then safety is at-risk. Is that how it should be? What do you leaders/companies focus on? </a:t>
            </a:r>
            <a:r>
              <a:rPr lang="en-US" dirty="0"/>
              <a:t>How important are these metrics to you organizations…what gets the most attention? When does that attention shift? If some gets seriously hurt or dies, all the other silos are irrelevant.</a:t>
            </a:r>
            <a:r>
              <a:rPr lang="en-US" baseline="0" dirty="0"/>
              <a:t> We need to break down our silos are look at our projects more as interrelated systems. We need a STEP change in thinking…we have been doing well, but people are still getting hurt….we are not finished yet.</a:t>
            </a:r>
            <a:endParaRPr lang="en-US" dirty="0"/>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2</a:t>
            </a:fld>
            <a:endParaRPr lang="en-US" dirty="0"/>
          </a:p>
        </p:txBody>
      </p:sp>
    </p:spTree>
    <p:extLst>
      <p:ext uri="{BB962C8B-B14F-4D97-AF65-F5344CB8AC3E}">
        <p14:creationId xmlns:p14="http://schemas.microsoft.com/office/powerpoint/2010/main" val="2955815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are involved but to get people engaged must create a value proposition. The Chicken is just involved with breakfast but the pig</a:t>
            </a:r>
            <a:r>
              <a:rPr lang="en-US" baseline="0" dirty="0"/>
              <a:t> is totally engaged.</a:t>
            </a:r>
            <a:endParaRPr lang="en-US" dirty="0"/>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29</a:t>
            </a:fld>
            <a:endParaRPr lang="en-US" dirty="0"/>
          </a:p>
        </p:txBody>
      </p:sp>
    </p:spTree>
    <p:extLst>
      <p:ext uri="{BB962C8B-B14F-4D97-AF65-F5344CB8AC3E}">
        <p14:creationId xmlns:p14="http://schemas.microsoft.com/office/powerpoint/2010/main" val="2737474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a:ln/>
        </p:spPr>
      </p:sp>
      <p:sp>
        <p:nvSpPr>
          <p:cNvPr id="198658" name="Notes Placeholder 2"/>
          <p:cNvSpPr>
            <a:spLocks noGrp="1"/>
          </p:cNvSpPr>
          <p:nvPr>
            <p:ph type="body" idx="1"/>
          </p:nvPr>
        </p:nvSpPr>
        <p:spPr>
          <a:noFill/>
          <a:ln/>
        </p:spPr>
        <p:txBody>
          <a:bodyPr/>
          <a:lstStyle/>
          <a:p>
            <a:pPr eaLnBrk="1" fontAlgn="auto" hangingPunct="1">
              <a:spcBef>
                <a:spcPts val="0"/>
              </a:spcBef>
              <a:spcAft>
                <a:spcPts val="0"/>
              </a:spcAft>
              <a:defRPr/>
            </a:pPr>
            <a:r>
              <a:rPr lang="en-US" dirty="0"/>
              <a:t>Candy</a:t>
            </a:r>
            <a:r>
              <a:rPr lang="en-US" baseline="0" dirty="0"/>
              <a:t> example.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This next model will help you become a better leader in general…this model helps understand why people do the things they do. In general, becoming a good manager is being able to understand why people do and don’t do the requested behaviors.</a:t>
            </a:r>
            <a:endParaRPr lang="en-US" sz="1000" dirty="0"/>
          </a:p>
          <a:p>
            <a:pPr eaLnBrk="1" fontAlgn="auto" hangingPunct="1">
              <a:spcBef>
                <a:spcPts val="0"/>
              </a:spcBef>
              <a:spcAft>
                <a:spcPts val="0"/>
              </a:spcAft>
              <a:defRPr/>
            </a:pPr>
            <a:r>
              <a:rPr lang="en-US" dirty="0"/>
              <a:t> </a:t>
            </a:r>
            <a:endParaRPr lang="en-US" sz="1000" dirty="0"/>
          </a:p>
          <a:p>
            <a:pPr eaLnBrk="1" fontAlgn="auto" hangingPunct="1">
              <a:spcBef>
                <a:spcPts val="0"/>
              </a:spcBef>
              <a:spcAft>
                <a:spcPts val="0"/>
              </a:spcAft>
              <a:defRPr/>
            </a:pPr>
            <a:r>
              <a:rPr lang="en-US" b="1" dirty="0"/>
              <a:t>BEHAVIOR</a:t>
            </a:r>
            <a:r>
              <a:rPr lang="en-US" dirty="0"/>
              <a:t>:</a:t>
            </a:r>
            <a:endParaRPr lang="en-US" sz="1000" dirty="0"/>
          </a:p>
          <a:p>
            <a:pPr eaLnBrk="1" fontAlgn="auto" hangingPunct="1">
              <a:spcBef>
                <a:spcPts val="0"/>
              </a:spcBef>
              <a:spcAft>
                <a:spcPts val="0"/>
              </a:spcAft>
              <a:defRPr/>
            </a:pPr>
            <a:r>
              <a:rPr lang="en-US" dirty="0"/>
              <a:t>A behavior can be defined as anything you can see another person doing…going back to the Safety Triad (Person, Behavior, and Environment), one way to distinguish Behaviors from Person Factors are to ask yourself if they are observable. Ask the Participants this question: “Can you see a person’s attitude?” …some will say “yes”, but challenge them further by asking: “How do you know they have an attitude?” By their behaviors! We can’t look into someone’s head and see their attitude, but we can look at their behaviors and interpret they may have this attitude or that attitude. So it make it more objective to focus on Behaviors.</a:t>
            </a:r>
            <a:endParaRPr lang="en-US" sz="1000" dirty="0"/>
          </a:p>
          <a:p>
            <a:pPr eaLnBrk="1" fontAlgn="auto" hangingPunct="1">
              <a:spcBef>
                <a:spcPts val="0"/>
              </a:spcBef>
              <a:spcAft>
                <a:spcPts val="0"/>
              </a:spcAft>
              <a:defRPr/>
            </a:pPr>
            <a:r>
              <a:rPr lang="en-US" b="1" dirty="0"/>
              <a:t>ACTIVATORS</a:t>
            </a:r>
            <a:r>
              <a:rPr lang="en-US" dirty="0"/>
              <a:t>:</a:t>
            </a:r>
            <a:endParaRPr lang="en-US" sz="1000" dirty="0"/>
          </a:p>
          <a:p>
            <a:pPr eaLnBrk="1" fontAlgn="auto" hangingPunct="1">
              <a:spcBef>
                <a:spcPts val="0"/>
              </a:spcBef>
              <a:spcAft>
                <a:spcPts val="0"/>
              </a:spcAft>
              <a:defRPr/>
            </a:pPr>
            <a:r>
              <a:rPr lang="en-US" dirty="0"/>
              <a:t>Activators (or technically called Antecedents) come </a:t>
            </a:r>
            <a:r>
              <a:rPr lang="en-US" b="1" dirty="0"/>
              <a:t>before</a:t>
            </a:r>
            <a:r>
              <a:rPr lang="en-US" dirty="0"/>
              <a:t> what we do and give us </a:t>
            </a:r>
            <a:r>
              <a:rPr lang="en-US" b="1" dirty="0"/>
              <a:t>direction</a:t>
            </a:r>
            <a:r>
              <a:rPr lang="en-US" dirty="0"/>
              <a:t>. They do not force us to do behaviors, they simply inform us that if we are going to do a particular Behavior, now’s a good time to do that behavior. There are Activators all around us: clock, deadlines, stop signs, rules/regulations, policy/procedures, even commercials try to get us to “act” and go out and buy their products. </a:t>
            </a:r>
            <a:endParaRPr lang="en-US" sz="1000" dirty="0"/>
          </a:p>
          <a:p>
            <a:pPr eaLnBrk="1" fontAlgn="auto" hangingPunct="1">
              <a:spcBef>
                <a:spcPts val="0"/>
              </a:spcBef>
              <a:spcAft>
                <a:spcPts val="0"/>
              </a:spcAft>
              <a:defRPr/>
            </a:pPr>
            <a:r>
              <a:rPr lang="en-US" dirty="0"/>
              <a:t>Even though Activators are all around us trying to guide our behavior, we don’t always follow Activators. Ask the questions to the class: “How many of you speed?” Then follow up with “Did you not see the speed limit signs? …then why did you speed?” Next ask the class: “How many of you come to a complete stop at a stop sign” (jokingly, remind them that a complete stop means the vehicle come to a complete stop!). Then follow up with the questions “How many of you would come to a complete stop with officer ‘friendly’ on the other side of the intersection?” the stop sign is still trying to Activate the same stopping Behavior…so what is the difference? The potential Consequences!</a:t>
            </a:r>
            <a:endParaRPr lang="en-US" sz="1000" dirty="0"/>
          </a:p>
          <a:p>
            <a:pPr eaLnBrk="1" fontAlgn="auto" hangingPunct="1">
              <a:spcBef>
                <a:spcPts val="0"/>
              </a:spcBef>
              <a:spcAft>
                <a:spcPts val="0"/>
              </a:spcAft>
              <a:defRPr/>
            </a:pPr>
            <a:r>
              <a:rPr lang="en-US" b="1" dirty="0"/>
              <a:t>CONSEQUESNCES:</a:t>
            </a:r>
            <a:endParaRPr lang="en-US" sz="1000" dirty="0"/>
          </a:p>
          <a:p>
            <a:pPr eaLnBrk="1" fontAlgn="auto" hangingPunct="1">
              <a:spcBef>
                <a:spcPts val="0"/>
              </a:spcBef>
              <a:spcAft>
                <a:spcPts val="0"/>
              </a:spcAft>
              <a:defRPr/>
            </a:pPr>
            <a:r>
              <a:rPr lang="en-US" dirty="0"/>
              <a:t>Consequences </a:t>
            </a:r>
            <a:r>
              <a:rPr lang="en-US" b="1" dirty="0"/>
              <a:t>follow</a:t>
            </a:r>
            <a:r>
              <a:rPr lang="en-US" dirty="0"/>
              <a:t> our Behavior and are the things that truly </a:t>
            </a:r>
            <a:r>
              <a:rPr lang="en-US" b="1" dirty="0"/>
              <a:t>motivate</a:t>
            </a:r>
            <a:r>
              <a:rPr lang="en-US" dirty="0"/>
              <a:t> what we do every day. So anything you have ever done, or ever will do, has been or will be motivated by avoiding negative consequences or achieving positive consequences. </a:t>
            </a:r>
            <a:endParaRPr lang="en-US" sz="1000" dirty="0"/>
          </a:p>
          <a:p>
            <a:pPr eaLnBrk="1" fontAlgn="auto" hangingPunct="1">
              <a:spcBef>
                <a:spcPts val="0"/>
              </a:spcBef>
              <a:spcAft>
                <a:spcPts val="0"/>
              </a:spcAft>
              <a:defRPr/>
            </a:pPr>
            <a:r>
              <a:rPr lang="en-US" dirty="0"/>
              <a:t>Now to clarify, Activators don’t motivate behavior…they occur before we do any behaviors and simply direct us. When you were young and your mother told you “Don’t touch that stove it’s HOT!” what did you do…touch it!” Your mother’s Activator didn’t motivate you, but the Consequences you received from touching the stove surely motivated your future behavior! So, when your mother gave you that Activator in the future, “Don’t touch that it’s hot,” we learn from Consequences and we follow our mother’s Activator. </a:t>
            </a:r>
            <a:endParaRPr lang="en-US" sz="1000" dirty="0"/>
          </a:p>
          <a:p>
            <a:pPr eaLnBrk="1" fontAlgn="auto" hangingPunct="1">
              <a:spcBef>
                <a:spcPts val="0"/>
              </a:spcBef>
              <a:spcAft>
                <a:spcPts val="0"/>
              </a:spcAft>
              <a:defRPr/>
            </a:pPr>
            <a:r>
              <a:rPr lang="en-US" dirty="0"/>
              <a:t> </a:t>
            </a:r>
            <a:endParaRPr lang="en-US" sz="1000" dirty="0"/>
          </a:p>
          <a:p>
            <a:pPr eaLnBrk="1" fontAlgn="auto" hangingPunct="1">
              <a:spcBef>
                <a:spcPts val="0"/>
              </a:spcBef>
              <a:spcAft>
                <a:spcPts val="0"/>
              </a:spcAft>
              <a:defRPr/>
            </a:pPr>
            <a:r>
              <a:rPr lang="en-US" dirty="0"/>
              <a:t>Model illustrates what people do, what directs the behaviors, and consequences of the behaviors</a:t>
            </a:r>
            <a:endParaRPr lang="en-US" sz="1000" dirty="0"/>
          </a:p>
          <a:p>
            <a:pPr eaLnBrk="1" fontAlgn="auto" hangingPunct="1">
              <a:spcBef>
                <a:spcPts val="0"/>
              </a:spcBef>
              <a:spcAft>
                <a:spcPts val="0"/>
              </a:spcAft>
              <a:defRPr/>
            </a:pPr>
            <a:r>
              <a:rPr lang="en-US" dirty="0"/>
              <a:t>  Activator</a:t>
            </a:r>
            <a:endParaRPr lang="en-US" sz="1000" dirty="0"/>
          </a:p>
          <a:p>
            <a:pPr lvl="1" eaLnBrk="1" fontAlgn="auto" hangingPunct="1">
              <a:spcBef>
                <a:spcPts val="0"/>
              </a:spcBef>
              <a:spcAft>
                <a:spcPts val="0"/>
              </a:spcAft>
              <a:defRPr/>
            </a:pPr>
            <a:r>
              <a:rPr lang="en-US" dirty="0"/>
              <a:t>Those things that encourage one to behave in a certain way; i.e. “Now is a good time to do this behavior.”</a:t>
            </a:r>
            <a:endParaRPr lang="en-US" sz="1000" dirty="0"/>
          </a:p>
          <a:p>
            <a:pPr lvl="1" eaLnBrk="1" fontAlgn="auto" hangingPunct="1">
              <a:spcBef>
                <a:spcPts val="0"/>
              </a:spcBef>
              <a:spcAft>
                <a:spcPts val="0"/>
              </a:spcAft>
              <a:defRPr/>
            </a:pPr>
            <a:r>
              <a:rPr lang="en-US" dirty="0"/>
              <a:t>Activators are not motivators</a:t>
            </a:r>
            <a:endParaRPr lang="en-US" sz="1000" dirty="0"/>
          </a:p>
          <a:p>
            <a:pPr lvl="1" eaLnBrk="1" fontAlgn="auto" hangingPunct="1">
              <a:spcBef>
                <a:spcPts val="0"/>
              </a:spcBef>
              <a:spcAft>
                <a:spcPts val="0"/>
              </a:spcAft>
              <a:defRPr/>
            </a:pPr>
            <a:r>
              <a:rPr lang="en-US" dirty="0"/>
              <a:t>Examples:  alarm clock, stop sign, empty stomach </a:t>
            </a:r>
            <a:endParaRPr lang="en-US" sz="1000" dirty="0"/>
          </a:p>
          <a:p>
            <a:pPr eaLnBrk="1" fontAlgn="auto" hangingPunct="1">
              <a:spcBef>
                <a:spcPts val="0"/>
              </a:spcBef>
              <a:spcAft>
                <a:spcPts val="0"/>
              </a:spcAft>
              <a:defRPr/>
            </a:pPr>
            <a:r>
              <a:rPr lang="en-US" dirty="0"/>
              <a:t> </a:t>
            </a:r>
            <a:endParaRPr lang="en-US" sz="1000" dirty="0"/>
          </a:p>
          <a:p>
            <a:pPr eaLnBrk="1" fontAlgn="auto" hangingPunct="1">
              <a:spcBef>
                <a:spcPts val="0"/>
              </a:spcBef>
              <a:spcAft>
                <a:spcPts val="0"/>
              </a:spcAft>
              <a:defRPr/>
            </a:pPr>
            <a:r>
              <a:rPr lang="en-US" dirty="0"/>
              <a:t>  Consequences</a:t>
            </a:r>
            <a:endParaRPr lang="en-US" sz="1000" dirty="0"/>
          </a:p>
          <a:p>
            <a:pPr lvl="1" eaLnBrk="1" fontAlgn="auto" hangingPunct="1">
              <a:spcBef>
                <a:spcPts val="0"/>
              </a:spcBef>
              <a:spcAft>
                <a:spcPts val="0"/>
              </a:spcAft>
              <a:defRPr/>
            </a:pPr>
            <a:r>
              <a:rPr lang="en-US" dirty="0"/>
              <a:t>Provide motivation; i.e. don’t get up when the alarm clock rings on a day off</a:t>
            </a:r>
          </a:p>
        </p:txBody>
      </p:sp>
      <p:sp>
        <p:nvSpPr>
          <p:cNvPr id="198659" name="Slide Number Placeholder 3"/>
          <p:cNvSpPr>
            <a:spLocks noGrp="1"/>
          </p:cNvSpPr>
          <p:nvPr>
            <p:ph type="sldNum" sz="quarter" idx="5"/>
          </p:nvPr>
        </p:nvSpPr>
        <p:spPr>
          <a:noFill/>
        </p:spPr>
        <p:txBody>
          <a:bodyPr/>
          <a:lstStyle/>
          <a:p>
            <a:fld id="{387AE477-04EC-4E33-BEEB-E3C202AB325E}" type="slidenum">
              <a:rPr lang="en-US" smtClean="0"/>
              <a:pPr/>
              <a:t>30</a:t>
            </a:fld>
            <a:endParaRPr lang="en-US" dirty="0"/>
          </a:p>
        </p:txBody>
      </p:sp>
    </p:spTree>
    <p:extLst>
      <p:ext uri="{BB962C8B-B14F-4D97-AF65-F5344CB8AC3E}">
        <p14:creationId xmlns:p14="http://schemas.microsoft.com/office/powerpoint/2010/main" val="394064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279">
              <a:spcBef>
                <a:spcPts val="402"/>
              </a:spcBef>
            </a:pPr>
            <a:r>
              <a:rPr lang="en-US" dirty="0"/>
              <a:t>Review the pie chart.</a:t>
            </a:r>
          </a:p>
          <a:p>
            <a:pPr defTabSz="912279">
              <a:spcBef>
                <a:spcPts val="402"/>
              </a:spcBef>
            </a:pPr>
            <a:r>
              <a:rPr lang="en-US" dirty="0"/>
              <a:t>The main point here is that in the majority of the cases they are other “system” related factors that are producing the risky behavior or human error.</a:t>
            </a:r>
          </a:p>
          <a:p>
            <a:endParaRPr lang="en-US" dirty="0"/>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31</a:t>
            </a:fld>
            <a:endParaRPr lang="en-US" dirty="0"/>
          </a:p>
        </p:txBody>
      </p:sp>
    </p:spTree>
    <p:extLst>
      <p:ext uri="{BB962C8B-B14F-4D97-AF65-F5344CB8AC3E}">
        <p14:creationId xmlns:p14="http://schemas.microsoft.com/office/powerpoint/2010/main" val="4276514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a:ln/>
        </p:spPr>
      </p:sp>
      <p:sp>
        <p:nvSpPr>
          <p:cNvPr id="203778" name="Notes Placeholder 2"/>
          <p:cNvSpPr>
            <a:spLocks noGrp="1"/>
          </p:cNvSpPr>
          <p:nvPr>
            <p:ph type="body" idx="1"/>
          </p:nvPr>
        </p:nvSpPr>
        <p:spPr>
          <a:noFill/>
          <a:ln/>
        </p:spPr>
        <p:txBody>
          <a:bodyPr/>
          <a:lstStyle/>
          <a:p>
            <a:pPr eaLnBrk="1" hangingPunct="1">
              <a:spcBef>
                <a:spcPct val="0"/>
              </a:spcBef>
            </a:pPr>
            <a:r>
              <a:rPr lang="en-US" dirty="0">
                <a:latin typeface="Arial Narrow" pitchFamily="34" charset="0"/>
              </a:rPr>
              <a:t>Hand in the cookie</a:t>
            </a:r>
            <a:r>
              <a:rPr lang="en-US" baseline="0" dirty="0">
                <a:latin typeface="Arial Narrow" pitchFamily="34" charset="0"/>
              </a:rPr>
              <a:t> jar example.</a:t>
            </a:r>
            <a:endParaRPr lang="en-US" dirty="0">
              <a:latin typeface="Arial Narrow" pitchFamily="34" charset="0"/>
            </a:endParaRPr>
          </a:p>
          <a:p>
            <a:pPr eaLnBrk="1" hangingPunct="1">
              <a:spcBef>
                <a:spcPct val="0"/>
              </a:spcBef>
            </a:pPr>
            <a:endParaRPr lang="en-US" dirty="0">
              <a:latin typeface="Arial Narrow" pitchFamily="34" charset="0"/>
            </a:endParaRPr>
          </a:p>
          <a:p>
            <a:pPr eaLnBrk="1" hangingPunct="1">
              <a:spcBef>
                <a:spcPct val="0"/>
              </a:spcBef>
            </a:pPr>
            <a:r>
              <a:rPr lang="en-US" dirty="0">
                <a:latin typeface="Arial Narrow" pitchFamily="34" charset="0"/>
              </a:rPr>
              <a:t>Let’s focus on Consequences for a moment. What makes one consequence more powerful than other consequences? The most powerful ones are Certain, Soon, and Significant. </a:t>
            </a:r>
            <a:endParaRPr lang="en-US" b="1" dirty="0">
              <a:latin typeface="Arial Narrow" pitchFamily="34" charset="0"/>
            </a:endParaRPr>
          </a:p>
          <a:p>
            <a:pPr eaLnBrk="1" hangingPunct="1">
              <a:spcBef>
                <a:spcPct val="0"/>
              </a:spcBef>
            </a:pPr>
            <a:r>
              <a:rPr lang="en-US" dirty="0">
                <a:latin typeface="Arial Narrow" pitchFamily="34" charset="0"/>
              </a:rPr>
              <a:t>If I drive through a Stop sign with an officer sitting on the other side of the intersection, I am fairly Certain he would give me a ticket. When I put a cookie in my mouth, I know I can count on that good taste immediately. And if I touch the stove after my mom gave me an Activator not to…I am sure I would have gotten a Significant Consequence! All those are very powerful at motivating future Behavior. </a:t>
            </a:r>
            <a:endParaRPr lang="en-US" b="1" dirty="0">
              <a:latin typeface="Arial Narrow" pitchFamily="34" charset="0"/>
            </a:endParaRPr>
          </a:p>
          <a:p>
            <a:pPr eaLnBrk="1" hangingPunct="1">
              <a:spcBef>
                <a:spcPct val="0"/>
              </a:spcBef>
            </a:pPr>
            <a:r>
              <a:rPr lang="en-US" dirty="0">
                <a:latin typeface="Arial Narrow" pitchFamily="34" charset="0"/>
              </a:rPr>
              <a:t> </a:t>
            </a:r>
            <a:endParaRPr lang="en-US" b="1" dirty="0">
              <a:latin typeface="Arial Narrow" pitchFamily="34" charset="0"/>
            </a:endParaRPr>
          </a:p>
          <a:p>
            <a:pPr eaLnBrk="1" hangingPunct="1">
              <a:spcBef>
                <a:spcPct val="0"/>
              </a:spcBef>
            </a:pPr>
            <a:r>
              <a:rPr lang="en-US" dirty="0">
                <a:latin typeface="Arial Narrow" pitchFamily="34" charset="0"/>
              </a:rPr>
              <a:t>Now let’s talk about the consequences that have weak motivational power. Those consequences that are uncertain to happen, or if I do get a consequence it’s delayed, or even if the consequence happens, it’s no big deal…these have little impact on future behavior. </a:t>
            </a:r>
            <a:endParaRPr lang="en-US" b="1" dirty="0">
              <a:latin typeface="Arial Narrow" pitchFamily="34" charset="0"/>
            </a:endParaRPr>
          </a:p>
          <a:p>
            <a:pPr eaLnBrk="1" hangingPunct="1">
              <a:spcBef>
                <a:spcPct val="0"/>
              </a:spcBef>
            </a:pPr>
            <a:r>
              <a:rPr lang="en-US" b="1" dirty="0">
                <a:latin typeface="Arial Narrow" pitchFamily="34" charset="0"/>
              </a:rPr>
              <a:t>If I speed 5 miles above the speed limit on the highway, it is Uncertain that I would get a ticket. When I eat that cookie the extra pounds that I could put on are delayed (they don’t happen immediately!). And, finally the extra weight I may put on from one little cookie is most likely Insignificant.</a:t>
            </a:r>
            <a:endParaRPr lang="en-US" dirty="0"/>
          </a:p>
          <a:p>
            <a:endParaRPr lang="en-US" dirty="0"/>
          </a:p>
        </p:txBody>
      </p:sp>
      <p:sp>
        <p:nvSpPr>
          <p:cNvPr id="203779" name="Slide Number Placeholder 3"/>
          <p:cNvSpPr>
            <a:spLocks noGrp="1"/>
          </p:cNvSpPr>
          <p:nvPr>
            <p:ph type="sldNum" sz="quarter" idx="5"/>
          </p:nvPr>
        </p:nvSpPr>
        <p:spPr>
          <a:noFill/>
        </p:spPr>
        <p:txBody>
          <a:bodyPr/>
          <a:lstStyle/>
          <a:p>
            <a:fld id="{1E92AA78-B36B-4CF0-AE81-20941E1AF921}" type="slidenum">
              <a:rPr lang="en-US" smtClean="0"/>
              <a:pPr/>
              <a:t>32</a:t>
            </a:fld>
            <a:endParaRPr lang="en-US" dirty="0"/>
          </a:p>
        </p:txBody>
      </p:sp>
    </p:spTree>
    <p:extLst>
      <p:ext uri="{BB962C8B-B14F-4D97-AF65-F5344CB8AC3E}">
        <p14:creationId xmlns:p14="http://schemas.microsoft.com/office/powerpoint/2010/main" val="3214700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one person it was insignificant</a:t>
            </a:r>
            <a:r>
              <a:rPr lang="en-US" baseline="0" dirty="0"/>
              <a:t>; to another it was soon and significant.</a:t>
            </a:r>
            <a:endParaRPr lang="en-US" dirty="0"/>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33</a:t>
            </a:fld>
            <a:endParaRPr lang="en-US" dirty="0"/>
          </a:p>
        </p:txBody>
      </p:sp>
    </p:spTree>
    <p:extLst>
      <p:ext uri="{BB962C8B-B14F-4D97-AF65-F5344CB8AC3E}">
        <p14:creationId xmlns:p14="http://schemas.microsoft.com/office/powerpoint/2010/main" val="1654323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a:ln/>
        </p:spPr>
      </p:sp>
      <p:sp>
        <p:nvSpPr>
          <p:cNvPr id="205826" name="Notes Placeholder 2"/>
          <p:cNvSpPr>
            <a:spLocks noGrp="1"/>
          </p:cNvSpPr>
          <p:nvPr>
            <p:ph type="body" idx="1"/>
          </p:nvPr>
        </p:nvSpPr>
        <p:spPr>
          <a:noFill/>
          <a:ln/>
        </p:spPr>
        <p:txBody>
          <a:bodyPr/>
          <a:lstStyle/>
          <a:p>
            <a:pPr eaLnBrk="1" fontAlgn="auto" hangingPunct="1">
              <a:spcBef>
                <a:spcPts val="0"/>
              </a:spcBef>
              <a:spcAft>
                <a:spcPts val="0"/>
              </a:spcAft>
              <a:defRPr/>
            </a:pPr>
            <a:r>
              <a:rPr lang="en-US" dirty="0">
                <a:latin typeface="Arial Narrow" pitchFamily="34" charset="0"/>
              </a:rPr>
              <a:t>Easier</a:t>
            </a:r>
            <a:r>
              <a:rPr lang="en-US" baseline="0" dirty="0">
                <a:latin typeface="Arial Narrow" pitchFamily="34" charset="0"/>
              </a:rPr>
              <a:t> to just do what you need to do – I’m just going to get in and get it done.  Ex:  Not wearing fall protection.</a:t>
            </a:r>
          </a:p>
          <a:p>
            <a:pPr eaLnBrk="1" fontAlgn="auto" hangingPunct="1">
              <a:spcBef>
                <a:spcPts val="0"/>
              </a:spcBef>
              <a:spcAft>
                <a:spcPts val="0"/>
              </a:spcAft>
              <a:defRPr/>
            </a:pPr>
            <a:endParaRPr lang="en-US" baseline="0" dirty="0">
              <a:latin typeface="Arial Narrow" pitchFamily="34" charset="0"/>
            </a:endParaRPr>
          </a:p>
          <a:p>
            <a:pPr eaLnBrk="1" fontAlgn="auto" hangingPunct="1">
              <a:spcBef>
                <a:spcPts val="0"/>
              </a:spcBef>
              <a:spcAft>
                <a:spcPts val="0"/>
              </a:spcAft>
              <a:defRPr/>
            </a:pPr>
            <a:r>
              <a:rPr lang="en-US" dirty="0">
                <a:latin typeface="Arial Narrow" pitchFamily="34" charset="0"/>
              </a:rPr>
              <a:t>Everyone realizes the potential severe consequences of risky behavior. So everyone is doing 100% safe behaviors? They why are safe behaviors so hard to motivate? Well to start with, we are internally wired to find the quickest, easiest and most comfortable way of doing things. So how does that relate to safety?</a:t>
            </a:r>
          </a:p>
          <a:p>
            <a:pPr eaLnBrk="1" fontAlgn="auto" hangingPunct="1">
              <a:spcBef>
                <a:spcPts val="0"/>
              </a:spcBef>
              <a:spcAft>
                <a:spcPts val="0"/>
              </a:spcAft>
              <a:defRPr/>
            </a:pPr>
            <a:endParaRPr lang="en-US" b="1" dirty="0">
              <a:latin typeface="Arial Narrow" pitchFamily="34" charset="0"/>
            </a:endParaRPr>
          </a:p>
          <a:p>
            <a:pPr eaLnBrk="1" fontAlgn="auto" hangingPunct="1">
              <a:spcBef>
                <a:spcPts val="0"/>
              </a:spcBef>
              <a:spcAft>
                <a:spcPts val="0"/>
              </a:spcAft>
              <a:defRPr/>
            </a:pPr>
            <a:r>
              <a:rPr lang="en-US" dirty="0">
                <a:latin typeface="Arial Narrow" pitchFamily="34" charset="0"/>
              </a:rPr>
              <a:t>Let’s take a look at the consequences of Safe Behaviors. Most of the time safe behaviors are less comfortable, less convenient and take more time to do. For example, why doesn’t everyone always wear safety glasses? They don’t fit and hurt my ears, they fall off when I work, they are in my truck…besides, I am only doing a 1 minute job here.</a:t>
            </a:r>
          </a:p>
          <a:p>
            <a:pPr eaLnBrk="1" fontAlgn="auto" hangingPunct="1">
              <a:spcBef>
                <a:spcPts val="0"/>
              </a:spcBef>
              <a:spcAft>
                <a:spcPts val="0"/>
              </a:spcAft>
              <a:defRPr/>
            </a:pPr>
            <a:endParaRPr lang="en-US" b="1" dirty="0">
              <a:latin typeface="Arial Narrow" pitchFamily="34" charset="0"/>
            </a:endParaRPr>
          </a:p>
          <a:p>
            <a:pPr eaLnBrk="1" fontAlgn="auto" hangingPunct="1">
              <a:spcBef>
                <a:spcPts val="0"/>
              </a:spcBef>
              <a:spcAft>
                <a:spcPts val="0"/>
              </a:spcAft>
              <a:defRPr/>
            </a:pPr>
            <a:r>
              <a:rPr lang="en-US" dirty="0">
                <a:latin typeface="Arial Narrow" pitchFamily="34" charset="0"/>
              </a:rPr>
              <a:t>Now let’s take a look at the consequences of At-Risk Behavior. Most of the time risky behavior is more comfortable, quicker, and takes less time. What are the consequences for people not wearing their Hard Hat? It’s more comfortable, it’s more convenient when doing this task because it keeps getting it the way or keeps falling off, or it would take me more time to go back to the truck than just do this quick job and then move on to the next trouble call.</a:t>
            </a:r>
          </a:p>
          <a:p>
            <a:pPr eaLnBrk="1" fontAlgn="auto" hangingPunct="1">
              <a:spcBef>
                <a:spcPts val="0"/>
              </a:spcBef>
              <a:spcAft>
                <a:spcPts val="0"/>
              </a:spcAft>
              <a:defRPr/>
            </a:pPr>
            <a:endParaRPr lang="en-US" b="1" dirty="0">
              <a:latin typeface="Arial Narrow" pitchFamily="34" charset="0"/>
            </a:endParaRPr>
          </a:p>
          <a:p>
            <a:pPr eaLnBrk="1" fontAlgn="auto" hangingPunct="1">
              <a:spcBef>
                <a:spcPts val="0"/>
              </a:spcBef>
              <a:spcAft>
                <a:spcPts val="0"/>
              </a:spcAft>
              <a:defRPr/>
            </a:pPr>
            <a:r>
              <a:rPr lang="en-US" b="1" dirty="0">
                <a:latin typeface="Arial Narrow" pitchFamily="34" charset="0"/>
              </a:rPr>
              <a:t> To even make it more difficult to motivate, the consequences of risky behaviors are typically very powerful; Certain, Soon, and Significant.</a:t>
            </a:r>
          </a:p>
          <a:p>
            <a:pPr eaLnBrk="1" fontAlgn="auto" hangingPunct="1">
              <a:spcBef>
                <a:spcPts val="0"/>
              </a:spcBef>
              <a:spcAft>
                <a:spcPts val="0"/>
              </a:spcAft>
              <a:defRPr/>
            </a:pPr>
            <a:endParaRPr lang="en-US" b="1" dirty="0">
              <a:latin typeface="Arial Narrow" pitchFamily="34" charset="0"/>
            </a:endParaRPr>
          </a:p>
          <a:p>
            <a:pPr eaLnBrk="1" fontAlgn="auto" hangingPunct="1">
              <a:spcBef>
                <a:spcPts val="0"/>
              </a:spcBef>
              <a:spcAft>
                <a:spcPts val="0"/>
              </a:spcAft>
              <a:defRPr/>
            </a:pPr>
            <a:r>
              <a:rPr lang="en-US" dirty="0">
                <a:latin typeface="Arial Narrow" pitchFamily="34" charset="0"/>
              </a:rPr>
              <a:t>Another aspect that makes safe behavior hard to motivate is that risky behavior seldom results in a negative consequence. It’s good that injuries are rare, but this may give us a false sense security. Have you ever heard the phrase “That’s how we’ve always done it!” So experience tells me that if I speed in my car, it is possible I can get a ticket…not probable, though. And even less probable that I am going to get into a car crash!</a:t>
            </a:r>
          </a:p>
          <a:p>
            <a:pPr eaLnBrk="1" fontAlgn="auto" hangingPunct="1">
              <a:spcBef>
                <a:spcPts val="0"/>
              </a:spcBef>
              <a:spcAft>
                <a:spcPts val="0"/>
              </a:spcAft>
              <a:defRPr/>
            </a:pPr>
            <a:endParaRPr lang="en-US" b="1" dirty="0">
              <a:latin typeface="Arial Narrow" pitchFamily="34" charset="0"/>
            </a:endParaRPr>
          </a:p>
          <a:p>
            <a:pPr eaLnBrk="1" fontAlgn="auto" hangingPunct="1">
              <a:spcBef>
                <a:spcPts val="0"/>
              </a:spcBef>
              <a:spcAft>
                <a:spcPts val="0"/>
              </a:spcAft>
              <a:defRPr/>
            </a:pPr>
            <a:r>
              <a:rPr lang="en-US" dirty="0">
                <a:latin typeface="Arial Narrow" pitchFamily="34" charset="0"/>
              </a:rPr>
              <a:t>So, we “weigh” the riskiness of situation. Now ask the participants this question: “How many of you conceder yourself a safety leader?”…then ask them this: “OK then, how many of you have ever stood on a chair to change a light bulb!?”…now you can give them the following example: “Here is an example of how we might use the scales (pictured on the slide) ‘weigh’ the riskiness of a situation…It is a few minutes before the big game and you just notice that you need to change the light bulb in the ceiling before your friends come over.” Now the scales come out… “You have the new light bulb and you think to yourself, I could go out to the garage and get the ladder, or I could stand on this chair to reach it”. “It would take more time to go out to the garage to get the ladder and more inconvenient.” “Now It’s a whole lot </a:t>
            </a:r>
            <a:r>
              <a:rPr lang="en-US" u="sng" dirty="0">
                <a:latin typeface="Arial Narrow" pitchFamily="34" charset="0"/>
              </a:rPr>
              <a:t>quicker</a:t>
            </a:r>
            <a:r>
              <a:rPr lang="en-US" dirty="0">
                <a:latin typeface="Arial Narrow" pitchFamily="34" charset="0"/>
              </a:rPr>
              <a:t> to stand on the chair and the chair is right here (more convenient)”. So, what do we do? We jump up on the chair! Again, look at the certain, Soon &amp; Significant aspects of this example!</a:t>
            </a:r>
          </a:p>
          <a:p>
            <a:pPr eaLnBrk="1" fontAlgn="auto" hangingPunct="1">
              <a:spcBef>
                <a:spcPts val="0"/>
              </a:spcBef>
              <a:spcAft>
                <a:spcPts val="0"/>
              </a:spcAft>
              <a:defRPr/>
            </a:pPr>
            <a:endParaRPr lang="en-US" b="1" dirty="0">
              <a:latin typeface="Arial Narrow" pitchFamily="34" charset="0"/>
            </a:endParaRPr>
          </a:p>
          <a:p>
            <a:pPr eaLnBrk="1" fontAlgn="auto" hangingPunct="1">
              <a:spcBef>
                <a:spcPts val="0"/>
              </a:spcBef>
              <a:spcAft>
                <a:spcPts val="0"/>
              </a:spcAft>
              <a:defRPr/>
            </a:pPr>
            <a:r>
              <a:rPr lang="en-US" b="1" dirty="0">
                <a:latin typeface="Arial Narrow" pitchFamily="34" charset="0"/>
              </a:rPr>
              <a:t>So, we might not “consciously” weigh those out in our mind…it may only take a fraction of a second…but that’s how many safety decisions are made and how consequences play a role in those decisions. </a:t>
            </a:r>
            <a:endParaRPr lang="en-US" dirty="0"/>
          </a:p>
          <a:p>
            <a:endParaRPr lang="en-US" dirty="0"/>
          </a:p>
        </p:txBody>
      </p:sp>
      <p:sp>
        <p:nvSpPr>
          <p:cNvPr id="205827" name="Slide Number Placeholder 3"/>
          <p:cNvSpPr>
            <a:spLocks noGrp="1"/>
          </p:cNvSpPr>
          <p:nvPr>
            <p:ph type="sldNum" sz="quarter" idx="5"/>
          </p:nvPr>
        </p:nvSpPr>
        <p:spPr>
          <a:noFill/>
        </p:spPr>
        <p:txBody>
          <a:bodyPr/>
          <a:lstStyle/>
          <a:p>
            <a:fld id="{9C139184-95AC-481D-BDCB-7C5B1AD3E038}" type="slidenum">
              <a:rPr lang="en-US" smtClean="0"/>
              <a:pPr/>
              <a:t>34</a:t>
            </a:fld>
            <a:endParaRPr lang="en-US" dirty="0"/>
          </a:p>
        </p:txBody>
      </p:sp>
    </p:spTree>
    <p:extLst>
      <p:ext uri="{BB962C8B-B14F-4D97-AF65-F5344CB8AC3E}">
        <p14:creationId xmlns:p14="http://schemas.microsoft.com/office/powerpoint/2010/main" val="2104466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a:t>Rumble strips… Which strategy? Activator or consequence? Well, as we drive, we don’t look at the road and think oh…bumps! I better not drive on the side of the road! …no, we mostly notice them when we need them….as we are driving off the road. They occur </a:t>
            </a:r>
            <a:r>
              <a:rPr lang="en-US" b="1" dirty="0"/>
              <a:t>After </a:t>
            </a:r>
            <a:r>
              <a:rPr lang="en-US" dirty="0"/>
              <a:t>the behavior…so they are a </a:t>
            </a:r>
            <a:r>
              <a:rPr lang="en-US" b="1" dirty="0"/>
              <a:t>Consequence Strategy!</a:t>
            </a:r>
          </a:p>
          <a:p>
            <a:pPr defTabSz="948507">
              <a:defRPr/>
            </a:pPr>
            <a:endParaRPr lang="en-US" b="1" dirty="0"/>
          </a:p>
          <a:p>
            <a:pPr defTabSz="948507">
              <a:defRPr/>
            </a:pPr>
            <a:r>
              <a:rPr lang="en-US" b="1" dirty="0"/>
              <a:t>Activator – Let</a:t>
            </a:r>
            <a:r>
              <a:rPr lang="en-US" b="1" baseline="0" dirty="0"/>
              <a:t>s you know before you go in the ditch.</a:t>
            </a:r>
          </a:p>
          <a:p>
            <a:pPr defTabSz="948507">
              <a:defRPr/>
            </a:pPr>
            <a:r>
              <a:rPr lang="en-US" b="1" baseline="0" dirty="0"/>
              <a:t>Consequence – If you go is to stay between the lines.</a:t>
            </a:r>
          </a:p>
          <a:p>
            <a:pPr defTabSz="948507">
              <a:defRPr/>
            </a:pPr>
            <a:endParaRPr lang="en-US" b="1" baseline="0" dirty="0"/>
          </a:p>
          <a:p>
            <a:pPr defTabSz="948507">
              <a:defRPr/>
            </a:pPr>
            <a:r>
              <a:rPr lang="en-US" b="1" baseline="0" dirty="0"/>
              <a:t>It is in the perspective.</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35</a:t>
            </a:fld>
            <a:endParaRPr lang="en-US" dirty="0"/>
          </a:p>
        </p:txBody>
      </p:sp>
    </p:spTree>
    <p:extLst>
      <p:ext uri="{BB962C8B-B14F-4D97-AF65-F5344CB8AC3E}">
        <p14:creationId xmlns:p14="http://schemas.microsoft.com/office/powerpoint/2010/main" val="3116468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a:t>…this slide sums up Human Error….1) reducing error-likely situations and as this slide suggests, 2) reducing the potential consequences if an error does occur.</a:t>
            </a:r>
          </a:p>
          <a:p>
            <a:pPr defTabSz="948507">
              <a:defRPr/>
            </a:pPr>
            <a:endParaRPr lang="en-US" dirty="0"/>
          </a:p>
          <a:p>
            <a:pPr defTabSz="948507">
              <a:defRPr/>
            </a:pPr>
            <a:r>
              <a:rPr lang="en-US" dirty="0"/>
              <a:t>Apparently it’s doing</a:t>
            </a:r>
            <a:r>
              <a:rPr lang="en-US" baseline="0" dirty="0"/>
              <a:t> its job.</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36</a:t>
            </a:fld>
            <a:endParaRPr lang="en-US" dirty="0"/>
          </a:p>
        </p:txBody>
      </p:sp>
    </p:spTree>
    <p:extLst>
      <p:ext uri="{BB962C8B-B14F-4D97-AF65-F5344CB8AC3E}">
        <p14:creationId xmlns:p14="http://schemas.microsoft.com/office/powerpoint/2010/main" val="2603484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7138" y="284163"/>
            <a:ext cx="2001837" cy="1501775"/>
          </a:xfrm>
        </p:spPr>
      </p:sp>
      <p:sp>
        <p:nvSpPr>
          <p:cNvPr id="3" name="Notes Placeholder 2"/>
          <p:cNvSpPr>
            <a:spLocks noGrp="1"/>
          </p:cNvSpPr>
          <p:nvPr>
            <p:ph type="body" idx="1"/>
          </p:nvPr>
        </p:nvSpPr>
        <p:spPr/>
        <p:txBody>
          <a:bodyPr>
            <a:normAutofit fontScale="92500" lnSpcReduction="10000"/>
          </a:bodyPr>
          <a:lstStyle/>
          <a:p>
            <a:r>
              <a:rPr lang="en-US" dirty="0"/>
              <a:t>It is virtually impossible to measure “culture”.</a:t>
            </a:r>
          </a:p>
          <a:p>
            <a:endParaRPr lang="en-US" dirty="0"/>
          </a:p>
          <a:p>
            <a:r>
              <a:rPr lang="en-US" dirty="0"/>
              <a:t>When people move form one organization to another, or when people visit different countries, people know there is a difference in culture, but it’s something that is difficult to put your finger on. So, how do we impact something that is not measurable? Well, how do we adapt to a new job or culture? When in a socially “ambiguous” situation, we first examine the environment. We try to match our past history with what we are currently seeing and merge the two together. In organizations, this “new” culture directly impacted by the leadership team; what they say, what they do, and how consistently they hold people accountable. So new employees may listen to what the leadership team says, but they will then observer their behaviors; they will see if management “walks-the-talk”. Most of the time, these observable behaviors are motivated by our internal core values. Very seldom do we ever go against our core values…they are our guiding principles and thus are strong motivators of our behaviors.</a:t>
            </a:r>
          </a:p>
          <a:p>
            <a:endParaRPr lang="en-US" dirty="0"/>
          </a:p>
          <a:p>
            <a:r>
              <a:rPr lang="en-US" dirty="0"/>
              <a:t>So to change a culture, organizations first need to revisit their Core Values and assess if the corresponding behaviors are being accomplished in a consistent manner. When leadership is seen as engaged in safety because they feel “it’s the right thing to do”, as opposed to “the thing I have to do”, then the Leadership of the organization can influence the environment and eventually the culture will follow. </a:t>
            </a:r>
          </a:p>
          <a:p>
            <a:endParaRPr lang="en-US" dirty="0"/>
          </a:p>
          <a:p>
            <a:r>
              <a:rPr lang="en-US" dirty="0"/>
              <a:t>Final questions: Which way do we influence Culture? (red arrows) From the Values out to the Culture, or from the Culture in to the values? Both,</a:t>
            </a:r>
            <a:r>
              <a:rPr lang="en-US" baseline="0" dirty="0"/>
              <a:t> really…If we have weak core safety values, this may produce a weak culture over time. If the organization gets different leadership or goes through some external strife (e.g., merge, budget, economy), if our culture is so strong this will keep our core values in place.  </a:t>
            </a:r>
            <a:endParaRPr lang="en-US" dirty="0"/>
          </a:p>
        </p:txBody>
      </p:sp>
      <p:sp>
        <p:nvSpPr>
          <p:cNvPr id="4" name="Slide Number Placeholder 3"/>
          <p:cNvSpPr>
            <a:spLocks noGrp="1"/>
          </p:cNvSpPr>
          <p:nvPr>
            <p:ph type="sldNum" sz="quarter" idx="10"/>
          </p:nvPr>
        </p:nvSpPr>
        <p:spPr/>
        <p:txBody>
          <a:bodyPr/>
          <a:lstStyle/>
          <a:p>
            <a:pPr>
              <a:defRPr/>
            </a:pPr>
            <a:fld id="{952C8973-FA78-4642-937D-520F74506F32}" type="slidenum">
              <a:rPr lang="en-US" smtClean="0"/>
              <a:pPr>
                <a:defRPr/>
              </a:pPr>
              <a:t>38</a:t>
            </a:fld>
            <a:endParaRPr lang="en-US" dirty="0"/>
          </a:p>
        </p:txBody>
      </p:sp>
    </p:spTree>
    <p:extLst>
      <p:ext uri="{BB962C8B-B14F-4D97-AF65-F5344CB8AC3E}">
        <p14:creationId xmlns:p14="http://schemas.microsoft.com/office/powerpoint/2010/main" val="3400835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a:t>
            </a:r>
            <a:r>
              <a:rPr lang="en-US" baseline="0" dirty="0"/>
              <a:t> STEP, we hurt fewer people. We were gathering over 900% more information than before, having conversations with our contractors, and identifying areas for improvement.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39</a:t>
            </a:fld>
            <a:endParaRPr lang="en-US" dirty="0"/>
          </a:p>
        </p:txBody>
      </p:sp>
    </p:spTree>
    <p:extLst>
      <p:ext uri="{BB962C8B-B14F-4D97-AF65-F5344CB8AC3E}">
        <p14:creationId xmlns:p14="http://schemas.microsoft.com/office/powerpoint/2010/main" val="1391692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make a living by what we get, but we make a life by what we give.</a:t>
            </a:r>
          </a:p>
          <a:p>
            <a:r>
              <a:rPr lang="en-US" sz="1200" b="0" i="0" kern="1200" dirty="0">
                <a:solidFill>
                  <a:schemeClr val="tx1"/>
                </a:solidFill>
                <a:effectLst/>
                <a:latin typeface="+mn-lt"/>
                <a:ea typeface="+mn-ea"/>
                <a:cs typeface="+mn-cs"/>
              </a:rPr>
              <a:t>Far and away the best prize that life has to offer is the chance to work hard at work worth doing.</a:t>
            </a:r>
            <a:endParaRPr lang="en-US" dirty="0"/>
          </a:p>
        </p:txBody>
      </p:sp>
      <p:sp>
        <p:nvSpPr>
          <p:cNvPr id="4" name="Slide Number Placeholder 3"/>
          <p:cNvSpPr>
            <a:spLocks noGrp="1"/>
          </p:cNvSpPr>
          <p:nvPr>
            <p:ph type="sldNum" sz="quarter" idx="10"/>
          </p:nvPr>
        </p:nvSpPr>
        <p:spPr/>
        <p:txBody>
          <a:bodyPr/>
          <a:lstStyle/>
          <a:p>
            <a:fld id="{96000008-ABC9-4E16-8428-EC4FF5D1450D}" type="slidenum">
              <a:rPr lang="en-US" smtClean="0"/>
              <a:pPr/>
              <a:t>3</a:t>
            </a:fld>
            <a:endParaRPr lang="en-US"/>
          </a:p>
        </p:txBody>
      </p:sp>
    </p:spTree>
    <p:extLst>
      <p:ext uri="{BB962C8B-B14F-4D97-AF65-F5344CB8AC3E}">
        <p14:creationId xmlns:p14="http://schemas.microsoft.com/office/powerpoint/2010/main" val="157390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40</a:t>
            </a:fld>
            <a:endParaRPr lang="en-US" dirty="0"/>
          </a:p>
        </p:txBody>
      </p:sp>
    </p:spTree>
    <p:extLst>
      <p:ext uri="{BB962C8B-B14F-4D97-AF65-F5344CB8AC3E}">
        <p14:creationId xmlns:p14="http://schemas.microsoft.com/office/powerpoint/2010/main" val="2135160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STEP initiative is not a typical safety program that has a</a:t>
            </a:r>
            <a:r>
              <a:rPr lang="en-US" baseline="0" dirty="0"/>
              <a:t> beginning and an ending (like safety bingo or an incentives). STEP was created by a team of operations, safety and leadership. To avoid the common safety “program” issue of “flavor of the month”, the STEP “process” was originally designed to evolve over time before the current version begins to become stagnate. So, we are not done yet…the next version of STEP has begun!</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41</a:t>
            </a:fld>
            <a:endParaRPr lang="en-US" dirty="0"/>
          </a:p>
        </p:txBody>
      </p:sp>
    </p:spTree>
    <p:extLst>
      <p:ext uri="{BB962C8B-B14F-4D97-AF65-F5344CB8AC3E}">
        <p14:creationId xmlns:p14="http://schemas.microsoft.com/office/powerpoint/2010/main" val="393646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a:t>Again, these “type” of slides try to answer any criticism people might have or think of later…so we can address them in this workshop setting to control potential “worries” and “rumor-mill” </a:t>
            </a:r>
          </a:p>
          <a:p>
            <a:endParaRPr lang="en-US" dirty="0"/>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42</a:t>
            </a:fld>
            <a:endParaRPr lang="en-US" dirty="0"/>
          </a:p>
        </p:txBody>
      </p:sp>
    </p:spTree>
    <p:extLst>
      <p:ext uri="{BB962C8B-B14F-4D97-AF65-F5344CB8AC3E}">
        <p14:creationId xmlns:p14="http://schemas.microsoft.com/office/powerpoint/2010/main" val="1143806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SLIDE:</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43</a:t>
            </a:fld>
            <a:endParaRPr lang="en-US" dirty="0"/>
          </a:p>
        </p:txBody>
      </p:sp>
    </p:spTree>
    <p:extLst>
      <p:ext uri="{BB962C8B-B14F-4D97-AF65-F5344CB8AC3E}">
        <p14:creationId xmlns:p14="http://schemas.microsoft.com/office/powerpoint/2010/main" val="48005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These</a:t>
            </a:r>
            <a:r>
              <a:rPr lang="en-US" altLang="en-US" baseline="0" dirty="0"/>
              <a:t> are the STEP Process Elements…..It starts with the culture. It involves Human Performance, Engagement, Leadership from all levels, Communication and Leading Indicators.</a:t>
            </a:r>
          </a:p>
          <a:p>
            <a:endParaRPr lang="en-US" altLang="en-US" dirty="0"/>
          </a:p>
          <a:p>
            <a:r>
              <a:rPr lang="en-US" altLang="en-US" dirty="0"/>
              <a:t>Culture is what we do as an organization.  Organizational culture impacts the organization in many ways.</a:t>
            </a:r>
            <a:r>
              <a:rPr lang="en-US" altLang="en-US" baseline="0" dirty="0"/>
              <a:t>  It is the unwritten rules.  Some changes come quickly like a new CEO as where other changes evolve over time and is planned out.   So to change culture we need to focus on other elements to help create the needed momentum.</a:t>
            </a:r>
          </a:p>
          <a:p>
            <a:endParaRPr lang="en-US" altLang="en-US" baseline="0" dirty="0"/>
          </a:p>
          <a:p>
            <a:r>
              <a:rPr lang="en-US" altLang="en-US" baseline="0" dirty="0"/>
              <a:t>Human Performance is why we do what we do.</a:t>
            </a:r>
          </a:p>
          <a:p>
            <a:endParaRPr lang="en-US" altLang="en-US" baseline="0" dirty="0"/>
          </a:p>
          <a:p>
            <a:r>
              <a:rPr lang="en-US" altLang="en-US" baseline="0" dirty="0"/>
              <a:t>Engagement is getting employees and craft to own safety. E</a:t>
            </a:r>
            <a:r>
              <a:rPr lang="en-US" altLang="en-US" dirty="0"/>
              <a:t>ngagement</a:t>
            </a:r>
            <a:r>
              <a:rPr lang="en-US" altLang="en-US" baseline="0" dirty="0"/>
              <a:t> is necessary from all levels for success.</a:t>
            </a:r>
          </a:p>
          <a:p>
            <a:endParaRPr lang="en-US" altLang="en-US" baseline="0" dirty="0"/>
          </a:p>
          <a:p>
            <a:r>
              <a:rPr lang="en-US" altLang="en-US" baseline="0" dirty="0"/>
              <a:t>Leadership is inspiring people to be safety champions.</a:t>
            </a:r>
          </a:p>
          <a:p>
            <a:endParaRPr lang="en-US" altLang="en-US" baseline="0" dirty="0"/>
          </a:p>
          <a:p>
            <a:r>
              <a:rPr lang="en-US" altLang="en-US" baseline="0" dirty="0"/>
              <a:t>Communication poses the most issues. Its having the courage and consideration to communicate.  How do we communicate information?</a:t>
            </a:r>
          </a:p>
          <a:p>
            <a:endParaRPr lang="en-US" altLang="en-US" dirty="0"/>
          </a:p>
          <a:p>
            <a:r>
              <a:rPr lang="en-US" altLang="en-US" dirty="0"/>
              <a:t>Lastly leading indicators are measurable factors that m</a:t>
            </a:r>
            <a:r>
              <a:rPr lang="en-US" altLang="en-US" baseline="0" dirty="0"/>
              <a:t>ay indicate a direction or trend.</a:t>
            </a:r>
          </a:p>
          <a:p>
            <a:endParaRPr lang="en-US" altLang="en-US" baseline="0" dirty="0"/>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pitchFamily="34" charset="0"/>
              </a:defRPr>
            </a:lvl1pPr>
            <a:lvl2pPr marL="727868" indent="-279949" algn="ctr" eaLnBrk="0" hangingPunct="0">
              <a:defRPr sz="2400">
                <a:solidFill>
                  <a:schemeClr val="tx1"/>
                </a:solidFill>
                <a:latin typeface="Arial" pitchFamily="34" charset="0"/>
              </a:defRPr>
            </a:lvl2pPr>
            <a:lvl3pPr marL="1119797" indent="-223959" algn="ctr" eaLnBrk="0" hangingPunct="0">
              <a:defRPr sz="2400">
                <a:solidFill>
                  <a:schemeClr val="tx1"/>
                </a:solidFill>
                <a:latin typeface="Arial" pitchFamily="34" charset="0"/>
              </a:defRPr>
            </a:lvl3pPr>
            <a:lvl4pPr marL="1567716" indent="-223959" algn="ctr" eaLnBrk="0" hangingPunct="0">
              <a:defRPr sz="2400">
                <a:solidFill>
                  <a:schemeClr val="tx1"/>
                </a:solidFill>
                <a:latin typeface="Arial" pitchFamily="34" charset="0"/>
              </a:defRPr>
            </a:lvl4pPr>
            <a:lvl5pPr marL="2015635" indent="-223959" algn="ctr" eaLnBrk="0" hangingPunct="0">
              <a:defRPr sz="2400">
                <a:solidFill>
                  <a:schemeClr val="tx1"/>
                </a:solidFill>
                <a:latin typeface="Arial" pitchFamily="34" charset="0"/>
              </a:defRPr>
            </a:lvl5pPr>
            <a:lvl6pPr marL="2463554" indent="-223959" algn="ctr" eaLnBrk="0" fontAlgn="base" hangingPunct="0">
              <a:spcBef>
                <a:spcPct val="0"/>
              </a:spcBef>
              <a:spcAft>
                <a:spcPct val="0"/>
              </a:spcAft>
              <a:defRPr sz="2400">
                <a:solidFill>
                  <a:schemeClr val="tx1"/>
                </a:solidFill>
                <a:latin typeface="Arial" pitchFamily="34" charset="0"/>
              </a:defRPr>
            </a:lvl6pPr>
            <a:lvl7pPr marL="2911472" indent="-223959" algn="ctr" eaLnBrk="0" fontAlgn="base" hangingPunct="0">
              <a:spcBef>
                <a:spcPct val="0"/>
              </a:spcBef>
              <a:spcAft>
                <a:spcPct val="0"/>
              </a:spcAft>
              <a:defRPr sz="2400">
                <a:solidFill>
                  <a:schemeClr val="tx1"/>
                </a:solidFill>
                <a:latin typeface="Arial" pitchFamily="34" charset="0"/>
              </a:defRPr>
            </a:lvl7pPr>
            <a:lvl8pPr marL="3359391" indent="-223959" algn="ctr" eaLnBrk="0" fontAlgn="base" hangingPunct="0">
              <a:spcBef>
                <a:spcPct val="0"/>
              </a:spcBef>
              <a:spcAft>
                <a:spcPct val="0"/>
              </a:spcAft>
              <a:defRPr sz="2400">
                <a:solidFill>
                  <a:schemeClr val="tx1"/>
                </a:solidFill>
                <a:latin typeface="Arial" pitchFamily="34" charset="0"/>
              </a:defRPr>
            </a:lvl8pPr>
            <a:lvl9pPr marL="3807310" indent="-223959" algn="ctr" eaLnBrk="0" fontAlgn="base" hangingPunct="0">
              <a:spcBef>
                <a:spcPct val="0"/>
              </a:spcBef>
              <a:spcAft>
                <a:spcPct val="0"/>
              </a:spcAft>
              <a:defRPr sz="2400">
                <a:solidFill>
                  <a:schemeClr val="tx1"/>
                </a:solidFill>
                <a:latin typeface="Arial" pitchFamily="34" charset="0"/>
              </a:defRPr>
            </a:lvl9pPr>
          </a:lstStyle>
          <a:p>
            <a:pPr algn="r" eaLnBrk="1" hangingPunct="1"/>
            <a:fld id="{4BBAAB42-0AC9-452F-997E-613A7435FF12}" type="slidenum">
              <a:rPr lang="en-US" altLang="en-US" sz="1100">
                <a:latin typeface="Times New Roman" pitchFamily="18" charset="0"/>
              </a:rPr>
              <a:pPr algn="r" eaLnBrk="1" hangingPunct="1"/>
              <a:t>44</a:t>
            </a:fld>
            <a:endParaRPr lang="en-US" altLang="en-US" sz="110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overview….Although this seems very data oriented, stress it’s about having more relevant </a:t>
            </a:r>
            <a:r>
              <a:rPr lang="en-US" b="1" dirty="0"/>
              <a:t>conversations</a:t>
            </a:r>
            <a:r>
              <a:rPr lang="en-US" dirty="0"/>
              <a:t> and trying to get ahead of incidents and injuries.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REVIEW SLIDE:</a:t>
            </a:r>
            <a:endParaRPr lang="en-US" dirty="0"/>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45</a:t>
            </a:fld>
            <a:endParaRPr lang="en-US" dirty="0"/>
          </a:p>
        </p:txBody>
      </p:sp>
    </p:spTree>
    <p:extLst>
      <p:ext uri="{BB962C8B-B14F-4D97-AF65-F5344CB8AC3E}">
        <p14:creationId xmlns:p14="http://schemas.microsoft.com/office/powerpoint/2010/main" val="1967427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focus. </a:t>
            </a:r>
          </a:p>
          <a:p>
            <a:r>
              <a:rPr lang="en-US" b="1" dirty="0"/>
              <a:t>REVIEW SLIDE</a:t>
            </a:r>
          </a:p>
        </p:txBody>
      </p:sp>
      <p:sp>
        <p:nvSpPr>
          <p:cNvPr id="4" name="Slide Number Placeholder 3"/>
          <p:cNvSpPr>
            <a:spLocks noGrp="1"/>
          </p:cNvSpPr>
          <p:nvPr>
            <p:ph type="sldNum" sz="quarter" idx="10"/>
          </p:nvPr>
        </p:nvSpPr>
        <p:spPr/>
        <p:txBody>
          <a:bodyPr/>
          <a:lstStyle/>
          <a:p>
            <a:fld id="{6F8F99EA-98FF-4507-B426-98C4C18A652A}" type="slidenum">
              <a:rPr lang="en-US" smtClean="0"/>
              <a:pPr/>
              <a:t>46</a:t>
            </a:fld>
            <a:endParaRPr lang="en-US" dirty="0"/>
          </a:p>
        </p:txBody>
      </p:sp>
    </p:spTree>
    <p:extLst>
      <p:ext uri="{BB962C8B-B14F-4D97-AF65-F5344CB8AC3E}">
        <p14:creationId xmlns:p14="http://schemas.microsoft.com/office/powerpoint/2010/main" val="3790456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sz="900" dirty="0">
                <a:latin typeface="Arial Narrow" pitchFamily="34" charset="0"/>
              </a:rPr>
              <a:t>Start out by asking how many people have done an observation. Then for the people how haven’t, ask why they haven’t. then ask the participants who have done an observation how they do them? </a:t>
            </a:r>
            <a:endParaRPr lang="en-US" sz="900" b="1" dirty="0">
              <a:latin typeface="Arial Narrow" pitchFamily="34" charset="0"/>
            </a:endParaRPr>
          </a:p>
          <a:p>
            <a:pPr eaLnBrk="1" hangingPunct="1">
              <a:spcBef>
                <a:spcPct val="0"/>
              </a:spcBef>
            </a:pPr>
            <a:endParaRPr lang="en-US" dirty="0"/>
          </a:p>
          <a:p>
            <a:pPr eaLnBrk="1" hangingPunct="1">
              <a:spcBef>
                <a:spcPct val="0"/>
              </a:spcBef>
            </a:pPr>
            <a:r>
              <a:rPr lang="en-US" dirty="0"/>
              <a:t>These are three different methods to help us identify leading indicators, holes in our barriers, and error-likely situations. They each represent unique ways of getting information about our culture and each offer opportunities to provide leading indicators to help make us proactive in our safety efforts. 	</a:t>
            </a:r>
          </a:p>
          <a:p>
            <a:pPr eaLnBrk="1" hangingPunct="1">
              <a:spcBef>
                <a:spcPct val="0"/>
              </a:spcBef>
            </a:pPr>
            <a:endParaRPr lang="en-US" dirty="0"/>
          </a:p>
          <a:p>
            <a:pPr eaLnBrk="1" hangingPunct="1">
              <a:spcBef>
                <a:spcPct val="0"/>
              </a:spcBef>
            </a:pPr>
            <a:r>
              <a:rPr lang="en-US" dirty="0"/>
              <a:t>Audits are quality based</a:t>
            </a:r>
            <a:r>
              <a:rPr lang="en-US" baseline="0" dirty="0"/>
              <a:t> – are the people doing things according to procedure?</a:t>
            </a:r>
          </a:p>
          <a:p>
            <a:pPr eaLnBrk="1" hangingPunct="1">
              <a:spcBef>
                <a:spcPct val="0"/>
              </a:spcBef>
            </a:pPr>
            <a:endParaRPr lang="en-US" baseline="0" dirty="0"/>
          </a:p>
          <a:p>
            <a:pPr eaLnBrk="1" hangingPunct="1">
              <a:spcBef>
                <a:spcPct val="0"/>
              </a:spcBef>
            </a:pPr>
            <a:r>
              <a:rPr lang="en-US" baseline="0" dirty="0"/>
              <a:t>Observations – It is just as if not more important to comment on the Safe behaviors vs the at Risky behaviors.  You are not a Fault Finder.</a:t>
            </a:r>
          </a:p>
          <a:p>
            <a:pPr eaLnBrk="1" hangingPunct="1">
              <a:spcBef>
                <a:spcPct val="0"/>
              </a:spcBef>
            </a:pPr>
            <a:endParaRPr lang="en-US" baseline="0" dirty="0"/>
          </a:p>
          <a:p>
            <a:pPr eaLnBrk="1" hangingPunct="1">
              <a:spcBef>
                <a:spcPct val="0"/>
              </a:spcBef>
            </a:pPr>
            <a:r>
              <a:rPr lang="en-US" baseline="0" dirty="0"/>
              <a:t>Make a sandwich as you have the conversation.</a:t>
            </a:r>
          </a:p>
          <a:p>
            <a:pPr eaLnBrk="1" hangingPunct="1">
              <a:spcBef>
                <a:spcPct val="0"/>
              </a:spcBef>
            </a:pPr>
            <a:endParaRPr lang="en-US" baseline="0" dirty="0"/>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47</a:t>
            </a:fld>
            <a:endParaRPr lang="en-US" dirty="0"/>
          </a:p>
        </p:txBody>
      </p:sp>
    </p:spTree>
    <p:extLst>
      <p:ext uri="{BB962C8B-B14F-4D97-AF65-F5344CB8AC3E}">
        <p14:creationId xmlns:p14="http://schemas.microsoft.com/office/powerpoint/2010/main" val="752513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Review how to use the STEP checklist.</a:t>
            </a:r>
          </a:p>
        </p:txBody>
      </p:sp>
      <p:sp>
        <p:nvSpPr>
          <p:cNvPr id="4" name="Slide Number Placeholder 3"/>
          <p:cNvSpPr>
            <a:spLocks noGrp="1"/>
          </p:cNvSpPr>
          <p:nvPr>
            <p:ph type="sldNum" sz="quarter" idx="5"/>
          </p:nvPr>
        </p:nvSpPr>
        <p:spPr/>
        <p:txBody>
          <a:bodyPr/>
          <a:lstStyle/>
          <a:p>
            <a:pPr>
              <a:defRPr/>
            </a:pPr>
            <a:fld id="{C284AE4A-FDC4-4254-8A22-2E235FD9D0C2}"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37600853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Review how to use the STEP checklist.</a:t>
            </a:r>
          </a:p>
        </p:txBody>
      </p:sp>
      <p:sp>
        <p:nvSpPr>
          <p:cNvPr id="4" name="Slide Number Placeholder 3"/>
          <p:cNvSpPr>
            <a:spLocks noGrp="1"/>
          </p:cNvSpPr>
          <p:nvPr>
            <p:ph type="sldNum" sz="quarter" idx="5"/>
          </p:nvPr>
        </p:nvSpPr>
        <p:spPr/>
        <p:txBody>
          <a:bodyPr/>
          <a:lstStyle/>
          <a:p>
            <a:pPr>
              <a:defRPr/>
            </a:pPr>
            <a:fld id="{C284AE4A-FDC4-4254-8A22-2E235FD9D0C2}"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181085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SLIDE:</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4</a:t>
            </a:fld>
            <a:endParaRPr lang="en-US" dirty="0"/>
          </a:p>
        </p:txBody>
      </p:sp>
    </p:spTree>
    <p:extLst>
      <p:ext uri="{BB962C8B-B14F-4D97-AF65-F5344CB8AC3E}">
        <p14:creationId xmlns:p14="http://schemas.microsoft.com/office/powerpoint/2010/main" val="2196179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Review how to use the STEP checklist.</a:t>
            </a:r>
          </a:p>
        </p:txBody>
      </p:sp>
      <p:sp>
        <p:nvSpPr>
          <p:cNvPr id="4" name="Slide Number Placeholder 3"/>
          <p:cNvSpPr>
            <a:spLocks noGrp="1"/>
          </p:cNvSpPr>
          <p:nvPr>
            <p:ph type="sldNum" sz="quarter" idx="5"/>
          </p:nvPr>
        </p:nvSpPr>
        <p:spPr/>
        <p:txBody>
          <a:bodyPr/>
          <a:lstStyle/>
          <a:p>
            <a:pPr>
              <a:defRPr/>
            </a:pPr>
            <a:fld id="{C284AE4A-FDC4-4254-8A22-2E235FD9D0C2}"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3878268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Review how to use the STEP checklist.</a:t>
            </a:r>
          </a:p>
        </p:txBody>
      </p:sp>
      <p:sp>
        <p:nvSpPr>
          <p:cNvPr id="4" name="Slide Number Placeholder 3"/>
          <p:cNvSpPr>
            <a:spLocks noGrp="1"/>
          </p:cNvSpPr>
          <p:nvPr>
            <p:ph type="sldNum" sz="quarter" idx="5"/>
          </p:nvPr>
        </p:nvSpPr>
        <p:spPr/>
        <p:txBody>
          <a:bodyPr/>
          <a:lstStyle/>
          <a:p>
            <a:pPr>
              <a:defRPr/>
            </a:pPr>
            <a:fld id="{C284AE4A-FDC4-4254-8A22-2E235FD9D0C2}"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3401635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Review how to use the STEP checklist.</a:t>
            </a:r>
          </a:p>
        </p:txBody>
      </p:sp>
      <p:sp>
        <p:nvSpPr>
          <p:cNvPr id="4" name="Slide Number Placeholder 3"/>
          <p:cNvSpPr>
            <a:spLocks noGrp="1"/>
          </p:cNvSpPr>
          <p:nvPr>
            <p:ph type="sldNum" sz="quarter" idx="5"/>
          </p:nvPr>
        </p:nvSpPr>
        <p:spPr/>
        <p:txBody>
          <a:bodyPr/>
          <a:lstStyle/>
          <a:p>
            <a:pPr>
              <a:defRPr/>
            </a:pPr>
            <a:fld id="{C284AE4A-FDC4-4254-8A22-2E235FD9D0C2}"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1535497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Review how to use the STEP checklist.</a:t>
            </a:r>
          </a:p>
        </p:txBody>
      </p:sp>
      <p:sp>
        <p:nvSpPr>
          <p:cNvPr id="4" name="Slide Number Placeholder 3"/>
          <p:cNvSpPr>
            <a:spLocks noGrp="1"/>
          </p:cNvSpPr>
          <p:nvPr>
            <p:ph type="sldNum" sz="quarter" idx="5"/>
          </p:nvPr>
        </p:nvSpPr>
        <p:spPr/>
        <p:txBody>
          <a:bodyPr/>
          <a:lstStyle/>
          <a:p>
            <a:pPr>
              <a:defRPr/>
            </a:pPr>
            <a:fld id="{C284AE4A-FDC4-4254-8A22-2E235FD9D0C2}" type="slidenum">
              <a:rPr lang="en-US" smtClean="0">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3482433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7138" y="284163"/>
            <a:ext cx="2001837" cy="1501775"/>
          </a:xfrm>
        </p:spPr>
      </p:sp>
      <p:sp>
        <p:nvSpPr>
          <p:cNvPr id="3" name="Notes Placeholder 2"/>
          <p:cNvSpPr>
            <a:spLocks noGrp="1"/>
          </p:cNvSpPr>
          <p:nvPr>
            <p:ph type="body" idx="1"/>
          </p:nvPr>
        </p:nvSpPr>
        <p:spPr/>
        <p:txBody>
          <a:bodyPr>
            <a:normAutofit/>
          </a:bodyPr>
          <a:lstStyle/>
          <a:p>
            <a:r>
              <a:rPr lang="en-US" dirty="0"/>
              <a:t>Here is how we will define severity…with examples to follow.</a:t>
            </a:r>
          </a:p>
        </p:txBody>
      </p:sp>
      <p:sp>
        <p:nvSpPr>
          <p:cNvPr id="4" name="Slide Number Placeholder 3"/>
          <p:cNvSpPr>
            <a:spLocks noGrp="1"/>
          </p:cNvSpPr>
          <p:nvPr>
            <p:ph type="sldNum" sz="quarter" idx="10"/>
          </p:nvPr>
        </p:nvSpPr>
        <p:spPr/>
        <p:txBody>
          <a:bodyPr/>
          <a:lstStyle/>
          <a:p>
            <a:pPr>
              <a:defRPr/>
            </a:pPr>
            <a:fld id="{952C8973-FA78-4642-937D-520F74506F32}" type="slidenum">
              <a:rPr lang="en-US" smtClean="0"/>
              <a:pPr>
                <a:defRPr/>
              </a:pPr>
              <a:t>54</a:t>
            </a:fld>
            <a:endParaRPr lang="en-US" dirty="0"/>
          </a:p>
        </p:txBody>
      </p:sp>
    </p:spTree>
    <p:extLst>
      <p:ext uri="{BB962C8B-B14F-4D97-AF65-F5344CB8AC3E}">
        <p14:creationId xmlns:p14="http://schemas.microsoft.com/office/powerpoint/2010/main" val="2437444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55</a:t>
            </a:fld>
            <a:endParaRPr lang="en-US" dirty="0"/>
          </a:p>
        </p:txBody>
      </p:sp>
    </p:spTree>
    <p:extLst>
      <p:ext uri="{BB962C8B-B14F-4D97-AF65-F5344CB8AC3E}">
        <p14:creationId xmlns:p14="http://schemas.microsoft.com/office/powerpoint/2010/main" val="3567739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REVIEW</a:t>
            </a:r>
            <a:r>
              <a:rPr lang="en-US" b="1" baseline="0" dirty="0"/>
              <a:t> SLIDE</a:t>
            </a:r>
            <a:endParaRPr lang="en-US" b="1" dirty="0"/>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57</a:t>
            </a:fld>
            <a:endParaRPr lang="en-US" dirty="0"/>
          </a:p>
        </p:txBody>
      </p:sp>
    </p:spTree>
    <p:extLst>
      <p:ext uri="{BB962C8B-B14F-4D97-AF65-F5344CB8AC3E}">
        <p14:creationId xmlns:p14="http://schemas.microsoft.com/office/powerpoint/2010/main" val="3247859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how we approach and coach as we have conversations.</a:t>
            </a:r>
          </a:p>
        </p:txBody>
      </p:sp>
      <p:sp>
        <p:nvSpPr>
          <p:cNvPr id="4" name="Slide Number Placeholder 3"/>
          <p:cNvSpPr>
            <a:spLocks noGrp="1"/>
          </p:cNvSpPr>
          <p:nvPr>
            <p:ph type="sldNum" sz="quarter" idx="10"/>
          </p:nvPr>
        </p:nvSpPr>
        <p:spPr/>
        <p:txBody>
          <a:bodyPr/>
          <a:lstStyle/>
          <a:p>
            <a:fld id="{6F8F99EA-98FF-4507-B426-98C4C18A652A}" type="slidenum">
              <a:rPr lang="en-US" smtClean="0"/>
              <a:pPr/>
              <a:t>58</a:t>
            </a:fld>
            <a:endParaRPr lang="en-US" dirty="0"/>
          </a:p>
        </p:txBody>
      </p:sp>
    </p:spTree>
    <p:extLst>
      <p:ext uri="{BB962C8B-B14F-4D97-AF65-F5344CB8AC3E}">
        <p14:creationId xmlns:p14="http://schemas.microsoft.com/office/powerpoint/2010/main" val="3692796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REVIEW</a:t>
            </a:r>
            <a:r>
              <a:rPr lang="en-US" b="1" baseline="0" dirty="0"/>
              <a:t> SLIDE</a:t>
            </a:r>
            <a:endParaRPr lang="en-US" b="1" dirty="0"/>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59</a:t>
            </a:fld>
            <a:endParaRPr lang="en-US" dirty="0"/>
          </a:p>
        </p:txBody>
      </p:sp>
    </p:spTree>
    <p:extLst>
      <p:ext uri="{BB962C8B-B14F-4D97-AF65-F5344CB8AC3E}">
        <p14:creationId xmlns:p14="http://schemas.microsoft.com/office/powerpoint/2010/main" val="88697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REVIEW</a:t>
            </a:r>
            <a:r>
              <a:rPr lang="en-US" b="1" baseline="0" dirty="0"/>
              <a:t> SLIDE</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change</a:t>
            </a:r>
            <a:r>
              <a:rPr lang="en-US" baseline="0" dirty="0"/>
              <a:t> the way we think, we need to change our language. It may sound like a small thing, but using At-Risk vs. unsafe can make a huge difference. Using risky and at-risk help put our conversations in the best path…</a:t>
            </a:r>
            <a:endParaRPr lang="en-US" dirty="0"/>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60</a:t>
            </a:fld>
            <a:endParaRPr lang="en-US" dirty="0"/>
          </a:p>
        </p:txBody>
      </p:sp>
    </p:spTree>
    <p:extLst>
      <p:ext uri="{BB962C8B-B14F-4D97-AF65-F5344CB8AC3E}">
        <p14:creationId xmlns:p14="http://schemas.microsoft.com/office/powerpoint/2010/main" val="1459950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REVIEW SLIDE</a:t>
            </a:r>
            <a:endParaRPr lang="en-US" b="1"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5</a:t>
            </a:fld>
            <a:endParaRPr lang="en-US" dirty="0"/>
          </a:p>
        </p:txBody>
      </p:sp>
    </p:spTree>
    <p:extLst>
      <p:ext uri="{BB962C8B-B14F-4D97-AF65-F5344CB8AC3E}">
        <p14:creationId xmlns:p14="http://schemas.microsoft.com/office/powerpoint/2010/main" val="523115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REVIEW</a:t>
            </a:r>
            <a:r>
              <a:rPr lang="en-US" b="1" baseline="0" dirty="0"/>
              <a:t> SLIDE</a:t>
            </a:r>
            <a:endParaRPr lang="en-US" b="1" dirty="0"/>
          </a:p>
          <a:p>
            <a:r>
              <a:rPr lang="en-US" dirty="0"/>
              <a:t>Something</a:t>
            </a:r>
            <a:r>
              <a:rPr lang="en-US" baseline="0" dirty="0"/>
              <a:t> people don’t often think about is strategies for giving rewarding feedback….especially the last one.</a:t>
            </a:r>
          </a:p>
          <a:p>
            <a:r>
              <a:rPr lang="en-US" baseline="0" dirty="0"/>
              <a:t>Most people have heard the phrase “praise in public and reprimand in private”. That is only partially correct…never praise someone in public unless you have their permission first. Some people rather stay in the background and be informal leaders. Or, if you single people out in a crowd, this might be embarrassing and they could hear about it from their friends at a later time (e.g., sucking up comments).</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61</a:t>
            </a:fld>
            <a:endParaRPr lang="en-US" dirty="0"/>
          </a:p>
        </p:txBody>
      </p:sp>
    </p:spTree>
    <p:extLst>
      <p:ext uri="{BB962C8B-B14F-4D97-AF65-F5344CB8AC3E}">
        <p14:creationId xmlns:p14="http://schemas.microsoft.com/office/powerpoint/2010/main" val="1110996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Again….emphasize it’s all about the conversation!</a:t>
            </a:r>
          </a:p>
        </p:txBody>
      </p:sp>
      <p:sp>
        <p:nvSpPr>
          <p:cNvPr id="4" name="Slide Number Placeholder 3"/>
          <p:cNvSpPr>
            <a:spLocks noGrp="1"/>
          </p:cNvSpPr>
          <p:nvPr>
            <p:ph type="sldNum" sz="quarter" idx="10"/>
          </p:nvPr>
        </p:nvSpPr>
        <p:spPr/>
        <p:txBody>
          <a:bodyPr/>
          <a:lstStyle/>
          <a:p>
            <a:fld id="{6F8F99EA-98FF-4507-B426-98C4C18A652A}" type="slidenum">
              <a:rPr lang="en-US" smtClean="0"/>
              <a:pPr/>
              <a:t>62</a:t>
            </a:fld>
            <a:endParaRPr lang="en-US" dirty="0"/>
          </a:p>
        </p:txBody>
      </p:sp>
    </p:spTree>
    <p:extLst>
      <p:ext uri="{BB962C8B-B14F-4D97-AF65-F5344CB8AC3E}">
        <p14:creationId xmlns:p14="http://schemas.microsoft.com/office/powerpoint/2010/main" val="21669009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skill that take a great deal of skill is listening. Listening and getting into a conversation are keys to helping make the STEP process a success. </a:t>
            </a:r>
          </a:p>
          <a:p>
            <a:r>
              <a:rPr lang="en-US" b="1" dirty="0"/>
              <a:t>Non-Listener: </a:t>
            </a:r>
            <a:r>
              <a:rPr lang="en-US" dirty="0"/>
              <a:t>You are blatantly not listening…this may be a skill we need when we have multiple conversations going on around us.</a:t>
            </a:r>
            <a:r>
              <a:rPr lang="en-US" baseline="0" dirty="0"/>
              <a:t> To be a good listener, in some instances, we may need to be a non-listener.</a:t>
            </a:r>
          </a:p>
          <a:p>
            <a:r>
              <a:rPr lang="en-US" b="1" dirty="0"/>
              <a:t>Marginal Listener: </a:t>
            </a:r>
            <a:r>
              <a:rPr lang="en-US" dirty="0"/>
              <a:t>this</a:t>
            </a:r>
            <a:r>
              <a:rPr lang="en-US" baseline="0" dirty="0"/>
              <a:t> level is where are maybe multitasking and trying to listen at the same time. In today's work world, with many conference calls, one might be tempted to multitask while on a conference call (show of hands….how many of you ?)</a:t>
            </a:r>
          </a:p>
          <a:p>
            <a:r>
              <a:rPr lang="en-US" b="1" baseline="0" dirty="0"/>
              <a:t>Evaluative Listener:</a:t>
            </a:r>
            <a:r>
              <a:rPr lang="en-US" baseline="0" dirty="0"/>
              <a:t> Have you ever caught yourself wanting to finish someone’s sentence…or thinking about your rely even before the person has finished their sentence? </a:t>
            </a:r>
          </a:p>
          <a:p>
            <a:r>
              <a:rPr lang="en-US" b="1" baseline="0" dirty="0"/>
              <a:t>Active Listener: </a:t>
            </a:r>
            <a:r>
              <a:rPr lang="en-US" baseline="0" dirty="0"/>
              <a:t>is a skill where you probably could repeat back exactly what was said and you seek clarification through paraphrasing and questions before you make a comment. This is the level we want to strive for.</a:t>
            </a:r>
          </a:p>
          <a:p>
            <a:r>
              <a:rPr lang="en-US" baseline="0" dirty="0"/>
              <a:t>Empathic Listener: Is the step above Active listening where you not only listen well and be an active part of the conversation, but you also look for cues from body language, word choice, word order and general affect of the person your speaking with. This is the level many clinicians and counselors hold conversations (Have you ever hear someone say…How does that make you feel??) </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63</a:t>
            </a:fld>
            <a:endParaRPr lang="en-US" dirty="0"/>
          </a:p>
        </p:txBody>
      </p:sp>
    </p:spTree>
    <p:extLst>
      <p:ext uri="{BB962C8B-B14F-4D97-AF65-F5344CB8AC3E}">
        <p14:creationId xmlns:p14="http://schemas.microsoft.com/office/powerpoint/2010/main" val="344740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 and give personal examples…they work the best for this communication skills!</a:t>
            </a:r>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64</a:t>
            </a:fld>
            <a:endParaRPr lang="en-US" dirty="0"/>
          </a:p>
        </p:txBody>
      </p:sp>
    </p:spTree>
    <p:extLst>
      <p:ext uri="{BB962C8B-B14F-4D97-AF65-F5344CB8AC3E}">
        <p14:creationId xmlns:p14="http://schemas.microsoft.com/office/powerpoint/2010/main" val="14111973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time…have people break into groups (if short on time…have people do the exercise as individuals). Then have the team take time to come up with specific examples for each instance. Make sure you refer the class to the previous strategies on previous pages. Once you have given them</a:t>
            </a:r>
            <a:r>
              <a:rPr lang="en-US" baseline="0" dirty="0"/>
              <a:t> some time…make sure to keep them on-track…</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65</a:t>
            </a:fld>
            <a:endParaRPr lang="en-US" dirty="0"/>
          </a:p>
        </p:txBody>
      </p:sp>
    </p:spTree>
    <p:extLst>
      <p:ext uri="{BB962C8B-B14F-4D97-AF65-F5344CB8AC3E}">
        <p14:creationId xmlns:p14="http://schemas.microsoft.com/office/powerpoint/2010/main" val="6144234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you go out to do a safety observations, think about what you may observe, what have you seen in the past and what should be your focus for this observation. Sometimes it’s easy to focus on things we find interesting and this can take our minds off of what we need to be focusing on….be intentional in your observations!</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66</a:t>
            </a:fld>
            <a:endParaRPr lang="en-US" dirty="0"/>
          </a:p>
        </p:txBody>
      </p:sp>
    </p:spTree>
    <p:extLst>
      <p:ext uri="{BB962C8B-B14F-4D97-AF65-F5344CB8AC3E}">
        <p14:creationId xmlns:p14="http://schemas.microsoft.com/office/powerpoint/2010/main" val="22651402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SLIDE:</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67</a:t>
            </a:fld>
            <a:endParaRPr lang="en-US" dirty="0"/>
          </a:p>
        </p:txBody>
      </p:sp>
    </p:spTree>
    <p:extLst>
      <p:ext uri="{BB962C8B-B14F-4D97-AF65-F5344CB8AC3E}">
        <p14:creationId xmlns:p14="http://schemas.microsoft.com/office/powerpoint/2010/main" val="473406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feedback from our employees, leaders,</a:t>
            </a:r>
            <a:r>
              <a:rPr lang="en-US" baseline="0" dirty="0"/>
              <a:t> </a:t>
            </a:r>
            <a:r>
              <a:rPr lang="en-US" dirty="0"/>
              <a:t>contractor partners,</a:t>
            </a:r>
            <a:r>
              <a:rPr lang="en-US" baseline="0" dirty="0"/>
              <a:t> </a:t>
            </a:r>
            <a:r>
              <a:rPr lang="en-US" dirty="0"/>
              <a:t>and the survey data, we focused on several changes. </a:t>
            </a:r>
          </a:p>
          <a:p>
            <a:r>
              <a:rPr lang="en-US" b="1" dirty="0"/>
              <a:t>REVIEW SLIDE: </a:t>
            </a:r>
          </a:p>
          <a:p>
            <a:r>
              <a:rPr lang="en-US" dirty="0"/>
              <a:t>Each item will be discussed in more detail in the slides to come.</a:t>
            </a:r>
          </a:p>
        </p:txBody>
      </p:sp>
      <p:sp>
        <p:nvSpPr>
          <p:cNvPr id="4" name="Slide Number Placeholder 3"/>
          <p:cNvSpPr>
            <a:spLocks noGrp="1"/>
          </p:cNvSpPr>
          <p:nvPr>
            <p:ph type="sldNum" sz="quarter" idx="10"/>
          </p:nvPr>
        </p:nvSpPr>
        <p:spPr/>
        <p:txBody>
          <a:bodyPr/>
          <a:lstStyle/>
          <a:p>
            <a:fld id="{6F8F99EA-98FF-4507-B426-98C4C18A652A}" type="slidenum">
              <a:rPr lang="en-US" smtClean="0"/>
              <a:pPr/>
              <a:t>69</a:t>
            </a:fld>
            <a:endParaRPr lang="en-US" dirty="0"/>
          </a:p>
        </p:txBody>
      </p:sp>
    </p:spTree>
    <p:extLst>
      <p:ext uri="{BB962C8B-B14F-4D97-AF65-F5344CB8AC3E}">
        <p14:creationId xmlns:p14="http://schemas.microsoft.com/office/powerpoint/2010/main" val="42104646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REVIEW</a:t>
            </a:r>
            <a:r>
              <a:rPr lang="en-US" b="1" baseline="0" dirty="0"/>
              <a:t> SLIDE</a:t>
            </a:r>
            <a:endParaRPr lang="en-US" b="1" dirty="0"/>
          </a:p>
          <a:p>
            <a:r>
              <a:rPr lang="en-US" dirty="0"/>
              <a:t>Here are the expectations</a:t>
            </a:r>
          </a:p>
        </p:txBody>
      </p:sp>
      <p:sp>
        <p:nvSpPr>
          <p:cNvPr id="4" name="Slide Number Placeholder 3"/>
          <p:cNvSpPr>
            <a:spLocks noGrp="1"/>
          </p:cNvSpPr>
          <p:nvPr>
            <p:ph type="sldNum" sz="quarter" idx="10"/>
          </p:nvPr>
        </p:nvSpPr>
        <p:spPr/>
        <p:txBody>
          <a:bodyPr/>
          <a:lstStyle/>
          <a:p>
            <a:fld id="{6F8F99EA-98FF-4507-B426-98C4C18A652A}" type="slidenum">
              <a:rPr lang="en-US" smtClean="0"/>
              <a:pPr/>
              <a:t>70</a:t>
            </a:fld>
            <a:endParaRPr lang="en-US" dirty="0"/>
          </a:p>
        </p:txBody>
      </p:sp>
    </p:spTree>
    <p:extLst>
      <p:ext uri="{BB962C8B-B14F-4D97-AF65-F5344CB8AC3E}">
        <p14:creationId xmlns:p14="http://schemas.microsoft.com/office/powerpoint/2010/main" val="28550112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t>
            </a:r>
            <a:r>
              <a:rPr lang="en-US" baseline="0" dirty="0"/>
              <a:t>emphasizing </a:t>
            </a:r>
            <a:r>
              <a:rPr lang="en-US" dirty="0"/>
              <a:t>5 main</a:t>
            </a:r>
            <a:r>
              <a:rPr lang="en-US" baseline="0" dirty="0"/>
              <a:t> areas in STEP  </a:t>
            </a:r>
          </a:p>
          <a:p>
            <a:r>
              <a:rPr lang="en-US" baseline="0" dirty="0"/>
              <a:t>1) Every Project will have a STEP Champion. Some Projects may already have a STEP Champion. They may continue on as Champion or assign another. The STEP Champion will help coordinate the STEP Safety Team, run SafetyNet reports for their project, develop and assess the project’s Data Use Plan and help facilitate the STEP portion of the weekly meeting. Ideally, this position should rotate and not be only assigned to safety personnel. </a:t>
            </a:r>
          </a:p>
          <a:p>
            <a:r>
              <a:rPr lang="en-US" baseline="0" dirty="0"/>
              <a:t>2) The STEP safety team will be comprised of craft from the contractors on site. The larger contractors may have multiple representatives (at the discretion of the STEP Champion and Site Leadership).</a:t>
            </a:r>
          </a:p>
          <a:p>
            <a:r>
              <a:rPr lang="en-US" baseline="0" dirty="0"/>
              <a:t>3)Predictive-Based Observations will be the largest change for some projects. We will get into the details in a few slides, but essentially, we will use our data to help diagnose what type of observation we should do in the week to come. This may change every week based on the needs and/or data of the project.</a:t>
            </a:r>
          </a:p>
          <a:p>
            <a:r>
              <a:rPr lang="en-US" baseline="0" dirty="0"/>
              <a:t>4) A Data Use Plan will be developed by the STEP Champions from the projects. This plan will ensure the data collected from STEP 2.0 will be used and acted upon on a regular bases. </a:t>
            </a:r>
          </a:p>
          <a:p>
            <a:r>
              <a:rPr lang="en-US" baseline="0" dirty="0"/>
              <a:t>5) The site leadership and STEP Champion will also ensure that quality observation are being collected through methods described in later slides. These methods include using the Observer Index, and doing paired observations.</a:t>
            </a:r>
          </a:p>
        </p:txBody>
      </p:sp>
      <p:sp>
        <p:nvSpPr>
          <p:cNvPr id="4" name="Slide Number Placeholder 3"/>
          <p:cNvSpPr>
            <a:spLocks noGrp="1"/>
          </p:cNvSpPr>
          <p:nvPr>
            <p:ph type="sldNum" sz="quarter" idx="10"/>
          </p:nvPr>
        </p:nvSpPr>
        <p:spPr/>
        <p:txBody>
          <a:bodyPr/>
          <a:lstStyle/>
          <a:p>
            <a:fld id="{6F8F99EA-98FF-4507-B426-98C4C18A652A}" type="slidenum">
              <a:rPr lang="en-US" smtClean="0"/>
              <a:pPr/>
              <a:t>71</a:t>
            </a:fld>
            <a:endParaRPr lang="en-US" dirty="0"/>
          </a:p>
        </p:txBody>
      </p:sp>
    </p:spTree>
    <p:extLst>
      <p:ext uri="{BB962C8B-B14F-4D97-AF65-F5344CB8AC3E}">
        <p14:creationId xmlns:p14="http://schemas.microsoft.com/office/powerpoint/2010/main" val="4163471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6</a:t>
            </a:fld>
            <a:endParaRPr lang="en-US" dirty="0"/>
          </a:p>
        </p:txBody>
      </p:sp>
    </p:spTree>
    <p:extLst>
      <p:ext uri="{BB962C8B-B14F-4D97-AF65-F5344CB8AC3E}">
        <p14:creationId xmlns:p14="http://schemas.microsoft.com/office/powerpoint/2010/main" val="20973549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a:t>
            </a:r>
            <a:r>
              <a:rPr lang="en-US" b="1" baseline="0" dirty="0"/>
              <a:t> SLIDE</a:t>
            </a:r>
            <a:endParaRPr lang="en-US" b="1"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72</a:t>
            </a:fld>
            <a:endParaRPr lang="en-US" dirty="0"/>
          </a:p>
        </p:txBody>
      </p:sp>
    </p:spTree>
    <p:extLst>
      <p:ext uri="{BB962C8B-B14F-4D97-AF65-F5344CB8AC3E}">
        <p14:creationId xmlns:p14="http://schemas.microsoft.com/office/powerpoint/2010/main" val="33022173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REVIEW</a:t>
            </a:r>
            <a:r>
              <a:rPr lang="en-US" b="1" baseline="0" dirty="0"/>
              <a:t> SLIDE</a:t>
            </a:r>
            <a:endParaRPr lang="en-US" b="1" dirty="0"/>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74</a:t>
            </a:fld>
            <a:endParaRPr lang="en-US" dirty="0"/>
          </a:p>
        </p:txBody>
      </p:sp>
    </p:spTree>
    <p:extLst>
      <p:ext uri="{BB962C8B-B14F-4D97-AF65-F5344CB8AC3E}">
        <p14:creationId xmlns:p14="http://schemas.microsoft.com/office/powerpoint/2010/main" val="16521320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REVIEW</a:t>
            </a:r>
            <a:r>
              <a:rPr lang="en-US" b="1" baseline="0" dirty="0"/>
              <a:t> SLIDE</a:t>
            </a:r>
            <a:endParaRPr lang="en-US" b="1" dirty="0"/>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75</a:t>
            </a:fld>
            <a:endParaRPr lang="en-US" dirty="0"/>
          </a:p>
        </p:txBody>
      </p:sp>
    </p:spTree>
    <p:extLst>
      <p:ext uri="{BB962C8B-B14F-4D97-AF65-F5344CB8AC3E}">
        <p14:creationId xmlns:p14="http://schemas.microsoft.com/office/powerpoint/2010/main" val="20194128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REVIEW</a:t>
            </a:r>
            <a:r>
              <a:rPr lang="en-US" b="1" baseline="0" dirty="0"/>
              <a:t> SLIDE</a:t>
            </a:r>
            <a:endParaRPr lang="en-US" b="1" dirty="0"/>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76</a:t>
            </a:fld>
            <a:endParaRPr lang="en-US" dirty="0"/>
          </a:p>
        </p:txBody>
      </p:sp>
    </p:spTree>
    <p:extLst>
      <p:ext uri="{BB962C8B-B14F-4D97-AF65-F5344CB8AC3E}">
        <p14:creationId xmlns:p14="http://schemas.microsoft.com/office/powerpoint/2010/main" val="10631990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REVIEW</a:t>
            </a:r>
            <a:r>
              <a:rPr lang="en-US" b="1" baseline="0" dirty="0"/>
              <a:t> SLIDE</a:t>
            </a:r>
            <a:endParaRPr lang="en-US" b="1" dirty="0"/>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77</a:t>
            </a:fld>
            <a:endParaRPr lang="en-US" dirty="0"/>
          </a:p>
        </p:txBody>
      </p:sp>
    </p:spTree>
    <p:extLst>
      <p:ext uri="{BB962C8B-B14F-4D97-AF65-F5344CB8AC3E}">
        <p14:creationId xmlns:p14="http://schemas.microsoft.com/office/powerpoint/2010/main" val="2703263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are two types</a:t>
            </a:r>
            <a:r>
              <a:rPr lang="en-US" baseline="0" dirty="0"/>
              <a:t> of checklists we will start out with and as more as needed. This will be facilitated by the STEP Champions across the projects.</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78</a:t>
            </a:fld>
            <a:endParaRPr lang="en-US" dirty="0"/>
          </a:p>
        </p:txBody>
      </p:sp>
    </p:spTree>
    <p:extLst>
      <p:ext uri="{BB962C8B-B14F-4D97-AF65-F5344CB8AC3E}">
        <p14:creationId xmlns:p14="http://schemas.microsoft.com/office/powerpoint/2010/main" val="16279288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 latinLnBrk="0" hangingPunct="1"/>
            <a:endParaRPr lang="en-US" sz="1700" dirty="0"/>
          </a:p>
        </p:txBody>
      </p:sp>
      <p:sp>
        <p:nvSpPr>
          <p:cNvPr id="4" name="Slide Number Placeholder 3"/>
          <p:cNvSpPr>
            <a:spLocks noGrp="1"/>
          </p:cNvSpPr>
          <p:nvPr>
            <p:ph type="sldNum" sz="quarter" idx="10"/>
          </p:nvPr>
        </p:nvSpPr>
        <p:spPr/>
        <p:txBody>
          <a:bodyPr/>
          <a:lstStyle/>
          <a:p>
            <a:fld id="{DA12D18A-EDBC-442A-B3B3-27FDF69EB26B}" type="slidenum">
              <a:rPr lang="en-US" smtClean="0"/>
              <a:t>79</a:t>
            </a:fld>
            <a:endParaRPr lang="en-US" dirty="0"/>
          </a:p>
        </p:txBody>
      </p:sp>
    </p:spTree>
    <p:extLst>
      <p:ext uri="{BB962C8B-B14F-4D97-AF65-F5344CB8AC3E}">
        <p14:creationId xmlns:p14="http://schemas.microsoft.com/office/powerpoint/2010/main" val="19510965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 latinLnBrk="0" hangingPunct="1"/>
            <a:endParaRPr lang="en-US" sz="1700" dirty="0"/>
          </a:p>
        </p:txBody>
      </p:sp>
      <p:sp>
        <p:nvSpPr>
          <p:cNvPr id="4" name="Slide Number Placeholder 3"/>
          <p:cNvSpPr>
            <a:spLocks noGrp="1"/>
          </p:cNvSpPr>
          <p:nvPr>
            <p:ph type="sldNum" sz="quarter" idx="10"/>
          </p:nvPr>
        </p:nvSpPr>
        <p:spPr/>
        <p:txBody>
          <a:bodyPr/>
          <a:lstStyle/>
          <a:p>
            <a:fld id="{DA12D18A-EDBC-442A-B3B3-27FDF69EB26B}" type="slidenum">
              <a:rPr lang="en-US" smtClean="0"/>
              <a:t>80</a:t>
            </a:fld>
            <a:endParaRPr lang="en-US" dirty="0"/>
          </a:p>
        </p:txBody>
      </p:sp>
    </p:spTree>
    <p:extLst>
      <p:ext uri="{BB962C8B-B14F-4D97-AF65-F5344CB8AC3E}">
        <p14:creationId xmlns:p14="http://schemas.microsoft.com/office/powerpoint/2010/main" val="6854705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 latinLnBrk="0" hangingPunct="1"/>
            <a:endParaRPr lang="en-US" sz="1700" dirty="0"/>
          </a:p>
        </p:txBody>
      </p:sp>
      <p:sp>
        <p:nvSpPr>
          <p:cNvPr id="4" name="Slide Number Placeholder 3"/>
          <p:cNvSpPr>
            <a:spLocks noGrp="1"/>
          </p:cNvSpPr>
          <p:nvPr>
            <p:ph type="sldNum" sz="quarter" idx="10"/>
          </p:nvPr>
        </p:nvSpPr>
        <p:spPr/>
        <p:txBody>
          <a:bodyPr/>
          <a:lstStyle/>
          <a:p>
            <a:fld id="{DA12D18A-EDBC-442A-B3B3-27FDF69EB26B}" type="slidenum">
              <a:rPr lang="en-US" smtClean="0"/>
              <a:t>81</a:t>
            </a:fld>
            <a:endParaRPr lang="en-US" dirty="0"/>
          </a:p>
        </p:txBody>
      </p:sp>
    </p:spTree>
    <p:extLst>
      <p:ext uri="{BB962C8B-B14F-4D97-AF65-F5344CB8AC3E}">
        <p14:creationId xmlns:p14="http://schemas.microsoft.com/office/powerpoint/2010/main" val="25118341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 latinLnBrk="0" hangingPunct="1"/>
            <a:endParaRPr lang="en-US" sz="1700" dirty="0"/>
          </a:p>
        </p:txBody>
      </p:sp>
      <p:sp>
        <p:nvSpPr>
          <p:cNvPr id="4" name="Slide Number Placeholder 3"/>
          <p:cNvSpPr>
            <a:spLocks noGrp="1"/>
          </p:cNvSpPr>
          <p:nvPr>
            <p:ph type="sldNum" sz="quarter" idx="10"/>
          </p:nvPr>
        </p:nvSpPr>
        <p:spPr/>
        <p:txBody>
          <a:bodyPr/>
          <a:lstStyle/>
          <a:p>
            <a:fld id="{DA12D18A-EDBC-442A-B3B3-27FDF69EB26B}" type="slidenum">
              <a:rPr lang="en-US" smtClean="0"/>
              <a:t>82</a:t>
            </a:fld>
            <a:endParaRPr lang="en-US" dirty="0"/>
          </a:p>
        </p:txBody>
      </p:sp>
    </p:spTree>
    <p:extLst>
      <p:ext uri="{BB962C8B-B14F-4D97-AF65-F5344CB8AC3E}">
        <p14:creationId xmlns:p14="http://schemas.microsoft.com/office/powerpoint/2010/main" val="779349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Some of the</a:t>
            </a:r>
            <a:r>
              <a:rPr lang="en-US" baseline="0" dirty="0"/>
              <a:t> points that you will see in this training are redundant.  This in intentional.  </a:t>
            </a:r>
          </a:p>
          <a:p>
            <a:r>
              <a:rPr lang="en-US" dirty="0"/>
              <a:t>- These conversations</a:t>
            </a:r>
            <a:r>
              <a:rPr lang="en-US" baseline="0" dirty="0"/>
              <a:t> are uncomfortable.  It is hard to go up to someone that is potentially doing something at risk.  Its hard for them to be approached.  Understand this and be mindful of it.  But we are doing this because we care!</a:t>
            </a:r>
            <a:endParaRPr lang="en-US" dirty="0"/>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7</a:t>
            </a:fld>
            <a:endParaRPr lang="en-US" dirty="0"/>
          </a:p>
        </p:txBody>
      </p:sp>
    </p:spTree>
    <p:extLst>
      <p:ext uri="{BB962C8B-B14F-4D97-AF65-F5344CB8AC3E}">
        <p14:creationId xmlns:p14="http://schemas.microsoft.com/office/powerpoint/2010/main" val="26718380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 latinLnBrk="0" hangingPunct="1"/>
            <a:endParaRPr lang="en-US" sz="1700" dirty="0"/>
          </a:p>
        </p:txBody>
      </p:sp>
      <p:sp>
        <p:nvSpPr>
          <p:cNvPr id="4" name="Slide Number Placeholder 3"/>
          <p:cNvSpPr>
            <a:spLocks noGrp="1"/>
          </p:cNvSpPr>
          <p:nvPr>
            <p:ph type="sldNum" sz="quarter" idx="10"/>
          </p:nvPr>
        </p:nvSpPr>
        <p:spPr/>
        <p:txBody>
          <a:bodyPr/>
          <a:lstStyle/>
          <a:p>
            <a:fld id="{DA12D18A-EDBC-442A-B3B3-27FDF69EB26B}" type="slidenum">
              <a:rPr lang="en-US" smtClean="0"/>
              <a:t>83</a:t>
            </a:fld>
            <a:endParaRPr lang="en-US" dirty="0"/>
          </a:p>
        </p:txBody>
      </p:sp>
    </p:spTree>
    <p:extLst>
      <p:ext uri="{BB962C8B-B14F-4D97-AF65-F5344CB8AC3E}">
        <p14:creationId xmlns:p14="http://schemas.microsoft.com/office/powerpoint/2010/main" val="13372517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SLIDE:</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84</a:t>
            </a:fld>
            <a:endParaRPr lang="en-US" dirty="0"/>
          </a:p>
        </p:txBody>
      </p:sp>
    </p:spTree>
    <p:extLst>
      <p:ext uri="{BB962C8B-B14F-4D97-AF65-F5344CB8AC3E}">
        <p14:creationId xmlns:p14="http://schemas.microsoft.com/office/powerpoint/2010/main" val="7998542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 SLIDE</a:t>
            </a:r>
          </a:p>
          <a:p>
            <a:r>
              <a:rPr lang="en-US" b="0" dirty="0"/>
              <a:t>The STEP Champion will help develop this for each project</a:t>
            </a:r>
          </a:p>
        </p:txBody>
      </p:sp>
      <p:sp>
        <p:nvSpPr>
          <p:cNvPr id="4" name="Slide Number Placeholder 3"/>
          <p:cNvSpPr>
            <a:spLocks noGrp="1"/>
          </p:cNvSpPr>
          <p:nvPr>
            <p:ph type="sldNum" sz="quarter" idx="10"/>
          </p:nvPr>
        </p:nvSpPr>
        <p:spPr/>
        <p:txBody>
          <a:bodyPr/>
          <a:lstStyle/>
          <a:p>
            <a:fld id="{6F8F99EA-98FF-4507-B426-98C4C18A652A}" type="slidenum">
              <a:rPr lang="en-US" smtClean="0"/>
              <a:pPr/>
              <a:t>85</a:t>
            </a:fld>
            <a:endParaRPr lang="en-US" dirty="0"/>
          </a:p>
        </p:txBody>
      </p:sp>
    </p:spTree>
    <p:extLst>
      <p:ext uri="{BB962C8B-B14F-4D97-AF65-F5344CB8AC3E}">
        <p14:creationId xmlns:p14="http://schemas.microsoft.com/office/powerpoint/2010/main" val="39708565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 SLIDE</a:t>
            </a:r>
          </a:p>
          <a:p>
            <a:r>
              <a:rPr lang="en-US" b="0" dirty="0"/>
              <a:t>The STEP Champion will help develop this for each contractor (based on need)</a:t>
            </a:r>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86</a:t>
            </a:fld>
            <a:endParaRPr lang="en-US" dirty="0"/>
          </a:p>
        </p:txBody>
      </p:sp>
    </p:spTree>
    <p:extLst>
      <p:ext uri="{BB962C8B-B14F-4D97-AF65-F5344CB8AC3E}">
        <p14:creationId xmlns:p14="http://schemas.microsoft.com/office/powerpoint/2010/main" val="7740181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SLIDE:</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88</a:t>
            </a:fld>
            <a:endParaRPr lang="en-US" dirty="0"/>
          </a:p>
        </p:txBody>
      </p:sp>
    </p:spTree>
    <p:extLst>
      <p:ext uri="{BB962C8B-B14F-4D97-AF65-F5344CB8AC3E}">
        <p14:creationId xmlns:p14="http://schemas.microsoft.com/office/powerpoint/2010/main" val="1661301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the observation intelligence gained from the process is not used, misused, or just plain ignored, the “venomous cycle” begins and a far too typical scenario follows. Employees soon lose faith in the process when the data fails to be acted upon. As a result, the next observations completed may not be done with the same quality and the data suffers. If this continues, people begin to see no value in doing the paperwork and often will “pencil-whip” the observation by checking off boxes. The team and leaders begin not trusting the data and may disregard the information. This lack of trust decreases the likelihood that the data will be acted upon. </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89</a:t>
            </a:fld>
            <a:endParaRPr lang="en-US" dirty="0"/>
          </a:p>
        </p:txBody>
      </p:sp>
    </p:spTree>
    <p:extLst>
      <p:ext uri="{BB962C8B-B14F-4D97-AF65-F5344CB8AC3E}">
        <p14:creationId xmlns:p14="http://schemas.microsoft.com/office/powerpoint/2010/main" val="33958253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 SLIDE</a:t>
            </a:r>
          </a:p>
        </p:txBody>
      </p:sp>
      <p:sp>
        <p:nvSpPr>
          <p:cNvPr id="4" name="Slide Number Placeholder 3"/>
          <p:cNvSpPr>
            <a:spLocks noGrp="1"/>
          </p:cNvSpPr>
          <p:nvPr>
            <p:ph type="sldNum" sz="quarter" idx="10"/>
          </p:nvPr>
        </p:nvSpPr>
        <p:spPr/>
        <p:txBody>
          <a:bodyPr/>
          <a:lstStyle/>
          <a:p>
            <a:fld id="{6F8F99EA-98FF-4507-B426-98C4C18A652A}" type="slidenum">
              <a:rPr lang="en-US" smtClean="0"/>
              <a:pPr/>
              <a:t>90</a:t>
            </a:fld>
            <a:endParaRPr lang="en-US" dirty="0"/>
          </a:p>
        </p:txBody>
      </p:sp>
    </p:spTree>
    <p:extLst>
      <p:ext uri="{BB962C8B-B14F-4D97-AF65-F5344CB8AC3E}">
        <p14:creationId xmlns:p14="http://schemas.microsoft.com/office/powerpoint/2010/main" val="7522905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Escaping the venomous cycle requires thinking differently about your process data and (re)engaging your leadership team. This requires teams to assess how well they are using their observation intelligence. Strategically using the observation data can help drive the critical importance of the process to the whole organization. </a:t>
            </a:r>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91</a:t>
            </a:fld>
            <a:endParaRPr lang="en-US" dirty="0"/>
          </a:p>
        </p:txBody>
      </p:sp>
    </p:spTree>
    <p:extLst>
      <p:ext uri="{BB962C8B-B14F-4D97-AF65-F5344CB8AC3E}">
        <p14:creationId xmlns:p14="http://schemas.microsoft.com/office/powerpoint/2010/main" val="11642687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ts val="1200"/>
              </a:spcBef>
            </a:pPr>
            <a:r>
              <a:rPr lang="en-US" sz="1200" dirty="0">
                <a:solidFill>
                  <a:srgbClr val="1F497D"/>
                </a:solidFill>
                <a:latin typeface="+mn-lt"/>
              </a:rPr>
              <a:t>Enter detailed information from your conversation in the comments section of </a:t>
            </a:r>
            <a:r>
              <a:rPr lang="en-US" sz="1200" dirty="0" err="1">
                <a:solidFill>
                  <a:srgbClr val="1F497D"/>
                </a:solidFill>
                <a:latin typeface="+mn-lt"/>
              </a:rPr>
              <a:t>SafetyNet</a:t>
            </a:r>
            <a:r>
              <a:rPr lang="en-US" sz="1200" dirty="0">
                <a:solidFill>
                  <a:srgbClr val="1F497D"/>
                </a:solidFill>
                <a:latin typeface="+mn-lt"/>
              </a:rPr>
              <a:t> to paint a picture for those who did not witness your observation. Pictures may added to the observation to provide an even better understanding. </a:t>
            </a:r>
          </a:p>
          <a:p>
            <a:pPr lvl="0" fontAlgn="base">
              <a:spcBef>
                <a:spcPts val="1200"/>
              </a:spcBef>
            </a:pPr>
            <a:r>
              <a:rPr lang="en-US" sz="1200" dirty="0">
                <a:solidFill>
                  <a:srgbClr val="1F497D"/>
                </a:solidFill>
                <a:latin typeface="+mn-lt"/>
              </a:rPr>
              <a:t>Do not include the name or any characteristics which would make it easy to identify the person being observed. Talking with the observed individual/group and their leadership to correct an at-risk behavior or to commend a safe behavior is acceptable. Remember: NO NAME, NO BLAME, NO SHAME. </a:t>
            </a:r>
          </a:p>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92</a:t>
            </a:fld>
            <a:endParaRPr lang="en-US" dirty="0"/>
          </a:p>
        </p:txBody>
      </p:sp>
    </p:spTree>
    <p:extLst>
      <p:ext uri="{BB962C8B-B14F-4D97-AF65-F5344CB8AC3E}">
        <p14:creationId xmlns:p14="http://schemas.microsoft.com/office/powerpoint/2010/main" val="27670885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93</a:t>
            </a:fld>
            <a:endParaRPr lang="en-US" dirty="0"/>
          </a:p>
        </p:txBody>
      </p:sp>
    </p:spTree>
    <p:extLst>
      <p:ext uri="{BB962C8B-B14F-4D97-AF65-F5344CB8AC3E}">
        <p14:creationId xmlns:p14="http://schemas.microsoft.com/office/powerpoint/2010/main" val="3606547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8</a:t>
            </a:fld>
            <a:endParaRPr lang="en-US" dirty="0"/>
          </a:p>
        </p:txBody>
      </p:sp>
    </p:spTree>
    <p:extLst>
      <p:ext uri="{BB962C8B-B14F-4D97-AF65-F5344CB8AC3E}">
        <p14:creationId xmlns:p14="http://schemas.microsoft.com/office/powerpoint/2010/main" val="1040405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F99EA-98FF-4507-B426-98C4C18A652A}" type="slidenum">
              <a:rPr lang="en-US" smtClean="0"/>
              <a:pPr/>
              <a:t>94</a:t>
            </a:fld>
            <a:endParaRPr lang="en-US" dirty="0"/>
          </a:p>
        </p:txBody>
      </p:sp>
    </p:spTree>
    <p:extLst>
      <p:ext uri="{BB962C8B-B14F-4D97-AF65-F5344CB8AC3E}">
        <p14:creationId xmlns:p14="http://schemas.microsoft.com/office/powerpoint/2010/main" val="1024577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a:t>
            </a:r>
          </a:p>
        </p:txBody>
      </p:sp>
      <p:sp>
        <p:nvSpPr>
          <p:cNvPr id="4" name="Slide Number Placeholder 3"/>
          <p:cNvSpPr>
            <a:spLocks noGrp="1"/>
          </p:cNvSpPr>
          <p:nvPr>
            <p:ph type="sldNum" sz="quarter" idx="10"/>
          </p:nvPr>
        </p:nvSpPr>
        <p:spPr/>
        <p:txBody>
          <a:bodyPr/>
          <a:lstStyle/>
          <a:p>
            <a:pPr>
              <a:defRPr/>
            </a:pPr>
            <a:fld id="{ECD0D2BD-AAD8-4CE2-9A14-1417F6BD8537}" type="slidenum">
              <a:rPr lang="en-US" smtClean="0"/>
              <a:pPr>
                <a:defRPr/>
              </a:pPr>
              <a:t>10</a:t>
            </a:fld>
            <a:endParaRPr lang="en-US" dirty="0"/>
          </a:p>
        </p:txBody>
      </p:sp>
    </p:spTree>
    <p:extLst>
      <p:ext uri="{BB962C8B-B14F-4D97-AF65-F5344CB8AC3E}">
        <p14:creationId xmlns:p14="http://schemas.microsoft.com/office/powerpoint/2010/main" val="3691756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1353650"/>
            <a:ext cx="6705600" cy="754355"/>
          </a:xfrm>
          <a:prstGeom prst="rect">
            <a:avLst/>
          </a:prstGeom>
        </p:spPr>
        <p:txBody>
          <a:bodyPr/>
          <a:lstStyle>
            <a:lvl1pPr>
              <a:defRPr sz="3200">
                <a:solidFill>
                  <a:srgbClr val="1F497D"/>
                </a:solidFill>
                <a:latin typeface="Arial Black"/>
                <a:cs typeface="Arial Black"/>
              </a:defRPr>
            </a:lvl1pPr>
          </a:lstStyle>
          <a:p>
            <a:r>
              <a:rPr lang="en-US" dirty="0"/>
              <a:t>CLICK TO EDIT MASTER TITLE STYLE</a:t>
            </a:r>
          </a:p>
        </p:txBody>
      </p:sp>
      <p:sp>
        <p:nvSpPr>
          <p:cNvPr id="3" name="Subtitle 2"/>
          <p:cNvSpPr>
            <a:spLocks noGrp="1"/>
          </p:cNvSpPr>
          <p:nvPr>
            <p:ph type="subTitle" idx="1"/>
          </p:nvPr>
        </p:nvSpPr>
        <p:spPr>
          <a:xfrm>
            <a:off x="1371600" y="2503412"/>
            <a:ext cx="6400800" cy="1752600"/>
          </a:xfrm>
          <a:prstGeom prst="rect">
            <a:avLst/>
          </a:prstGeom>
        </p:spPr>
        <p:txBody>
          <a:bodyPr/>
          <a:lstStyle>
            <a:lvl1pPr marL="0" indent="0" algn="ctr">
              <a:buNone/>
              <a:defRPr sz="2400" b="0" i="0">
                <a:solidFill>
                  <a:srgbClr val="1F497D"/>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133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347663" indent="-347663">
              <a:buFont typeface="Wingdings" pitchFamily="2" charset="2"/>
              <a:buChar char="Ø"/>
              <a:defRPr>
                <a:solidFill>
                  <a:schemeClr val="tx1"/>
                </a:solidFill>
              </a:defRPr>
            </a:lvl1pPr>
            <a:lvl2pPr>
              <a:defRPr>
                <a:solidFill>
                  <a:srgbClr val="1F497D"/>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8662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765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92812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a:xfrm>
            <a:off x="6400800" y="6356350"/>
            <a:ext cx="2289048" cy="365760"/>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898648" y="6356350"/>
            <a:ext cx="3505200" cy="365760"/>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3657600" y="6324600"/>
            <a:ext cx="1981200" cy="365760"/>
          </a:xfrm>
          <a:prstGeom prst="rect">
            <a:avLst/>
          </a:prstGeom>
        </p:spPr>
        <p:txBody>
          <a:bodyPr/>
          <a:lstStyle/>
          <a:p>
            <a:pPr>
              <a:defRPr/>
            </a:pPr>
            <a:fld id="{8BAD4867-45A6-401E-BB0A-BA20D5106392}" type="slidenum">
              <a:rPr lang="en-US" smtClean="0"/>
              <a:pPr>
                <a:defRPr/>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3322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1728" y="990600"/>
            <a:ext cx="8562109" cy="762000"/>
          </a:xfrm>
        </p:spPr>
        <p:txBody>
          <a:bodyPr/>
          <a:lstStyle/>
          <a:p>
            <a:r>
              <a:rPr lang="en-US" dirty="0"/>
              <a:t>Click to edit Master title style</a:t>
            </a:r>
          </a:p>
        </p:txBody>
      </p:sp>
    </p:spTree>
    <p:extLst>
      <p:ext uri="{BB962C8B-B14F-4D97-AF65-F5344CB8AC3E}">
        <p14:creationId xmlns:p14="http://schemas.microsoft.com/office/powerpoint/2010/main" val="142485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147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1B6130BA-9826-4484-96E7-98E5F6AC1D2B}" type="slidenum">
              <a:rPr lang="en-US" smtClean="0"/>
              <a:pPr>
                <a:defRPr/>
              </a:pPr>
              <a:t>‹#›</a:t>
            </a:fld>
            <a:endParaRPr lang="en-US"/>
          </a:p>
        </p:txBody>
      </p:sp>
      <p:pic>
        <p:nvPicPr>
          <p:cNvPr id="8" name="Picture 7" descr="Predictive SolutionsHR"/>
          <p:cNvPicPr>
            <a:picLocks noChangeAspect="1" noChangeArrowheads="1"/>
          </p:cNvPicPr>
          <p:nvPr userDrawn="1"/>
        </p:nvPicPr>
        <p:blipFill>
          <a:blip r:embed="rId2" cstate="print"/>
          <a:srcRect/>
          <a:stretch>
            <a:fillRect/>
          </a:stretch>
        </p:blipFill>
        <p:spPr bwMode="auto">
          <a:xfrm>
            <a:off x="76200" y="6324600"/>
            <a:ext cx="1752600" cy="446088"/>
          </a:xfrm>
          <a:prstGeom prst="rect">
            <a:avLst/>
          </a:prstGeom>
          <a:noFill/>
          <a:ln w="9525">
            <a:noFill/>
            <a:miter lim="800000"/>
            <a:headEnd/>
            <a:tailEnd/>
          </a:ln>
        </p:spPr>
      </p:pic>
    </p:spTree>
    <p:extLst>
      <p:ext uri="{BB962C8B-B14F-4D97-AF65-F5344CB8AC3E}">
        <p14:creationId xmlns:p14="http://schemas.microsoft.com/office/powerpoint/2010/main" val="416402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1728" y="990600"/>
            <a:ext cx="8562109" cy="762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85270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347663" indent="-347663">
              <a:buFont typeface="Wingdings" pitchFamily="2" charset="2"/>
              <a:buChar char="Ø"/>
              <a:defRPr>
                <a:solidFill>
                  <a:schemeClr val="tx1"/>
                </a:solidFill>
              </a:defRPr>
            </a:lvl1pPr>
            <a:lvl2pPr>
              <a:defRPr>
                <a:solidFill>
                  <a:srgbClr val="1F497D"/>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85417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28814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a:xfrm>
            <a:off x="6400800" y="6356350"/>
            <a:ext cx="2289048" cy="365760"/>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898648" y="6356350"/>
            <a:ext cx="3505200" cy="365760"/>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3657600" y="6324600"/>
            <a:ext cx="1981200" cy="365760"/>
          </a:xfrm>
          <a:prstGeom prst="rect">
            <a:avLst/>
          </a:prstGeom>
        </p:spPr>
        <p:txBody>
          <a:bodyPr/>
          <a:lstStyle/>
          <a:p>
            <a:pPr>
              <a:defRPr/>
            </a:pPr>
            <a:fld id="{8BAD4867-45A6-401E-BB0A-BA20D5106392}" type="slidenum">
              <a:rPr lang="en-US" smtClean="0"/>
              <a:pPr>
                <a:defRPr/>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09398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8" name="Rectangle 7"/>
          <p:cNvSpPr/>
          <p:nvPr userDrawn="1"/>
        </p:nvSpPr>
        <p:spPr>
          <a:xfrm>
            <a:off x="0" y="6705600"/>
            <a:ext cx="2486537"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018806" y="6705600"/>
            <a:ext cx="3490002"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508807" y="6705600"/>
            <a:ext cx="617517"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126325" y="6705600"/>
            <a:ext cx="1793174" cy="15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H="1">
            <a:off x="7677397" y="5830785"/>
            <a:ext cx="1466603" cy="1027216"/>
          </a:xfrm>
          <a:custGeom>
            <a:avLst/>
            <a:gdLst>
              <a:gd name="connsiteX0" fmla="*/ 0 w 1564574"/>
              <a:gd name="connsiteY0" fmla="*/ 0 h 800431"/>
              <a:gd name="connsiteX1" fmla="*/ 1564574 w 1564574"/>
              <a:gd name="connsiteY1" fmla="*/ 0 h 800431"/>
              <a:gd name="connsiteX2" fmla="*/ 1564574 w 1564574"/>
              <a:gd name="connsiteY2" fmla="*/ 800431 h 800431"/>
              <a:gd name="connsiteX3" fmla="*/ 0 w 1564574"/>
              <a:gd name="connsiteY3" fmla="*/ 800431 h 800431"/>
              <a:gd name="connsiteX4" fmla="*/ 0 w 1564574"/>
              <a:gd name="connsiteY4" fmla="*/ 0 h 800431"/>
              <a:gd name="connsiteX0" fmla="*/ 0 w 1564574"/>
              <a:gd name="connsiteY0" fmla="*/ 0 h 800431"/>
              <a:gd name="connsiteX1" fmla="*/ 681980 w 1564574"/>
              <a:gd name="connsiteY1" fmla="*/ 349858 h 800431"/>
              <a:gd name="connsiteX2" fmla="*/ 1564574 w 1564574"/>
              <a:gd name="connsiteY2" fmla="*/ 800431 h 800431"/>
              <a:gd name="connsiteX3" fmla="*/ 0 w 1564574"/>
              <a:gd name="connsiteY3" fmla="*/ 800431 h 800431"/>
              <a:gd name="connsiteX4" fmla="*/ 0 w 1564574"/>
              <a:gd name="connsiteY4" fmla="*/ 0 h 800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574" h="800431">
                <a:moveTo>
                  <a:pt x="0" y="0"/>
                </a:moveTo>
                <a:lnTo>
                  <a:pt x="681980" y="349858"/>
                </a:lnTo>
                <a:lnTo>
                  <a:pt x="1564574" y="800431"/>
                </a:lnTo>
                <a:lnTo>
                  <a:pt x="0" y="8004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9144000" cy="8345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39486" y="187554"/>
            <a:ext cx="8686800" cy="472848"/>
          </a:xfr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E971C465-B694-445E-AD2F-5C7A23710E25}" type="datetimeFigureOut">
              <a:rPr lang="en-US" smtClean="0"/>
              <a:t>10/20/2017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7AD4E47A-45E5-41B6-8B25-DB074255DA24}" type="slidenum">
              <a:rPr lang="en-US" smtClean="0"/>
              <a:pPr/>
              <a:t>‹#›</a:t>
            </a:fld>
            <a:endParaRPr lang="en-US" dirty="0"/>
          </a:p>
        </p:txBody>
      </p:sp>
    </p:spTree>
    <p:extLst>
      <p:ext uri="{BB962C8B-B14F-4D97-AF65-F5344CB8AC3E}">
        <p14:creationId xmlns:p14="http://schemas.microsoft.com/office/powerpoint/2010/main" val="695670772"/>
      </p:ext>
    </p:extLst>
  </p:cSld>
  <p:clrMapOvr>
    <a:masterClrMapping/>
  </p:clrMapOvr>
  <mc:AlternateContent xmlns:mc="http://schemas.openxmlformats.org/markup-compatibility/2006" xmlns:p14="http://schemas.microsoft.com/office/powerpoint/2010/main">
    <mc:Choice Requires="p14">
      <p:transition p14:dur="0" advClick="0" advTm="45000"/>
    </mc:Choice>
    <mc:Fallback xmlns="">
      <p:transition advClick="0" advTm="45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tags" Target="../tags/tag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image" Target="../media/image4.png"/><Relationship Id="rId4" Type="http://schemas.openxmlformats.org/officeDocument/2006/relationships/slideLayout" Target="../slideLayouts/slideLayout8.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PPT-Background-Rays-Lighter.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p:cNvSpPr/>
          <p:nvPr userDrawn="1"/>
        </p:nvSpPr>
        <p:spPr>
          <a:xfrm>
            <a:off x="44450" y="44450"/>
            <a:ext cx="9048750" cy="6762750"/>
          </a:xfrm>
          <a:prstGeom prst="rect">
            <a:avLst/>
          </a:prstGeom>
          <a:noFill/>
          <a:ln w="111125" cap="sq" cmpd="sng">
            <a:solidFill>
              <a:schemeClr val="tx2"/>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2713182"/>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69" r:id="rId3"/>
    <p:sldLayoutId id="2147483670"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descr="PPT-Background-Rays-Lighter.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44450"/>
            <a:ext cx="9144000" cy="6858000"/>
          </a:xfrm>
          <a:prstGeom prst="rect">
            <a:avLst/>
          </a:prstGeom>
        </p:spPr>
      </p:pic>
      <p:sp>
        <p:nvSpPr>
          <p:cNvPr id="2" name="Title Placeholder 1"/>
          <p:cNvSpPr>
            <a:spLocks noGrp="1"/>
          </p:cNvSpPr>
          <p:nvPr>
            <p:ph type="title"/>
          </p:nvPr>
        </p:nvSpPr>
        <p:spPr>
          <a:xfrm>
            <a:off x="457200" y="607550"/>
            <a:ext cx="8229600" cy="4846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65250"/>
            <a:ext cx="8229600" cy="47609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44450" y="44450"/>
            <a:ext cx="9048750" cy="6762750"/>
          </a:xfrm>
          <a:prstGeom prst="rect">
            <a:avLst/>
          </a:prstGeom>
          <a:noFill/>
          <a:ln w="111125" cap="sq" cmpd="sng">
            <a:solidFill>
              <a:schemeClr val="tx2"/>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9"/>
          <a:stretch>
            <a:fillRect/>
          </a:stretch>
        </p:blipFill>
        <p:spPr>
          <a:xfrm>
            <a:off x="6416084" y="6181821"/>
            <a:ext cx="2543399" cy="359672"/>
          </a:xfrm>
          <a:prstGeom prst="rect">
            <a:avLst/>
          </a:prstGeom>
        </p:spPr>
      </p:pic>
      <p:pic>
        <p:nvPicPr>
          <p:cNvPr id="7" name="Picture 6">
            <a:extLst>
              <a:ext uri="{FF2B5EF4-FFF2-40B4-BE49-F238E27FC236}">
                <a16:creationId xmlns:a16="http://schemas.microsoft.com/office/drawing/2014/main" id="{E3400427-2ADC-4EDD-8637-5D6DD39C1C12}"/>
              </a:ext>
            </a:extLst>
          </p:cNvPr>
          <p:cNvPicPr>
            <a:picLocks noChangeAspect="1"/>
          </p:cNvPicPr>
          <p:nvPr userDrawn="1"/>
        </p:nvPicPr>
        <p:blipFill>
          <a:blip r:embed="rId10"/>
          <a:stretch>
            <a:fillRect/>
          </a:stretch>
        </p:blipFill>
        <p:spPr>
          <a:xfrm>
            <a:off x="229359" y="5857875"/>
            <a:ext cx="815595" cy="815595"/>
          </a:xfrm>
          <a:prstGeom prst="rect">
            <a:avLst/>
          </a:prstGeom>
        </p:spPr>
      </p:pic>
    </p:spTree>
    <p:custDataLst>
      <p:tags r:id="rId7"/>
    </p:custDataLst>
    <p:extLst>
      <p:ext uri="{BB962C8B-B14F-4D97-AF65-F5344CB8AC3E}">
        <p14:creationId xmlns:p14="http://schemas.microsoft.com/office/powerpoint/2010/main" val="3343488400"/>
      </p:ext>
    </p:extLst>
  </p:cSld>
  <p:clrMap bg1="lt1" tx1="dk1" bg2="lt2" tx2="dk2" accent1="accent1" accent2="accent2" accent3="accent3" accent4="accent4" accent5="accent5" accent6="accent6" hlink="hlink" folHlink="folHlink"/>
  <p:sldLayoutIdLst>
    <p:sldLayoutId id="2147483652" r:id="rId1"/>
    <p:sldLayoutId id="2147483656" r:id="rId2"/>
    <p:sldLayoutId id="2147483659" r:id="rId3"/>
    <p:sldLayoutId id="2147483660" r:id="rId4"/>
    <p:sldLayoutId id="2147483671" r:id="rId5"/>
  </p:sldLayoutIdLst>
  <p:txStyles>
    <p:titleStyle>
      <a:lvl1pPr algn="l" defTabSz="457200" rtl="0" eaLnBrk="1" latinLnBrk="0" hangingPunct="1">
        <a:spcBef>
          <a:spcPct val="0"/>
        </a:spcBef>
        <a:buNone/>
        <a:defRPr sz="3200" b="1" i="0" kern="1200">
          <a:solidFill>
            <a:srgbClr val="1F497D"/>
          </a:solidFill>
          <a:latin typeface="Verdana"/>
          <a:ea typeface="+mj-ea"/>
          <a:cs typeface="Verdana"/>
        </a:defRPr>
      </a:lvl1pPr>
    </p:titleStyle>
    <p:bodyStyle>
      <a:lvl1pPr marL="342900" indent="-342900" algn="l" defTabSz="457200" rtl="0" eaLnBrk="1" latinLnBrk="0" hangingPunct="1">
        <a:spcBef>
          <a:spcPct val="20000"/>
        </a:spcBef>
        <a:buFont typeface="Arial"/>
        <a:buChar char="•"/>
        <a:defRPr sz="2400" b="0" i="0" kern="1200">
          <a:solidFill>
            <a:srgbClr val="1F497D"/>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0">
                <a:schemeClr val="bg1">
                  <a:lumMod val="75000"/>
                </a:schemeClr>
              </a:gs>
              <a:gs pos="95000">
                <a:srgbClr val="FFFFFF"/>
              </a:gs>
            </a:gsLst>
            <a:lin ang="5400000" scaled="0"/>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Placeholder 1"/>
          <p:cNvSpPr>
            <a:spLocks noGrp="1"/>
          </p:cNvSpPr>
          <p:nvPr>
            <p:ph type="title"/>
          </p:nvPr>
        </p:nvSpPr>
        <p:spPr>
          <a:xfrm>
            <a:off x="457200" y="607550"/>
            <a:ext cx="8229600" cy="4846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65250"/>
            <a:ext cx="8229600" cy="47609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44450" y="44450"/>
            <a:ext cx="9048750" cy="6762750"/>
          </a:xfrm>
          <a:prstGeom prst="rect">
            <a:avLst/>
          </a:prstGeom>
          <a:noFill/>
          <a:ln w="111125" cap="sq" cmpd="sng">
            <a:solidFill>
              <a:schemeClr val="tx2"/>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3008803" y="6570560"/>
            <a:ext cx="3090862" cy="200055"/>
          </a:xfrm>
          <a:prstGeom prst="rect">
            <a:avLst/>
          </a:prstGeom>
          <a:noFill/>
        </p:spPr>
        <p:txBody>
          <a:bodyPr>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ctr">
              <a:defRPr/>
            </a:pPr>
            <a:r>
              <a:rPr lang="en-US" sz="700" b="0" dirty="0">
                <a:solidFill>
                  <a:srgbClr val="606060"/>
                </a:solidFill>
                <a:latin typeface="Verdana" charset="0"/>
              </a:rPr>
              <a:t>Predictive Solutions. - Proprietary and Confidential</a:t>
            </a:r>
          </a:p>
        </p:txBody>
      </p:sp>
    </p:spTree>
    <p:extLst>
      <p:ext uri="{BB962C8B-B14F-4D97-AF65-F5344CB8AC3E}">
        <p14:creationId xmlns:p14="http://schemas.microsoft.com/office/powerpoint/2010/main" val="373303930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3200" b="1" i="0" kern="1200">
          <a:solidFill>
            <a:srgbClr val="1F497D"/>
          </a:solidFill>
          <a:latin typeface="Verdana"/>
          <a:ea typeface="+mj-ea"/>
          <a:cs typeface="Verdana"/>
        </a:defRPr>
      </a:lvl1pPr>
    </p:titleStyle>
    <p:bodyStyle>
      <a:lvl1pPr marL="342900" indent="-342900" algn="l" defTabSz="457200" rtl="0" eaLnBrk="1" latinLnBrk="0" hangingPunct="1">
        <a:spcBef>
          <a:spcPct val="20000"/>
        </a:spcBef>
        <a:buFont typeface="Arial"/>
        <a:buChar char="•"/>
        <a:defRPr sz="2400" b="0" i="0" kern="1200">
          <a:solidFill>
            <a:srgbClr val="1F497D"/>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wmf"/><Relationship Id="rId4" Type="http://schemas.openxmlformats.org/officeDocument/2006/relationships/image" Target="../media/image28.w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8.xml"/><Relationship Id="rId7" Type="http://schemas.openxmlformats.org/officeDocument/2006/relationships/diagramColors" Target="../diagrams/colors4.xml"/><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11.xml"/><Relationship Id="rId5" Type="http://schemas.openxmlformats.org/officeDocument/2006/relationships/image" Target="../media/image4.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4.xml"/><Relationship Id="rId7" Type="http://schemas.openxmlformats.org/officeDocument/2006/relationships/diagramColors" Target="../diagrams/colors5.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44.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46.jpeg"/></Relationships>
</file>

<file path=ppt/slides/_rels/slide6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52.xml"/><Relationship Id="rId7" Type="http://schemas.openxmlformats.org/officeDocument/2006/relationships/diagramColors" Target="../diagrams/colors8.xm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3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9.xml"/><Relationship Id="rId1" Type="http://schemas.openxmlformats.org/officeDocument/2006/relationships/tags" Target="../tags/tag38.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9.xml"/><Relationship Id="rId1" Type="http://schemas.openxmlformats.org/officeDocument/2006/relationships/tags" Target="../tags/tag39.xml"/><Relationship Id="rId4" Type="http://schemas.openxmlformats.org/officeDocument/2006/relationships/image" Target="../media/image48.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9.xml"/><Relationship Id="rId1" Type="http://schemas.openxmlformats.org/officeDocument/2006/relationships/tags" Target="../tags/tag41.xml"/><Relationship Id="rId4" Type="http://schemas.openxmlformats.org/officeDocument/2006/relationships/image" Target="../media/image5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9.xml"/><Relationship Id="rId1" Type="http://schemas.openxmlformats.org/officeDocument/2006/relationships/tags" Target="../tags/tag42.xml"/><Relationship Id="rId4" Type="http://schemas.openxmlformats.org/officeDocument/2006/relationships/image" Target="../media/image5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xml"/><Relationship Id="rId1" Type="http://schemas.openxmlformats.org/officeDocument/2006/relationships/tags" Target="../tags/tag43.xml"/><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xml"/><Relationship Id="rId1" Type="http://schemas.openxmlformats.org/officeDocument/2006/relationships/tags" Target="../tags/tag44.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xml"/><Relationship Id="rId1" Type="http://schemas.openxmlformats.org/officeDocument/2006/relationships/tags" Target="../tags/tag45.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xml"/><Relationship Id="rId1" Type="http://schemas.openxmlformats.org/officeDocument/2006/relationships/tags" Target="../tags/tag47.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xml"/><Relationship Id="rId1" Type="http://schemas.openxmlformats.org/officeDocument/2006/relationships/tags" Target="../tags/tag48.xml"/><Relationship Id="rId5" Type="http://schemas.openxmlformats.org/officeDocument/2006/relationships/image" Target="../media/image53.jpeg"/><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91.xml.rels><?xml version="1.0" encoding="UTF-8" standalone="yes"?>
<Relationships xmlns="http://schemas.openxmlformats.org/package/2006/relationships"><Relationship Id="rId8" Type="http://schemas.openxmlformats.org/officeDocument/2006/relationships/diagramQuickStyle" Target="../diagrams/quickStyle9.xml"/><Relationship Id="rId13" Type="http://schemas.openxmlformats.org/officeDocument/2006/relationships/image" Target="../media/image58.jpeg"/><Relationship Id="rId3" Type="http://schemas.openxmlformats.org/officeDocument/2006/relationships/notesSlide" Target="../notesSlides/notesSlide77.xml"/><Relationship Id="rId7" Type="http://schemas.openxmlformats.org/officeDocument/2006/relationships/diagramLayout" Target="../diagrams/layout9.xml"/><Relationship Id="rId12"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50.xml"/><Relationship Id="rId6" Type="http://schemas.openxmlformats.org/officeDocument/2006/relationships/diagramData" Target="../diagrams/data9.xml"/><Relationship Id="rId11" Type="http://schemas.openxmlformats.org/officeDocument/2006/relationships/image" Target="../media/image56.png"/><Relationship Id="rId5" Type="http://schemas.openxmlformats.org/officeDocument/2006/relationships/image" Target="../media/image55.jpeg"/><Relationship Id="rId10" Type="http://schemas.microsoft.com/office/2007/relationships/diagramDrawing" Target="../diagrams/drawing9.xml"/><Relationship Id="rId4" Type="http://schemas.openxmlformats.org/officeDocument/2006/relationships/image" Target="../media/image54.png"/><Relationship Id="rId9" Type="http://schemas.openxmlformats.org/officeDocument/2006/relationships/diagramColors" Target="../diagrams/colors9.xml"/><Relationship Id="rId14" Type="http://schemas.openxmlformats.org/officeDocument/2006/relationships/image" Target="../media/image59.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xml"/><Relationship Id="rId1" Type="http://schemas.openxmlformats.org/officeDocument/2006/relationships/tags" Target="../tags/tag5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6.xml"/><Relationship Id="rId1" Type="http://schemas.openxmlformats.org/officeDocument/2006/relationships/tags" Target="../tags/tag52.xml"/><Relationship Id="rId4" Type="http://schemas.openxmlformats.org/officeDocument/2006/relationships/image" Target="../media/image60.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xml"/><Relationship Id="rId1" Type="http://schemas.openxmlformats.org/officeDocument/2006/relationships/tags" Target="../tags/tag5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56756" y="3938850"/>
            <a:ext cx="8797463" cy="734704"/>
          </a:xfrm>
          <a:prstGeom prst="rect">
            <a:avLst/>
          </a:prstGeom>
        </p:spPr>
        <p:txBody>
          <a:bodyPr/>
          <a:lstStyle>
            <a:lvl1pPr marL="0" indent="0" algn="ctr" defTabSz="457200" rtl="0" eaLnBrk="1" latinLnBrk="0" hangingPunct="1">
              <a:spcBef>
                <a:spcPct val="20000"/>
              </a:spcBef>
              <a:buFont typeface="Arial"/>
              <a:buNone/>
              <a:defRPr sz="2400" b="0" i="0" kern="1200">
                <a:solidFill>
                  <a:srgbClr val="1F497D"/>
                </a:solidFill>
                <a:latin typeface="Verdana"/>
                <a:ea typeface="+mn-ea"/>
                <a:cs typeface="Verdana"/>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600" b="1" dirty="0">
                <a:solidFill>
                  <a:schemeClr val="tx1"/>
                </a:solidFill>
              </a:rPr>
              <a:t>Observer Training</a:t>
            </a:r>
          </a:p>
          <a:p>
            <a:r>
              <a:rPr lang="en-US" sz="3600" b="1" dirty="0">
                <a:solidFill>
                  <a:schemeClr val="tx1"/>
                </a:solidFill>
              </a:rPr>
              <a:t>Instructor: Ulysses Fogle</a:t>
            </a:r>
            <a:endParaRPr lang="en-US" sz="3600" dirty="0">
              <a:solidFill>
                <a:schemeClr val="tx1"/>
              </a:solidFill>
            </a:endParaRPr>
          </a:p>
        </p:txBody>
      </p:sp>
      <p:pic>
        <p:nvPicPr>
          <p:cNvPr id="4" name="Picture 3"/>
          <p:cNvPicPr>
            <a:picLocks noChangeAspect="1"/>
          </p:cNvPicPr>
          <p:nvPr/>
        </p:nvPicPr>
        <p:blipFill>
          <a:blip r:embed="rId4"/>
          <a:stretch>
            <a:fillRect/>
          </a:stretch>
        </p:blipFill>
        <p:spPr>
          <a:xfrm>
            <a:off x="2014384" y="5505020"/>
            <a:ext cx="4917474" cy="695399"/>
          </a:xfrm>
          <a:prstGeom prst="rect">
            <a:avLst/>
          </a:prstGeom>
        </p:spPr>
      </p:pic>
      <p:pic>
        <p:nvPicPr>
          <p:cNvPr id="5" name="Picture 4">
            <a:extLst>
              <a:ext uri="{FF2B5EF4-FFF2-40B4-BE49-F238E27FC236}">
                <a16:creationId xmlns:a16="http://schemas.microsoft.com/office/drawing/2014/main" id="{8442678E-0AA3-4C70-AF77-792BBEA2A101}"/>
              </a:ext>
            </a:extLst>
          </p:cNvPr>
          <p:cNvPicPr>
            <a:picLocks noChangeAspect="1"/>
          </p:cNvPicPr>
          <p:nvPr/>
        </p:nvPicPr>
        <p:blipFill>
          <a:blip r:embed="rId5"/>
          <a:stretch>
            <a:fillRect/>
          </a:stretch>
        </p:blipFill>
        <p:spPr>
          <a:xfrm>
            <a:off x="2839208" y="350481"/>
            <a:ext cx="3465583" cy="3465583"/>
          </a:xfrm>
          <a:prstGeom prst="rect">
            <a:avLst/>
          </a:prstGeom>
        </p:spPr>
      </p:pic>
    </p:spTree>
    <p:custDataLst>
      <p:tags r:id="rId1"/>
    </p:custDataLst>
    <p:extLst>
      <p:ext uri="{BB962C8B-B14F-4D97-AF65-F5344CB8AC3E}">
        <p14:creationId xmlns:p14="http://schemas.microsoft.com/office/powerpoint/2010/main" val="144232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883991"/>
            <a:ext cx="9144000" cy="2015936"/>
          </a:xfrm>
          <a:prstGeom prst="rect">
            <a:avLst/>
          </a:prstGeom>
        </p:spPr>
        <p:txBody>
          <a:bodyPr wrap="square">
            <a:spAutoFit/>
          </a:bodyPr>
          <a:lstStyle/>
          <a:p>
            <a:pPr marL="0" lvl="2" algn="ctr">
              <a:spcBef>
                <a:spcPts val="600"/>
              </a:spcBef>
            </a:pPr>
            <a:r>
              <a:rPr lang="en-US" sz="6000" b="1" dirty="0">
                <a:cs typeface="Arial" panose="020B0604020202020204" pitchFamily="34" charset="0"/>
              </a:rPr>
              <a:t>How is </a:t>
            </a:r>
          </a:p>
          <a:p>
            <a:pPr marL="0" lvl="2" algn="ctr">
              <a:spcBef>
                <a:spcPts val="600"/>
              </a:spcBef>
            </a:pPr>
            <a:r>
              <a:rPr lang="en-US" sz="6000" b="1" dirty="0">
                <a:cs typeface="Arial" panose="020B0604020202020204" pitchFamily="34" charset="0"/>
              </a:rPr>
              <a:t>Safety Motivated?</a:t>
            </a:r>
            <a:endParaRPr lang="en-US" sz="6600" i="1" dirty="0">
              <a:solidFill>
                <a:srgbClr val="C00000"/>
              </a:solidFill>
              <a:effectLst>
                <a:outerShdw blurRad="38100" dist="38100" dir="2700000" algn="tl">
                  <a:srgbClr val="000000">
                    <a:alpha val="43137"/>
                  </a:srgbClr>
                </a:outerShdw>
              </a:effectLst>
              <a:cs typeface="Arial" panose="020B0604020202020204" pitchFamily="34" charset="0"/>
            </a:endParaRPr>
          </a:p>
        </p:txBody>
      </p:sp>
      <p:sp>
        <p:nvSpPr>
          <p:cNvPr id="4" name="Rectangle 3"/>
          <p:cNvSpPr/>
          <p:nvPr/>
        </p:nvSpPr>
        <p:spPr>
          <a:xfrm>
            <a:off x="1" y="3606732"/>
            <a:ext cx="9144000" cy="1015663"/>
          </a:xfrm>
          <a:prstGeom prst="rect">
            <a:avLst/>
          </a:prstGeom>
        </p:spPr>
        <p:txBody>
          <a:bodyPr wrap="square">
            <a:spAutoFit/>
          </a:bodyPr>
          <a:lstStyle/>
          <a:p>
            <a:pPr algn="ctr"/>
            <a:r>
              <a:rPr lang="en-US" sz="6000" b="1" dirty="0">
                <a:solidFill>
                  <a:srgbClr val="C00000"/>
                </a:solidFill>
                <a:effectLst>
                  <a:outerShdw blurRad="38100" dist="38100" dir="2700000" algn="tl">
                    <a:srgbClr val="000000">
                      <a:alpha val="43137"/>
                    </a:srgbClr>
                  </a:outerShdw>
                </a:effectLst>
                <a:cs typeface="Aharoni" pitchFamily="2" charset="-79"/>
              </a:rPr>
              <a:t>Internal or External?</a:t>
            </a:r>
            <a:endParaRPr lang="en-US" dirty="0">
              <a:solidFill>
                <a:srgbClr val="C00000"/>
              </a:solidFill>
              <a:effectLst>
                <a:outerShdw blurRad="38100" dist="38100" dir="2700000" algn="tl">
                  <a:srgbClr val="000000">
                    <a:alpha val="43137"/>
                  </a:srgbClr>
                </a:outerShdw>
              </a:effectLst>
            </a:endParaRPr>
          </a:p>
        </p:txBody>
      </p:sp>
      <p:sp>
        <p:nvSpPr>
          <p:cNvPr id="5" name="Rectangle 4"/>
          <p:cNvSpPr/>
          <p:nvPr/>
        </p:nvSpPr>
        <p:spPr>
          <a:xfrm>
            <a:off x="424539" y="4804165"/>
            <a:ext cx="3614058" cy="646331"/>
          </a:xfrm>
          <a:prstGeom prst="rect">
            <a:avLst/>
          </a:prstGeom>
        </p:spPr>
        <p:txBody>
          <a:bodyPr wrap="square">
            <a:spAutoFit/>
          </a:bodyPr>
          <a:lstStyle/>
          <a:p>
            <a:pPr algn="ctr"/>
            <a:r>
              <a:rPr lang="en-US" sz="3600" b="1" dirty="0">
                <a:solidFill>
                  <a:srgbClr val="C00000"/>
                </a:solidFill>
                <a:effectLst>
                  <a:outerShdw blurRad="38100" dist="38100" dir="2700000" algn="tl">
                    <a:srgbClr val="000000">
                      <a:alpha val="43137"/>
                    </a:srgbClr>
                  </a:outerShdw>
                </a:effectLst>
                <a:cs typeface="Aharoni" pitchFamily="2" charset="-79"/>
              </a:rPr>
              <a:t>(Responsibility) </a:t>
            </a:r>
            <a:endParaRPr lang="en-US" sz="3600" dirty="0">
              <a:solidFill>
                <a:srgbClr val="C00000"/>
              </a:solidFill>
              <a:effectLst>
                <a:outerShdw blurRad="38100" dist="38100" dir="2700000" algn="tl">
                  <a:srgbClr val="000000">
                    <a:alpha val="43137"/>
                  </a:srgbClr>
                </a:outerShdw>
              </a:effectLst>
            </a:endParaRPr>
          </a:p>
        </p:txBody>
      </p:sp>
      <p:sp>
        <p:nvSpPr>
          <p:cNvPr id="6" name="Rectangle 5"/>
          <p:cNvSpPr/>
          <p:nvPr/>
        </p:nvSpPr>
        <p:spPr>
          <a:xfrm>
            <a:off x="4852212" y="4804165"/>
            <a:ext cx="3722913" cy="646331"/>
          </a:xfrm>
          <a:prstGeom prst="rect">
            <a:avLst/>
          </a:prstGeom>
        </p:spPr>
        <p:txBody>
          <a:bodyPr wrap="square">
            <a:spAutoFit/>
          </a:bodyPr>
          <a:lstStyle/>
          <a:p>
            <a:pPr algn="ctr"/>
            <a:r>
              <a:rPr lang="en-US" sz="3600" b="1" dirty="0">
                <a:solidFill>
                  <a:srgbClr val="C00000"/>
                </a:solidFill>
                <a:effectLst>
                  <a:outerShdw blurRad="38100" dist="38100" dir="2700000" algn="tl">
                    <a:srgbClr val="000000">
                      <a:alpha val="43137"/>
                    </a:srgbClr>
                  </a:outerShdw>
                </a:effectLst>
                <a:cs typeface="Aharoni" pitchFamily="2" charset="-79"/>
              </a:rPr>
              <a:t>(Accountability) </a:t>
            </a:r>
            <a:endParaRPr lang="en-US" sz="36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99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508" y="106580"/>
            <a:ext cx="8553944" cy="4869025"/>
          </a:xfrm>
          <a:prstGeom prst="rect">
            <a:avLst/>
          </a:prstGeom>
          <a:noFill/>
        </p:spPr>
        <p:txBody>
          <a:bodyPr wrap="none" rtlCol="0">
            <a:spAutoFit/>
          </a:bodyPr>
          <a:lstStyle/>
          <a:p>
            <a:r>
              <a:rPr lang="en-US" sz="4400" b="1" dirty="0">
                <a:solidFill>
                  <a:srgbClr val="C00000"/>
                </a:solidFill>
                <a:effectLst>
                  <a:outerShdw blurRad="38100" dist="38100" dir="2700000" algn="tl">
                    <a:srgbClr val="000000">
                      <a:alpha val="43137"/>
                    </a:srgbClr>
                  </a:outerShdw>
                </a:effectLst>
              </a:rPr>
              <a:t>Accountability:</a:t>
            </a:r>
            <a:endParaRPr lang="en-US" sz="3600" b="1" dirty="0">
              <a:solidFill>
                <a:srgbClr val="C00000"/>
              </a:solidFill>
              <a:effectLst>
                <a:outerShdw blurRad="38100" dist="38100" dir="2700000" algn="tl">
                  <a:srgbClr val="000000">
                    <a:alpha val="43137"/>
                  </a:srgbClr>
                </a:outerShdw>
              </a:effectLst>
            </a:endParaRPr>
          </a:p>
          <a:p>
            <a:pPr lvl="1">
              <a:lnSpc>
                <a:spcPct val="150000"/>
              </a:lnSpc>
              <a:buFont typeface="Wingdings" pitchFamily="2" charset="2"/>
              <a:buChar char="Ø"/>
            </a:pPr>
            <a:r>
              <a:rPr lang="en-US" sz="3600" dirty="0">
                <a:effectLst>
                  <a:outerShdw blurRad="38100" dist="38100" dir="2700000" algn="tl">
                    <a:srgbClr val="000000">
                      <a:alpha val="43137"/>
                    </a:srgbClr>
                  </a:outerShdw>
                </a:effectLst>
              </a:rPr>
              <a:t> After the fact</a:t>
            </a:r>
          </a:p>
          <a:p>
            <a:pPr lvl="1">
              <a:lnSpc>
                <a:spcPct val="150000"/>
              </a:lnSpc>
              <a:buFont typeface="Wingdings" pitchFamily="2" charset="2"/>
              <a:buChar char="Ø"/>
            </a:pPr>
            <a:r>
              <a:rPr lang="en-US" sz="3600" dirty="0">
                <a:effectLst>
                  <a:outerShdw blurRad="38100" dist="38100" dir="2700000" algn="tl">
                    <a:srgbClr val="000000">
                      <a:alpha val="43137"/>
                    </a:srgbClr>
                  </a:outerShdw>
                </a:effectLst>
              </a:rPr>
              <a:t> Lagging</a:t>
            </a:r>
          </a:p>
          <a:p>
            <a:pPr lvl="1">
              <a:lnSpc>
                <a:spcPct val="150000"/>
              </a:lnSpc>
              <a:buFont typeface="Wingdings" pitchFamily="2" charset="2"/>
              <a:buChar char="Ø"/>
            </a:pPr>
            <a:r>
              <a:rPr lang="en-US" sz="3600" dirty="0">
                <a:effectLst>
                  <a:outerShdw blurRad="38100" dist="38100" dir="2700000" algn="tl">
                    <a:srgbClr val="000000">
                      <a:alpha val="43137"/>
                    </a:srgbClr>
                  </a:outerShdw>
                </a:effectLst>
              </a:rPr>
              <a:t> Consequences</a:t>
            </a:r>
          </a:p>
          <a:p>
            <a:pPr lvl="1">
              <a:lnSpc>
                <a:spcPct val="150000"/>
              </a:lnSpc>
              <a:buFont typeface="Wingdings" pitchFamily="2" charset="2"/>
              <a:buChar char="Ø"/>
            </a:pPr>
            <a:r>
              <a:rPr lang="en-US" sz="3600" dirty="0">
                <a:effectLst>
                  <a:outerShdw blurRad="38100" dist="38100" dir="2700000" algn="tl">
                    <a:srgbClr val="000000">
                      <a:alpha val="43137"/>
                    </a:srgbClr>
                  </a:outerShdw>
                </a:effectLst>
              </a:rPr>
              <a:t> </a:t>
            </a:r>
            <a:r>
              <a:rPr lang="en-US" sz="3600" b="1" i="1" dirty="0">
                <a:effectLst>
                  <a:outerShdw blurRad="38100" dist="38100" dir="2700000" algn="tl">
                    <a:srgbClr val="000000">
                      <a:alpha val="43137"/>
                    </a:srgbClr>
                  </a:outerShdw>
                </a:effectLst>
              </a:rPr>
              <a:t>Only </a:t>
            </a:r>
            <a:r>
              <a:rPr lang="en-US" sz="3600" b="1" i="1" u="sng" dirty="0">
                <a:solidFill>
                  <a:srgbClr val="C00000"/>
                </a:solidFill>
                <a:effectLst>
                  <a:outerShdw blurRad="38100" dist="38100" dir="2700000" algn="tl">
                    <a:srgbClr val="000000">
                      <a:alpha val="43137"/>
                    </a:srgbClr>
                  </a:outerShdw>
                </a:effectLst>
              </a:rPr>
              <a:t>when</a:t>
            </a:r>
            <a:r>
              <a:rPr lang="en-US" sz="3600" b="1" i="1" dirty="0">
                <a:effectLst>
                  <a:outerShdw blurRad="38100" dist="38100" dir="2700000" algn="tl">
                    <a:srgbClr val="000000">
                      <a:alpha val="43137"/>
                    </a:srgbClr>
                  </a:outerShdw>
                </a:effectLst>
              </a:rPr>
              <a:t> someone is watching!</a:t>
            </a:r>
          </a:p>
        </p:txBody>
      </p:sp>
      <p:pic>
        <p:nvPicPr>
          <p:cNvPr id="4" name="Picture 2" descr="http://www.topangaelementary.org/wp-content/uploads/2010/10/rulebooks1-300x300.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58785" y="3714523"/>
            <a:ext cx="2622884" cy="2622884"/>
          </a:xfrm>
          <a:prstGeom prst="rect">
            <a:avLst/>
          </a:prstGeom>
          <a:noFill/>
        </p:spPr>
      </p:pic>
      <p:pic>
        <p:nvPicPr>
          <p:cNvPr id="7" name="Picture 2" descr="https://encrypted-tbn2.gstatic.com/images?q=tbn:ANd9GcS-VAA2F46STOwyn7e7S390YjpgABKx1UGmR-1jVaamVFx9RPfbZ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264" y="545079"/>
            <a:ext cx="4143480" cy="275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57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dissolve">
                                      <p:cBhvr>
                                        <p:cTn id="13" dur="500"/>
                                        <p:tgtEl>
                                          <p:spTgt spid="2">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dissolve">
                                      <p:cBhvr>
                                        <p:cTn id="16" dur="500"/>
                                        <p:tgtEl>
                                          <p:spTgt spid="2">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dissolve">
                                      <p:cBhvr>
                                        <p:cTn id="19" dur="500"/>
                                        <p:tgtEl>
                                          <p:spTgt spid="2">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dissolve">
                                      <p:cBhvr>
                                        <p:cTn id="22" dur="500"/>
                                        <p:tgtEl>
                                          <p:spTgt spid="2">
                                            <p:txEl>
                                              <p:pRg st="4" end="4"/>
                                            </p:txEl>
                                          </p:spTgt>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536700" y="276225"/>
            <a:ext cx="5994400" cy="762000"/>
          </a:xfrm>
        </p:spPr>
        <p:txBody>
          <a:bodyPr/>
          <a:lstStyle/>
          <a:p>
            <a:pPr algn="ctr" eaLnBrk="1" hangingPunct="1">
              <a:defRPr/>
            </a:pPr>
            <a:r>
              <a:rPr lang="en-US" sz="3600" kern="1200" dirty="0">
                <a:solidFill>
                  <a:prstClr val="black"/>
                </a:solidFill>
                <a:latin typeface="+mj-lt"/>
                <a:ea typeface="+mn-ea"/>
                <a:cs typeface="Arial" charset="0"/>
              </a:rPr>
              <a:t>Definitions</a:t>
            </a:r>
            <a:endParaRPr lang="en-US" sz="3600" dirty="0">
              <a:latin typeface="+mj-lt"/>
            </a:endParaRPr>
          </a:p>
        </p:txBody>
      </p:sp>
      <p:pic>
        <p:nvPicPr>
          <p:cNvPr id="5126" name="Picture 6"/>
          <p:cNvPicPr>
            <a:picLocks noChangeAspect="1" noChangeArrowheads="1"/>
          </p:cNvPicPr>
          <p:nvPr/>
        </p:nvPicPr>
        <p:blipFill>
          <a:blip r:embed="rId3" cstate="print"/>
          <a:srcRect/>
          <a:stretch>
            <a:fillRect/>
          </a:stretch>
        </p:blipFill>
        <p:spPr bwMode="auto">
          <a:xfrm>
            <a:off x="4572000" y="1251000"/>
            <a:ext cx="4038600" cy="2085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0819" name="Rectangle 7"/>
          <p:cNvSpPr>
            <a:spLocks noChangeArrowheads="1"/>
          </p:cNvSpPr>
          <p:nvPr/>
        </p:nvSpPr>
        <p:spPr bwMode="auto">
          <a:xfrm>
            <a:off x="533400" y="3581843"/>
            <a:ext cx="6400800" cy="2233613"/>
          </a:xfrm>
          <a:prstGeom prst="rect">
            <a:avLst/>
          </a:prstGeom>
          <a:noFill/>
          <a:ln w="9525">
            <a:noFill/>
            <a:miter lim="800000"/>
            <a:headEnd/>
            <a:tailEnd/>
          </a:ln>
        </p:spPr>
        <p:txBody>
          <a:bodyPr>
            <a:spAutoFit/>
          </a:bodyPr>
          <a:lstStyle/>
          <a:p>
            <a:pPr marL="228600" indent="-228600">
              <a:spcBef>
                <a:spcPct val="20000"/>
              </a:spcBef>
            </a:pPr>
            <a:r>
              <a:rPr lang="en-US" sz="2400" b="1" u="sng" dirty="0">
                <a:solidFill>
                  <a:srgbClr val="000000"/>
                </a:solidFill>
                <a:cs typeface="Arial" charset="0"/>
              </a:rPr>
              <a:t>Examples:</a:t>
            </a:r>
          </a:p>
          <a:p>
            <a:pPr marL="228600" indent="-228600">
              <a:spcBef>
                <a:spcPct val="20000"/>
              </a:spcBef>
              <a:buFont typeface="Arial" charset="0"/>
              <a:buChar char="•"/>
            </a:pPr>
            <a:r>
              <a:rPr lang="en-US" sz="2400" b="1" dirty="0">
                <a:solidFill>
                  <a:srgbClr val="000000"/>
                </a:solidFill>
                <a:cs typeface="Arial" charset="0"/>
              </a:rPr>
              <a:t>OSHA Recordable Incidence Rates</a:t>
            </a:r>
          </a:p>
          <a:p>
            <a:pPr marL="228600" indent="-228600">
              <a:spcBef>
                <a:spcPct val="20000"/>
              </a:spcBef>
              <a:buFont typeface="Arial" charset="0"/>
              <a:buChar char="•"/>
            </a:pPr>
            <a:r>
              <a:rPr lang="en-US" sz="2400" b="1" dirty="0">
                <a:solidFill>
                  <a:srgbClr val="000000"/>
                </a:solidFill>
                <a:cs typeface="Arial" charset="0"/>
              </a:rPr>
              <a:t>Lost Workday Case Rates</a:t>
            </a:r>
          </a:p>
          <a:p>
            <a:pPr marL="228600" indent="-228600">
              <a:spcBef>
                <a:spcPct val="20000"/>
              </a:spcBef>
              <a:buFont typeface="Arial" charset="0"/>
              <a:buChar char="•"/>
            </a:pPr>
            <a:r>
              <a:rPr lang="en-US" sz="2400" b="1" dirty="0">
                <a:solidFill>
                  <a:srgbClr val="000000"/>
                </a:solidFill>
                <a:cs typeface="Arial" charset="0"/>
              </a:rPr>
              <a:t>First Aid cases</a:t>
            </a:r>
          </a:p>
          <a:p>
            <a:pPr marL="228600" indent="-228600">
              <a:spcBef>
                <a:spcPct val="20000"/>
              </a:spcBef>
              <a:buFont typeface="Arial" charset="0"/>
              <a:buChar char="•"/>
            </a:pPr>
            <a:r>
              <a:rPr lang="en-US" sz="2400" b="1" dirty="0">
                <a:solidFill>
                  <a:srgbClr val="000000"/>
                </a:solidFill>
                <a:cs typeface="Arial" charset="0"/>
              </a:rPr>
              <a:t>Near Misses</a:t>
            </a:r>
          </a:p>
        </p:txBody>
      </p:sp>
      <p:sp>
        <p:nvSpPr>
          <p:cNvPr id="290820" name="Rectangle 5"/>
          <p:cNvSpPr>
            <a:spLocks noChangeArrowheads="1"/>
          </p:cNvSpPr>
          <p:nvPr/>
        </p:nvSpPr>
        <p:spPr bwMode="auto">
          <a:xfrm>
            <a:off x="304800" y="1050925"/>
            <a:ext cx="4191000" cy="2246769"/>
          </a:xfrm>
          <a:prstGeom prst="rect">
            <a:avLst/>
          </a:prstGeom>
          <a:noFill/>
          <a:ln w="9525">
            <a:noFill/>
            <a:miter lim="800000"/>
            <a:headEnd/>
            <a:tailEnd/>
          </a:ln>
        </p:spPr>
        <p:txBody>
          <a:bodyPr>
            <a:spAutoFit/>
          </a:bodyPr>
          <a:lstStyle/>
          <a:p>
            <a:pPr>
              <a:buFont typeface="Arial" charset="0"/>
              <a:buNone/>
            </a:pPr>
            <a:r>
              <a:rPr lang="en-US" sz="2800" b="1" u="sng" dirty="0">
                <a:solidFill>
                  <a:srgbClr val="000000"/>
                </a:solidFill>
                <a:cs typeface="Times New Roman" pitchFamily="18" charset="0"/>
              </a:rPr>
              <a:t>Lagging Indicators  </a:t>
            </a:r>
          </a:p>
          <a:p>
            <a:r>
              <a:rPr lang="en-US" sz="2800" b="1" dirty="0">
                <a:solidFill>
                  <a:srgbClr val="000000"/>
                </a:solidFill>
                <a:cs typeface="Times New Roman" pitchFamily="18" charset="0"/>
              </a:rPr>
              <a:t>Measuring an organization’s safety performance based on historical loss information</a:t>
            </a:r>
          </a:p>
        </p:txBody>
      </p:sp>
    </p:spTree>
    <p:extLst>
      <p:ext uri="{BB962C8B-B14F-4D97-AF65-F5344CB8AC3E}">
        <p14:creationId xmlns:p14="http://schemas.microsoft.com/office/powerpoint/2010/main" val="3180871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2183" y="333137"/>
            <a:ext cx="7032694" cy="6524863"/>
          </a:xfrm>
          <a:prstGeom prst="rect">
            <a:avLst/>
          </a:prstGeom>
          <a:noFill/>
          <a:effectLst>
            <a:outerShdw blurRad="76200" dir="18900000" sy="23000" kx="-1200000" algn="bl" rotWithShape="0">
              <a:prstClr val="black">
                <a:alpha val="20000"/>
              </a:prstClr>
            </a:outerShdw>
          </a:effectLst>
        </p:spPr>
        <p:txBody>
          <a:bodyPr wrap="none" rtlCol="0">
            <a:spAutoFit/>
          </a:bodyPr>
          <a:lstStyle/>
          <a:p>
            <a:r>
              <a:rPr lang="en-US" sz="4800" b="1" dirty="0">
                <a:solidFill>
                  <a:schemeClr val="accent2">
                    <a:lumMod val="75000"/>
                  </a:schemeClr>
                </a:solidFill>
                <a:effectLst>
                  <a:outerShdw blurRad="38100" dist="38100" dir="2700000" algn="tl">
                    <a:srgbClr val="000000">
                      <a:alpha val="43137"/>
                    </a:srgbClr>
                  </a:outerShdw>
                </a:effectLst>
              </a:rPr>
              <a:t>Responsibility:</a:t>
            </a:r>
          </a:p>
          <a:p>
            <a:pPr lvl="1">
              <a:spcBef>
                <a:spcPts val="3000"/>
              </a:spcBef>
              <a:buFont typeface="Wingdings" pitchFamily="2" charset="2"/>
              <a:buChar char="Ø"/>
            </a:pPr>
            <a:r>
              <a:rPr lang="en-US" sz="3600" dirty="0">
                <a:effectLst>
                  <a:outerShdw blurRad="38100" dist="38100" dir="2700000" algn="tl">
                    <a:srgbClr val="000000">
                      <a:alpha val="43137"/>
                    </a:srgbClr>
                  </a:outerShdw>
                </a:effectLst>
              </a:rPr>
              <a:t> Before</a:t>
            </a:r>
          </a:p>
          <a:p>
            <a:pPr lvl="1">
              <a:spcBef>
                <a:spcPts val="3000"/>
              </a:spcBef>
              <a:buFont typeface="Wingdings" pitchFamily="2" charset="2"/>
              <a:buChar char="Ø"/>
            </a:pPr>
            <a:r>
              <a:rPr lang="en-US" sz="3600" dirty="0">
                <a:effectLst>
                  <a:outerShdw blurRad="38100" dist="38100" dir="2700000" algn="tl">
                    <a:srgbClr val="000000">
                      <a:alpha val="43137"/>
                    </a:srgbClr>
                  </a:outerShdw>
                </a:effectLst>
              </a:rPr>
              <a:t> Leading</a:t>
            </a:r>
          </a:p>
          <a:p>
            <a:pPr lvl="1">
              <a:spcBef>
                <a:spcPts val="3000"/>
              </a:spcBef>
              <a:buFont typeface="Wingdings" pitchFamily="2" charset="2"/>
              <a:buChar char="Ø"/>
            </a:pPr>
            <a:r>
              <a:rPr lang="en-US" sz="3600" dirty="0">
                <a:effectLst>
                  <a:outerShdw blurRad="38100" dist="38100" dir="2700000" algn="tl">
                    <a:srgbClr val="000000">
                      <a:alpha val="43137"/>
                    </a:srgbClr>
                  </a:outerShdw>
                </a:effectLst>
              </a:rPr>
              <a:t> Ownership</a:t>
            </a:r>
          </a:p>
          <a:p>
            <a:pPr lvl="1">
              <a:spcBef>
                <a:spcPts val="3000"/>
              </a:spcBef>
              <a:buFont typeface="Wingdings" pitchFamily="2" charset="2"/>
              <a:buChar char="Ø"/>
            </a:pPr>
            <a:r>
              <a:rPr lang="en-US" sz="3600" dirty="0">
                <a:effectLst>
                  <a:outerShdw blurRad="38100" dist="38100" dir="2700000" algn="tl">
                    <a:srgbClr val="000000">
                      <a:alpha val="43137"/>
                    </a:srgbClr>
                  </a:outerShdw>
                </a:effectLst>
              </a:rPr>
              <a:t> </a:t>
            </a:r>
            <a:r>
              <a:rPr lang="en-US" sz="3600" b="1" i="1" dirty="0">
                <a:solidFill>
                  <a:srgbClr val="AF0101"/>
                </a:solidFill>
                <a:effectLst>
                  <a:outerShdw blurRad="38100" dist="38100" dir="2700000" algn="tl">
                    <a:srgbClr val="000000">
                      <a:alpha val="43137"/>
                    </a:srgbClr>
                  </a:outerShdw>
                </a:effectLst>
              </a:rPr>
              <a:t>What you do… </a:t>
            </a:r>
            <a:br>
              <a:rPr lang="en-US" sz="3600" b="1" i="1" dirty="0">
                <a:solidFill>
                  <a:srgbClr val="AF0101"/>
                </a:solidFill>
                <a:effectLst>
                  <a:outerShdw blurRad="38100" dist="38100" dir="2700000" algn="tl">
                    <a:srgbClr val="000000">
                      <a:alpha val="43137"/>
                    </a:srgbClr>
                  </a:outerShdw>
                </a:effectLst>
              </a:rPr>
            </a:br>
            <a:r>
              <a:rPr lang="en-US" sz="3600" b="1" i="1" dirty="0">
                <a:solidFill>
                  <a:srgbClr val="AF0101"/>
                </a:solidFill>
                <a:effectLst>
                  <a:outerShdw blurRad="38100" dist="38100" dir="2700000" algn="tl">
                    <a:srgbClr val="000000">
                      <a:alpha val="43137"/>
                    </a:srgbClr>
                  </a:outerShdw>
                </a:effectLst>
              </a:rPr>
              <a:t>      when no one is watching!</a:t>
            </a:r>
          </a:p>
          <a:p>
            <a:pPr lvl="1">
              <a:lnSpc>
                <a:spcPct val="150000"/>
              </a:lnSpc>
              <a:buFont typeface="Wingdings" pitchFamily="2" charset="2"/>
              <a:buChar char="Ø"/>
            </a:pPr>
            <a:endParaRPr lang="en-US" sz="3600" dirty="0">
              <a:effectLst>
                <a:outerShdw blurRad="38100" dist="38100" dir="2700000" algn="tl">
                  <a:srgbClr val="000000">
                    <a:alpha val="43137"/>
                  </a:srgbClr>
                </a:outerShdw>
              </a:effectLst>
            </a:endParaRPr>
          </a:p>
          <a:p>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531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ChangeArrowheads="1"/>
          </p:cNvSpPr>
          <p:nvPr/>
        </p:nvSpPr>
        <p:spPr bwMode="auto">
          <a:xfrm>
            <a:off x="838200" y="3311012"/>
            <a:ext cx="7620000" cy="3046413"/>
          </a:xfrm>
          <a:prstGeom prst="rect">
            <a:avLst/>
          </a:prstGeom>
          <a:noFill/>
          <a:ln w="9525">
            <a:noFill/>
            <a:miter lim="800000"/>
            <a:headEnd/>
            <a:tailEnd/>
          </a:ln>
        </p:spPr>
        <p:txBody>
          <a:bodyPr>
            <a:spAutoFit/>
          </a:bodyPr>
          <a:lstStyle/>
          <a:p>
            <a:pPr marL="455613" lvl="1" indent="1588"/>
            <a:endParaRPr lang="en-US" sz="2400" b="1" dirty="0">
              <a:solidFill>
                <a:srgbClr val="000000"/>
              </a:solidFill>
              <a:cs typeface="Arial" charset="0"/>
            </a:endParaRPr>
          </a:p>
          <a:p>
            <a:pPr marL="228600" indent="-228600">
              <a:spcBef>
                <a:spcPct val="20000"/>
              </a:spcBef>
            </a:pPr>
            <a:r>
              <a:rPr lang="en-US" sz="2400" b="1" i="1" u="sng" dirty="0">
                <a:solidFill>
                  <a:srgbClr val="000000"/>
                </a:solidFill>
                <a:cs typeface="Arial" charset="0"/>
              </a:rPr>
              <a:t>Examples:</a:t>
            </a:r>
          </a:p>
          <a:p>
            <a:pPr marL="228600" indent="-228600">
              <a:spcBef>
                <a:spcPct val="20000"/>
              </a:spcBef>
              <a:buFont typeface="Arial" charset="0"/>
              <a:buChar char="•"/>
            </a:pPr>
            <a:r>
              <a:rPr lang="en-US" sz="2400" b="1" dirty="0">
                <a:solidFill>
                  <a:srgbClr val="000000"/>
                </a:solidFill>
                <a:cs typeface="Arial" charset="0"/>
              </a:rPr>
              <a:t>Job Hazard Analyses / Job Safety Analyses</a:t>
            </a:r>
          </a:p>
          <a:p>
            <a:pPr marL="228600" indent="-228600">
              <a:spcBef>
                <a:spcPct val="20000"/>
              </a:spcBef>
              <a:buFont typeface="Arial" charset="0"/>
              <a:buChar char="•"/>
            </a:pPr>
            <a:r>
              <a:rPr lang="en-US" sz="2400" b="1" dirty="0">
                <a:solidFill>
                  <a:srgbClr val="000000"/>
                </a:solidFill>
                <a:cs typeface="Arial" charset="0"/>
              </a:rPr>
              <a:t>Observations</a:t>
            </a:r>
          </a:p>
          <a:p>
            <a:pPr marL="228600" indent="-228600">
              <a:spcBef>
                <a:spcPct val="20000"/>
              </a:spcBef>
              <a:buFont typeface="Arial" charset="0"/>
              <a:buChar char="•"/>
            </a:pPr>
            <a:r>
              <a:rPr lang="en-US" sz="2400" b="1" dirty="0">
                <a:solidFill>
                  <a:srgbClr val="000000"/>
                </a:solidFill>
                <a:cs typeface="Arial" charset="0"/>
              </a:rPr>
              <a:t>Employee Perception/Safety Culture Survey</a:t>
            </a:r>
          </a:p>
          <a:p>
            <a:pPr marL="228600" indent="-228600">
              <a:spcBef>
                <a:spcPct val="20000"/>
              </a:spcBef>
              <a:buFont typeface="Arial" charset="0"/>
              <a:buChar char="•"/>
            </a:pPr>
            <a:r>
              <a:rPr lang="en-US" sz="2400" b="1" dirty="0">
                <a:solidFill>
                  <a:srgbClr val="000000"/>
                </a:solidFill>
                <a:cs typeface="Arial" charset="0"/>
              </a:rPr>
              <a:t>Training Completion and Effectiveness</a:t>
            </a:r>
          </a:p>
          <a:p>
            <a:pPr marL="455613" lvl="1" indent="1588"/>
            <a:endParaRPr lang="en-US" sz="2400" b="1" dirty="0">
              <a:solidFill>
                <a:srgbClr val="000000"/>
              </a:solidFill>
              <a:cs typeface="Arial" charset="0"/>
            </a:endParaRPr>
          </a:p>
        </p:txBody>
      </p:sp>
      <p:pic>
        <p:nvPicPr>
          <p:cNvPr id="292866" name="Picture 4" descr="Binocular2.jpg"/>
          <p:cNvPicPr>
            <a:picLocks noChangeAspect="1"/>
          </p:cNvPicPr>
          <p:nvPr/>
        </p:nvPicPr>
        <p:blipFill>
          <a:blip r:embed="rId3" cstate="print"/>
          <a:srcRect/>
          <a:stretch>
            <a:fillRect/>
          </a:stretch>
        </p:blipFill>
        <p:spPr bwMode="auto">
          <a:xfrm>
            <a:off x="196850" y="1039764"/>
            <a:ext cx="3994150" cy="2662238"/>
          </a:xfrm>
          <a:prstGeom prst="rect">
            <a:avLst/>
          </a:prstGeom>
          <a:noFill/>
          <a:ln w="9525">
            <a:noFill/>
            <a:miter lim="800000"/>
            <a:headEnd/>
            <a:tailEnd/>
          </a:ln>
        </p:spPr>
      </p:pic>
      <p:sp>
        <p:nvSpPr>
          <p:cNvPr id="292867" name="Rectangle 5"/>
          <p:cNvSpPr>
            <a:spLocks noChangeArrowheads="1"/>
          </p:cNvSpPr>
          <p:nvPr/>
        </p:nvSpPr>
        <p:spPr bwMode="auto">
          <a:xfrm>
            <a:off x="4279488" y="1145460"/>
            <a:ext cx="4572000" cy="2246769"/>
          </a:xfrm>
          <a:prstGeom prst="rect">
            <a:avLst/>
          </a:prstGeom>
          <a:noFill/>
          <a:ln w="9525">
            <a:noFill/>
            <a:miter lim="800000"/>
            <a:headEnd/>
            <a:tailEnd/>
          </a:ln>
        </p:spPr>
        <p:txBody>
          <a:bodyPr>
            <a:spAutoFit/>
          </a:bodyPr>
          <a:lstStyle/>
          <a:p>
            <a:r>
              <a:rPr lang="en-US" sz="2800" b="1" u="sng" dirty="0">
                <a:solidFill>
                  <a:srgbClr val="000000"/>
                </a:solidFill>
                <a:cs typeface="Times New Roman" pitchFamily="18" charset="0"/>
              </a:rPr>
              <a:t>Leading Indicators  </a:t>
            </a:r>
          </a:p>
          <a:p>
            <a:r>
              <a:rPr lang="en-US" sz="2800" b="1" dirty="0">
                <a:solidFill>
                  <a:srgbClr val="000000"/>
                </a:solidFill>
                <a:cs typeface="Times New Roman" pitchFamily="18" charset="0"/>
              </a:rPr>
              <a:t>Measurable factors of performance that may indicate a particular direction or trend </a:t>
            </a:r>
          </a:p>
        </p:txBody>
      </p:sp>
      <p:sp>
        <p:nvSpPr>
          <p:cNvPr id="292868" name="Title 1"/>
          <p:cNvSpPr txBox="1">
            <a:spLocks/>
          </p:cNvSpPr>
          <p:nvPr/>
        </p:nvSpPr>
        <p:spPr bwMode="auto">
          <a:xfrm>
            <a:off x="344488" y="228600"/>
            <a:ext cx="8647112" cy="762000"/>
          </a:xfrm>
          <a:prstGeom prst="rect">
            <a:avLst/>
          </a:prstGeom>
          <a:noFill/>
          <a:ln w="9525">
            <a:noFill/>
            <a:miter lim="800000"/>
            <a:headEnd/>
            <a:tailEnd/>
          </a:ln>
        </p:spPr>
        <p:txBody>
          <a:bodyPr lIns="91311" tIns="45657" rIns="91311" bIns="45657" anchor="ctr"/>
          <a:lstStyle/>
          <a:p>
            <a:pPr algn="ctr"/>
            <a:r>
              <a:rPr lang="en-US" sz="3600" b="1" dirty="0">
                <a:solidFill>
                  <a:srgbClr val="000000"/>
                </a:solidFill>
                <a:latin typeface="+mj-lt"/>
                <a:cs typeface="Arial" charset="0"/>
              </a:rPr>
              <a:t>Definitions</a:t>
            </a:r>
          </a:p>
        </p:txBody>
      </p:sp>
    </p:spTree>
    <p:extLst>
      <p:ext uri="{BB962C8B-B14F-4D97-AF65-F5344CB8AC3E}">
        <p14:creationId xmlns:p14="http://schemas.microsoft.com/office/powerpoint/2010/main" val="1460356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318856"/>
            <a:ext cx="9144000" cy="3370153"/>
          </a:xfrm>
          <a:prstGeom prst="rect">
            <a:avLst/>
          </a:prstGeom>
        </p:spPr>
        <p:txBody>
          <a:bodyPr wrap="square">
            <a:spAutoFit/>
          </a:bodyPr>
          <a:lstStyle/>
          <a:p>
            <a:pPr marL="0" lvl="2" algn="ctr">
              <a:spcBef>
                <a:spcPts val="600"/>
              </a:spcBef>
            </a:pPr>
            <a:r>
              <a:rPr lang="en-US" sz="4800" b="1" dirty="0">
                <a:latin typeface="Arial Black" panose="020B0A04020102020204" pitchFamily="34" charset="0"/>
                <a:cs typeface="Arial" panose="020B0604020202020204" pitchFamily="34" charset="0"/>
              </a:rPr>
              <a:t>We Want People to </a:t>
            </a:r>
          </a:p>
          <a:p>
            <a:pPr marL="0" lvl="2" algn="ctr">
              <a:spcBef>
                <a:spcPts val="600"/>
              </a:spcBef>
            </a:pPr>
            <a:r>
              <a:rPr lang="en-US" sz="4800" b="1" dirty="0">
                <a:latin typeface="Arial Black" panose="020B0A04020102020204" pitchFamily="34" charset="0"/>
                <a:cs typeface="Arial" panose="020B0604020202020204" pitchFamily="34" charset="0"/>
              </a:rPr>
              <a:t>Work Safely</a:t>
            </a:r>
          </a:p>
          <a:p>
            <a:pPr marL="0" lvl="2" algn="ctr">
              <a:spcBef>
                <a:spcPts val="600"/>
              </a:spcBef>
            </a:pPr>
            <a:r>
              <a:rPr lang="en-US" sz="4800" b="1" dirty="0">
                <a:latin typeface="Arial Black" panose="020B0A04020102020204" pitchFamily="34" charset="0"/>
                <a:cs typeface="Arial" panose="020B0604020202020204" pitchFamily="34" charset="0"/>
              </a:rPr>
              <a:t> Even </a:t>
            </a:r>
            <a:r>
              <a:rPr lang="en-US" sz="4800" b="1" i="1" dirty="0">
                <a:latin typeface="Arial Black" panose="020B0A04020102020204" pitchFamily="34" charset="0"/>
                <a:cs typeface="Arial" panose="020B0604020202020204" pitchFamily="34" charset="0"/>
              </a:rPr>
              <a:t>When </a:t>
            </a:r>
          </a:p>
          <a:p>
            <a:pPr marL="0" lvl="2" algn="ctr">
              <a:spcBef>
                <a:spcPts val="600"/>
              </a:spcBef>
            </a:pPr>
            <a:r>
              <a:rPr lang="en-US" sz="5400" b="1" i="1" dirty="0">
                <a:solidFill>
                  <a:srgbClr val="C00000"/>
                </a:solidFill>
                <a:effectLst>
                  <a:outerShdw blurRad="38100" dist="38100" dir="2700000" algn="tl">
                    <a:srgbClr val="000000">
                      <a:alpha val="43137"/>
                    </a:srgbClr>
                  </a:outerShdw>
                </a:effectLst>
                <a:latin typeface="Arial Black" pitchFamily="34" charset="0"/>
                <a:cs typeface="Aharoni" pitchFamily="2" charset="-79"/>
              </a:rPr>
              <a:t>No One is Watching!</a:t>
            </a:r>
            <a:endParaRPr lang="en-US" sz="5400" i="1" dirty="0">
              <a:solidFill>
                <a:srgbClr val="C00000"/>
              </a:solidFill>
              <a:effectLst>
                <a:outerShdw blurRad="38100" dist="38100" dir="2700000" algn="tl">
                  <a:srgbClr val="000000">
                    <a:alpha val="43137"/>
                  </a:srgbClr>
                </a:outerShdw>
              </a:effectLst>
              <a:latin typeface="Arial Black" pitchFamily="34" charset="0"/>
              <a:cs typeface="Aharoni" pitchFamily="2" charset="-79"/>
            </a:endParaRPr>
          </a:p>
        </p:txBody>
      </p:sp>
    </p:spTree>
    <p:extLst>
      <p:ext uri="{BB962C8B-B14F-4D97-AF65-F5344CB8AC3E}">
        <p14:creationId xmlns:p14="http://schemas.microsoft.com/office/powerpoint/2010/main" val="95195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134" y="1210101"/>
            <a:ext cx="8458200" cy="1828193"/>
          </a:xfrm>
          <a:prstGeom prst="rect">
            <a:avLst/>
          </a:prstGeom>
        </p:spPr>
        <p:txBody>
          <a:bodyPr wrap="square">
            <a:spAutoFit/>
          </a:bodyPr>
          <a:lstStyle/>
          <a:p>
            <a:r>
              <a:rPr lang="en-US" sz="4800" dirty="0">
                <a:effectLst>
                  <a:outerShdw blurRad="38100" dist="38100" dir="2700000" algn="tl">
                    <a:srgbClr val="000000">
                      <a:alpha val="43137"/>
                    </a:srgbClr>
                  </a:outerShdw>
                </a:effectLst>
              </a:rPr>
              <a:t>Character is what we do </a:t>
            </a:r>
          </a:p>
          <a:p>
            <a:r>
              <a:rPr lang="en-US" sz="4800" b="1" dirty="0">
                <a:effectLst>
                  <a:outerShdw blurRad="38100" dist="38100" dir="2700000" algn="tl">
                    <a:srgbClr val="000000">
                      <a:alpha val="43137"/>
                    </a:srgbClr>
                  </a:outerShdw>
                </a:effectLst>
              </a:rPr>
              <a:t>      when no one is watching</a:t>
            </a:r>
            <a:endParaRPr lang="en-US" sz="4800" dirty="0">
              <a:effectLst>
                <a:outerShdw blurRad="38100" dist="38100" dir="2700000" algn="tl">
                  <a:srgbClr val="000000">
                    <a:alpha val="43137"/>
                  </a:srgbClr>
                </a:outerShdw>
              </a:effectLst>
            </a:endParaRPr>
          </a:p>
        </p:txBody>
      </p:sp>
      <p:sp>
        <p:nvSpPr>
          <p:cNvPr id="3" name="Rectangle 2"/>
          <p:cNvSpPr/>
          <p:nvPr/>
        </p:nvSpPr>
        <p:spPr>
          <a:xfrm>
            <a:off x="6248400" y="2858869"/>
            <a:ext cx="2569934" cy="646331"/>
          </a:xfrm>
          <a:prstGeom prst="rect">
            <a:avLst/>
          </a:prstGeom>
        </p:spPr>
        <p:txBody>
          <a:bodyPr wrap="none">
            <a:spAutoFit/>
          </a:bodyPr>
          <a:lstStyle/>
          <a:p>
            <a:r>
              <a:rPr lang="en-US" sz="3600" b="1" i="1" dirty="0">
                <a:solidFill>
                  <a:prstClr val="black"/>
                </a:solidFill>
                <a:effectLst>
                  <a:outerShdw blurRad="38100" dist="38100" dir="2700000" algn="tl">
                    <a:srgbClr val="000000">
                      <a:alpha val="43137"/>
                    </a:srgbClr>
                  </a:outerShdw>
                </a:effectLst>
              </a:rPr>
              <a:t>– Churchill</a:t>
            </a:r>
            <a:endParaRPr lang="en-US" sz="3600" b="1" i="1" dirty="0">
              <a:effectLst>
                <a:outerShdw blurRad="38100" dist="38100" dir="2700000" algn="tl">
                  <a:srgbClr val="000000">
                    <a:alpha val="43137"/>
                  </a:srgbClr>
                </a:outerShdw>
              </a:effectLst>
            </a:endParaRPr>
          </a:p>
        </p:txBody>
      </p:sp>
      <p:pic>
        <p:nvPicPr>
          <p:cNvPr id="5" name="Picture 4" descr="lens1840233_1293844915Sir_Winston_S_Churchill"/>
          <p:cNvPicPr>
            <a:picLocks noChangeAspect="1" noChangeArrowheads="1"/>
          </p:cNvPicPr>
          <p:nvPr/>
        </p:nvPicPr>
        <p:blipFill>
          <a:blip r:embed="rId2" cstate="screen"/>
          <a:srcRect/>
          <a:stretch>
            <a:fillRect/>
          </a:stretch>
        </p:blipFill>
        <p:spPr bwMode="auto">
          <a:xfrm>
            <a:off x="2188923" y="3038294"/>
            <a:ext cx="2343523" cy="2914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388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0" y="296863"/>
            <a:ext cx="9144001" cy="890587"/>
          </a:xfrm>
        </p:spPr>
        <p:txBody>
          <a:bodyPr>
            <a:noAutofit/>
          </a:bodyPr>
          <a:lstStyle/>
          <a:p>
            <a:pPr algn="ctr"/>
            <a:r>
              <a:rPr lang="en-US" sz="4400" b="1" dirty="0">
                <a:solidFill>
                  <a:schemeClr val="tx1"/>
                </a:solidFill>
                <a:latin typeface="+mj-lt"/>
                <a:cs typeface="Arial" panose="020B0604020202020204" pitchFamily="34" charset="0"/>
              </a:rPr>
              <a:t>Where do we start?</a:t>
            </a:r>
          </a:p>
        </p:txBody>
      </p:sp>
      <p:sp>
        <p:nvSpPr>
          <p:cNvPr id="11" name="TextBox 10"/>
          <p:cNvSpPr txBox="1"/>
          <p:nvPr/>
        </p:nvSpPr>
        <p:spPr>
          <a:xfrm>
            <a:off x="3758283" y="1142155"/>
            <a:ext cx="1925782" cy="954107"/>
          </a:xfrm>
          <a:prstGeom prst="rect">
            <a:avLst/>
          </a:prstGeom>
          <a:noFill/>
        </p:spPr>
        <p:txBody>
          <a:bodyPr wrap="square" rtlCol="0">
            <a:spAutoFit/>
          </a:bodyPr>
          <a:lstStyle/>
          <a:p>
            <a:pPr algn="ctr"/>
            <a:r>
              <a:rPr lang="en-US" sz="2800" b="1" dirty="0">
                <a:solidFill>
                  <a:srgbClr val="FF0000"/>
                </a:solidFill>
              </a:rPr>
              <a:t>Make it Personal</a:t>
            </a:r>
          </a:p>
        </p:txBody>
      </p:sp>
      <p:sp>
        <p:nvSpPr>
          <p:cNvPr id="12" name="TextBox 11"/>
          <p:cNvSpPr txBox="1"/>
          <p:nvPr/>
        </p:nvSpPr>
        <p:spPr>
          <a:xfrm>
            <a:off x="1136070" y="5025069"/>
            <a:ext cx="1925782" cy="523220"/>
          </a:xfrm>
          <a:prstGeom prst="rect">
            <a:avLst/>
          </a:prstGeom>
          <a:noFill/>
        </p:spPr>
        <p:txBody>
          <a:bodyPr wrap="square" rtlCol="0">
            <a:spAutoFit/>
          </a:bodyPr>
          <a:lstStyle/>
          <a:p>
            <a:pPr algn="ctr"/>
            <a:r>
              <a:rPr lang="en-US" sz="2800" b="1" dirty="0"/>
              <a:t>Trust</a:t>
            </a:r>
          </a:p>
        </p:txBody>
      </p:sp>
      <p:sp>
        <p:nvSpPr>
          <p:cNvPr id="13" name="TextBox 12"/>
          <p:cNvSpPr txBox="1"/>
          <p:nvPr/>
        </p:nvSpPr>
        <p:spPr>
          <a:xfrm>
            <a:off x="6458697" y="5025069"/>
            <a:ext cx="1925782" cy="954107"/>
          </a:xfrm>
          <a:prstGeom prst="rect">
            <a:avLst/>
          </a:prstGeom>
          <a:noFill/>
        </p:spPr>
        <p:txBody>
          <a:bodyPr wrap="square" rtlCol="0">
            <a:spAutoFit/>
          </a:bodyPr>
          <a:lstStyle/>
          <a:p>
            <a:pPr algn="ctr"/>
            <a:r>
              <a:rPr lang="en-US" sz="2800" b="1" dirty="0"/>
              <a:t>Active Caring</a:t>
            </a:r>
          </a:p>
        </p:txBody>
      </p:sp>
      <p:sp>
        <p:nvSpPr>
          <p:cNvPr id="14" name="Left-Right Arrow 13"/>
          <p:cNvSpPr/>
          <p:nvPr/>
        </p:nvSpPr>
        <p:spPr bwMode="auto">
          <a:xfrm rot="17832261">
            <a:off x="1890266" y="3321384"/>
            <a:ext cx="3021364" cy="373828"/>
          </a:xfrm>
          <a:prstGeom prst="leftRightArrow">
            <a:avLst>
              <a:gd name="adj1" fmla="val 45618"/>
              <a:gd name="adj2" fmla="val 50000"/>
            </a:avLst>
          </a:prstGeom>
          <a:solidFill>
            <a:srgbClr val="00B0F0"/>
          </a:solidFill>
          <a:ln w="12700" cap="flat" cmpd="sng" algn="ctr">
            <a:solidFill>
              <a:schemeClr val="tx1"/>
            </a:solidFill>
            <a:prstDash val="solid"/>
            <a:round/>
            <a:headEnd type="none" w="med" len="med"/>
            <a:tailEnd type="none" w="med" len="med"/>
          </a:ln>
          <a:effectLst>
            <a:outerShdw blurRad="50800" dist="50800" dir="5400000" algn="ctr" rotWithShape="0">
              <a:schemeClr val="bg1">
                <a:lumMod val="65000"/>
              </a:schemeClr>
            </a:outerShdw>
          </a:effectLst>
          <a:scene3d>
            <a:camera prst="orthographicFront"/>
            <a:lightRig rig="threePt" dir="t"/>
          </a:scene3d>
          <a:sp3d>
            <a:bevelT prst="angle"/>
          </a:sp3d>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6" name="Left-Right Arrow 15"/>
          <p:cNvSpPr/>
          <p:nvPr/>
        </p:nvSpPr>
        <p:spPr bwMode="auto">
          <a:xfrm rot="3526051">
            <a:off x="4533777" y="3319577"/>
            <a:ext cx="3021364" cy="373828"/>
          </a:xfrm>
          <a:prstGeom prst="leftRightArrow">
            <a:avLst>
              <a:gd name="adj1" fmla="val 45618"/>
              <a:gd name="adj2" fmla="val 50000"/>
            </a:avLst>
          </a:prstGeom>
          <a:solidFill>
            <a:srgbClr val="00B0F0"/>
          </a:solidFill>
          <a:ln w="12700" cap="flat" cmpd="sng" algn="ctr">
            <a:solidFill>
              <a:schemeClr val="tx1"/>
            </a:solidFill>
            <a:prstDash val="solid"/>
            <a:round/>
            <a:headEnd type="none" w="med" len="med"/>
            <a:tailEnd type="none" w="med" len="med"/>
          </a:ln>
          <a:effectLst>
            <a:outerShdw blurRad="50800" dist="50800" dir="5400000" algn="ctr" rotWithShape="0">
              <a:schemeClr val="bg1">
                <a:lumMod val="65000"/>
              </a:schemeClr>
            </a:outerShdw>
          </a:effectLst>
          <a:scene3d>
            <a:camera prst="orthographicFront"/>
            <a:lightRig rig="threePt" dir="t"/>
          </a:scene3d>
          <a:sp3d>
            <a:bevelT prst="angle"/>
          </a:sp3d>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2400" b="0" i="0" u="none" strike="noStrike" cap="none" normalizeH="0" baseline="0" dirty="0">
              <a:ln>
                <a:noFill/>
              </a:ln>
              <a:solidFill>
                <a:schemeClr val="tx1"/>
              </a:solidFill>
              <a:effectLst/>
              <a:latin typeface="Arial" charset="0"/>
              <a:cs typeface="Arial" charset="0"/>
            </a:endParaRPr>
          </a:p>
        </p:txBody>
      </p:sp>
      <p:sp>
        <p:nvSpPr>
          <p:cNvPr id="20" name="Left-Right Arrow 19"/>
          <p:cNvSpPr/>
          <p:nvPr/>
        </p:nvSpPr>
        <p:spPr bwMode="auto">
          <a:xfrm>
            <a:off x="3202673" y="5477940"/>
            <a:ext cx="3021364" cy="373828"/>
          </a:xfrm>
          <a:prstGeom prst="leftRightArrow">
            <a:avLst>
              <a:gd name="adj1" fmla="val 45618"/>
              <a:gd name="adj2" fmla="val 50000"/>
            </a:avLst>
          </a:prstGeom>
          <a:solidFill>
            <a:srgbClr val="00B0F0"/>
          </a:solidFill>
          <a:ln w="12700" cap="flat" cmpd="sng" algn="ctr">
            <a:solidFill>
              <a:schemeClr val="tx1"/>
            </a:solidFill>
            <a:prstDash val="solid"/>
            <a:round/>
            <a:headEnd type="none" w="med" len="med"/>
            <a:tailEnd type="none" w="med" len="med"/>
          </a:ln>
          <a:effectLst>
            <a:outerShdw blurRad="50800" dist="50800" dir="5400000" algn="ctr" rotWithShape="0">
              <a:schemeClr val="bg1">
                <a:lumMod val="65000"/>
              </a:schemeClr>
            </a:outerShdw>
          </a:effectLst>
          <a:scene3d>
            <a:camera prst="orthographicFront"/>
            <a:lightRig rig="threePt" dir="t"/>
          </a:scene3d>
          <a:sp3d>
            <a:bevelT prst="angle"/>
          </a:sp3d>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1800" b="0" i="0" u="none" strike="noStrike" cap="none" normalizeH="0" baseline="0" dirty="0">
              <a:ln>
                <a:noFill/>
              </a:ln>
              <a:solidFill>
                <a:schemeClr val="tx1"/>
              </a:solidFill>
              <a:effectLst/>
              <a:latin typeface="Arial" charset="0"/>
              <a:cs typeface="Arial" charset="0"/>
            </a:endParaRPr>
          </a:p>
        </p:txBody>
      </p:sp>
      <p:grpSp>
        <p:nvGrpSpPr>
          <p:cNvPr id="10" name="Group 9"/>
          <p:cNvGrpSpPr/>
          <p:nvPr/>
        </p:nvGrpSpPr>
        <p:grpSpPr>
          <a:xfrm>
            <a:off x="3275708" y="2463883"/>
            <a:ext cx="2875294" cy="2561186"/>
            <a:chOff x="3072483" y="2318519"/>
            <a:chExt cx="3297382" cy="2937164"/>
          </a:xfrm>
        </p:grpSpPr>
        <p:sp>
          <p:nvSpPr>
            <p:cNvPr id="15" name="Isosceles Triangle 14"/>
            <p:cNvSpPr/>
            <p:nvPr/>
          </p:nvSpPr>
          <p:spPr bwMode="auto">
            <a:xfrm>
              <a:off x="3072483" y="2318519"/>
              <a:ext cx="3297382" cy="2937164"/>
            </a:xfrm>
            <a:prstGeom prst="triangle">
              <a:avLst/>
            </a:prstGeom>
            <a:solidFill>
              <a:srgbClr val="010101"/>
            </a:solidFill>
            <a:ln w="63500" cap="flat" cmpd="thickThin" algn="ctr">
              <a:solidFill>
                <a:srgbClr val="EE2E24"/>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R="0" algn="ct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3000" i="0" u="none" strike="noStrike" normalizeH="0" baseline="0" dirty="0">
                <a:ln w="18000">
                  <a:solidFill>
                    <a:schemeClr val="accent2">
                      <a:satMod val="140000"/>
                    </a:schemeClr>
                  </a:solidFill>
                  <a:prstDash val="solid"/>
                  <a:miter lim="800000"/>
                </a:ln>
                <a:noFill/>
                <a:latin typeface="Arial" charset="0"/>
                <a:cs typeface="Arial" charset="0"/>
              </a:endParaRPr>
            </a:p>
          </p:txBody>
        </p:sp>
        <p:grpSp>
          <p:nvGrpSpPr>
            <p:cNvPr id="17" name="Group 16"/>
            <p:cNvGrpSpPr/>
            <p:nvPr/>
          </p:nvGrpSpPr>
          <p:grpSpPr>
            <a:xfrm>
              <a:off x="3494571" y="3207746"/>
              <a:ext cx="2487863" cy="1979559"/>
              <a:chOff x="3494571" y="3207746"/>
              <a:chExt cx="2487863" cy="1979559"/>
            </a:xfrm>
          </p:grpSpPr>
          <p:pic>
            <p:nvPicPr>
              <p:cNvPr id="18" name="Picture 2"/>
              <p:cNvPicPr>
                <a:picLocks noChangeAspect="1" noChangeArrowheads="1"/>
              </p:cNvPicPr>
              <p:nvPr/>
            </p:nvPicPr>
            <p:blipFill rotWithShape="1">
              <a:blip r:embed="rId3" cstate="print">
                <a:duotone>
                  <a:prstClr val="black"/>
                  <a:schemeClr val="accent1">
                    <a:tint val="45000"/>
                    <a:satMod val="400000"/>
                  </a:schemeClr>
                </a:duotone>
              </a:blip>
              <a:srcRect l="9808" t="12900" r="7533" b="26464"/>
              <a:stretch/>
            </p:blipFill>
            <p:spPr bwMode="auto">
              <a:xfrm>
                <a:off x="3519971" y="3207746"/>
                <a:ext cx="2410342" cy="1439544"/>
              </a:xfrm>
              <a:prstGeom prst="trapezoid">
                <a:avLst>
                  <a:gd name="adj" fmla="val 52902"/>
                </a:avLst>
              </a:prstGeom>
              <a:noFill/>
              <a:ln w="9525">
                <a:noFill/>
                <a:miter lim="800000"/>
                <a:headEnd/>
                <a:tailEnd/>
              </a:ln>
            </p:spPr>
          </p:pic>
          <p:sp>
            <p:nvSpPr>
              <p:cNvPr id="19" name="Rectangle 18"/>
              <p:cNvSpPr/>
              <p:nvPr/>
            </p:nvSpPr>
            <p:spPr>
              <a:xfrm>
                <a:off x="3494571" y="4647291"/>
                <a:ext cx="2410342" cy="540014"/>
              </a:xfrm>
              <a:prstGeom prst="rect">
                <a:avLst/>
              </a:prstGeom>
              <a:solidFill>
                <a:srgbClr val="0101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haroni" panose="02010803020104030203" pitchFamily="2" charset="-79"/>
                  <a:cs typeface="Aharoni" panose="02010803020104030203" pitchFamily="2" charset="-79"/>
                </a:endParaRPr>
              </a:p>
            </p:txBody>
          </p:sp>
          <p:sp>
            <p:nvSpPr>
              <p:cNvPr id="22" name="Rectangle 21"/>
              <p:cNvSpPr/>
              <p:nvPr/>
            </p:nvSpPr>
            <p:spPr>
              <a:xfrm>
                <a:off x="3572092" y="3741436"/>
                <a:ext cx="2410342" cy="603903"/>
              </a:xfrm>
              <a:prstGeom prst="rect">
                <a:avLst/>
              </a:prstGeom>
              <a:noFill/>
            </p:spPr>
            <p:txBody>
              <a:bodyPr wrap="square" lIns="91440" tIns="45720" rIns="91440" bIns="45720">
                <a:spAutoFit/>
              </a:bodyPr>
              <a:lstStyle/>
              <a:p>
                <a:pPr algn="ctr"/>
                <a:r>
                  <a:rPr lang="en-US" b="1" cap="none" spc="0"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rPr>
                  <a:t>Safety </a:t>
                </a:r>
              </a:p>
              <a:p>
                <a:pPr algn="ctr"/>
                <a:r>
                  <a:rPr lang="en-US" b="1" cap="none" spc="0"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rPr>
                  <a:t>Step-Change</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grpSp>
    </p:spTree>
    <p:extLst>
      <p:ext uri="{BB962C8B-B14F-4D97-AF65-F5344CB8AC3E}">
        <p14:creationId xmlns:p14="http://schemas.microsoft.com/office/powerpoint/2010/main" val="274555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6*min(max(#ppt_w*#ppt_h,.3),1)-7.4)/-.7*#ppt_w"/>
                                          </p:val>
                                        </p:tav>
                                        <p:tav tm="100000">
                                          <p:val>
                                            <p:strVal val="#ppt_w"/>
                                          </p:val>
                                        </p:tav>
                                      </p:tavLst>
                                    </p:anim>
                                    <p:anim calcmode="lin" valueType="num">
                                      <p:cBhvr>
                                        <p:cTn id="8" dur="500" fill="hold"/>
                                        <p:tgtEl>
                                          <p:spTgt spid="11"/>
                                        </p:tgtEl>
                                        <p:attrNameLst>
                                          <p:attrName>ppt_h</p:attrName>
                                        </p:attrNameLst>
                                      </p:cBhvr>
                                      <p:tavLst>
                                        <p:tav tm="0">
                                          <p:val>
                                            <p:strVal val="(6*min(max(#ppt_w*#ppt_h,.3),1)-7.4)/-.7*#ppt_h"/>
                                          </p:val>
                                        </p:tav>
                                        <p:tav tm="100000">
                                          <p:val>
                                            <p:strVal val="#ppt_h"/>
                                          </p:val>
                                        </p:tav>
                                      </p:tavLst>
                                    </p:anim>
                                    <p:anim calcmode="lin" valueType="num">
                                      <p:cBhvr>
                                        <p:cTn id="9" dur="500" fill="hold"/>
                                        <p:tgtEl>
                                          <p:spTgt spid="11"/>
                                        </p:tgtEl>
                                        <p:attrNameLst>
                                          <p:attrName>ppt_x</p:attrName>
                                        </p:attrNameLst>
                                      </p:cBhvr>
                                      <p:tavLst>
                                        <p:tav tm="0">
                                          <p:val>
                                            <p:fltVal val="0.5"/>
                                          </p:val>
                                        </p:tav>
                                        <p:tav tm="100000">
                                          <p:val>
                                            <p:strVal val="#ppt_x"/>
                                          </p:val>
                                        </p:tav>
                                      </p:tavLst>
                                    </p:anim>
                                    <p:anim calcmode="lin" valueType="num">
                                      <p:cBhvr>
                                        <p:cTn id="10"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1000"/>
                                        <p:tgtEl>
                                          <p:spTgt spid="16"/>
                                        </p:tgtEl>
                                      </p:cBhvr>
                                    </p:animEffect>
                                  </p:childTnLst>
                                </p:cTn>
                              </p:par>
                            </p:childTnLst>
                          </p:cTn>
                        </p:par>
                        <p:par>
                          <p:cTn id="16" fill="hold">
                            <p:stCondLst>
                              <p:cond delay="1000"/>
                            </p:stCondLst>
                            <p:childTnLst>
                              <p:par>
                                <p:cTn id="17" presetID="23" presetClass="entr" presetSubtype="3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6*min(max(#ppt_w*#ppt_h,.3),1)-7.4)/-.7*#ppt_w"/>
                                          </p:val>
                                        </p:tav>
                                        <p:tav tm="100000">
                                          <p:val>
                                            <p:strVal val="#ppt_w"/>
                                          </p:val>
                                        </p:tav>
                                      </p:tavLst>
                                    </p:anim>
                                    <p:anim calcmode="lin" valueType="num">
                                      <p:cBhvr>
                                        <p:cTn id="20" dur="500" fill="hold"/>
                                        <p:tgtEl>
                                          <p:spTgt spid="13"/>
                                        </p:tgtEl>
                                        <p:attrNameLst>
                                          <p:attrName>ppt_h</p:attrName>
                                        </p:attrNameLst>
                                      </p:cBhvr>
                                      <p:tavLst>
                                        <p:tav tm="0">
                                          <p:val>
                                            <p:strVal val="(6*min(max(#ppt_w*#ppt_h,.3),1)-7.4)/-.7*#ppt_h"/>
                                          </p:val>
                                        </p:tav>
                                        <p:tav tm="100000">
                                          <p:val>
                                            <p:strVal val="#ppt_h"/>
                                          </p:val>
                                        </p:tav>
                                      </p:tavLst>
                                    </p:anim>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500"/>
                                        <p:tgtEl>
                                          <p:spTgt spid="20"/>
                                        </p:tgtEl>
                                      </p:cBhvr>
                                    </p:animEffect>
                                  </p:childTnLst>
                                </p:cTn>
                              </p:par>
                            </p:childTnLst>
                          </p:cTn>
                        </p:par>
                        <p:par>
                          <p:cTn id="31" fill="hold">
                            <p:stCondLst>
                              <p:cond delay="500"/>
                            </p:stCondLst>
                            <p:childTnLst>
                              <p:par>
                                <p:cTn id="32" presetID="23" presetClass="entr" presetSubtype="36"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strVal val="(6*min(max(#ppt_w*#ppt_h,.3),1)-7.4)/-.7*#ppt_w"/>
                                          </p:val>
                                        </p:tav>
                                        <p:tav tm="100000">
                                          <p:val>
                                            <p:strVal val="#ppt_w"/>
                                          </p:val>
                                        </p:tav>
                                      </p:tavLst>
                                    </p:anim>
                                    <p:anim calcmode="lin" valueType="num">
                                      <p:cBhvr>
                                        <p:cTn id="35" dur="500" fill="hold"/>
                                        <p:tgtEl>
                                          <p:spTgt spid="12"/>
                                        </p:tgtEl>
                                        <p:attrNameLst>
                                          <p:attrName>ppt_h</p:attrName>
                                        </p:attrNameLst>
                                      </p:cBhvr>
                                      <p:tavLst>
                                        <p:tav tm="0">
                                          <p:val>
                                            <p:strVal val="(6*min(max(#ppt_w*#ppt_h,.3),1)-7.4)/-.7*#ppt_h"/>
                                          </p:val>
                                        </p:tav>
                                        <p:tav tm="100000">
                                          <p:val>
                                            <p:strVal val="#ppt_h"/>
                                          </p:val>
                                        </p:tav>
                                      </p:tavLst>
                                    </p:anim>
                                    <p:anim calcmode="lin" valueType="num">
                                      <p:cBhvr>
                                        <p:cTn id="36" dur="500" fill="hold"/>
                                        <p:tgtEl>
                                          <p:spTgt spid="12"/>
                                        </p:tgtEl>
                                        <p:attrNameLst>
                                          <p:attrName>ppt_x</p:attrName>
                                        </p:attrNameLst>
                                      </p:cBhvr>
                                      <p:tavLst>
                                        <p:tav tm="0">
                                          <p:val>
                                            <p:fltVal val="0.5"/>
                                          </p:val>
                                        </p:tav>
                                        <p:tav tm="100000">
                                          <p:val>
                                            <p:strVal val="#ppt_x"/>
                                          </p:val>
                                        </p:tav>
                                      </p:tavLst>
                                    </p:anim>
                                    <p:anim calcmode="lin" valueType="num">
                                      <p:cBhvr>
                                        <p:cTn id="37"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6"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391271"/>
            <a:ext cx="9144000" cy="2585323"/>
          </a:xfrm>
          <a:prstGeom prst="rect">
            <a:avLst/>
          </a:prstGeom>
          <a:noFill/>
        </p:spPr>
        <p:txBody>
          <a:bodyPr wrap="square" rtlCol="0">
            <a:spAutoFit/>
          </a:bodyPr>
          <a:lstStyle/>
          <a:p>
            <a:pPr algn="ctr"/>
            <a:r>
              <a:rPr lang="en-US" sz="5400" dirty="0">
                <a:effectLst>
                  <a:outerShdw blurRad="38100" dist="38100" dir="2700000" algn="tl">
                    <a:srgbClr val="000000">
                      <a:alpha val="43137"/>
                    </a:srgbClr>
                  </a:outerShdw>
                </a:effectLst>
              </a:rPr>
              <a:t>How do we Create a </a:t>
            </a:r>
          </a:p>
          <a:p>
            <a:pPr algn="ctr"/>
            <a:r>
              <a:rPr lang="en-US" sz="5400" dirty="0">
                <a:effectLst>
                  <a:outerShdw blurRad="38100" dist="38100" dir="2700000" algn="tl">
                    <a:srgbClr val="000000">
                      <a:alpha val="43137"/>
                    </a:srgbClr>
                  </a:outerShdw>
                </a:effectLst>
              </a:rPr>
              <a:t>Step-Change in our </a:t>
            </a:r>
          </a:p>
          <a:p>
            <a:pPr algn="ctr"/>
            <a:r>
              <a:rPr lang="en-US" sz="5400" dirty="0">
                <a:effectLst>
                  <a:outerShdw blurRad="38100" dist="38100" dir="2700000" algn="tl">
                    <a:srgbClr val="000000">
                      <a:alpha val="43137"/>
                    </a:srgbClr>
                  </a:outerShdw>
                </a:effectLst>
              </a:rPr>
              <a:t>Safety Culture?</a:t>
            </a:r>
          </a:p>
        </p:txBody>
      </p:sp>
      <p:sp>
        <p:nvSpPr>
          <p:cNvPr id="8" name="Rectangle 7"/>
          <p:cNvSpPr/>
          <p:nvPr/>
        </p:nvSpPr>
        <p:spPr>
          <a:xfrm>
            <a:off x="0" y="3360942"/>
            <a:ext cx="8991600" cy="1754326"/>
          </a:xfrm>
          <a:prstGeom prst="rect">
            <a:avLst/>
          </a:prstGeom>
          <a:effectLst>
            <a:outerShdw blurRad="50800" dist="38100" dir="2700000" algn="tl" rotWithShape="0">
              <a:schemeClr val="accent2">
                <a:lumMod val="75000"/>
                <a:alpha val="40000"/>
              </a:schemeClr>
            </a:outerShdw>
          </a:effectLst>
        </p:spPr>
        <p:txBody>
          <a:bodyPr wrap="square">
            <a:spAutoFit/>
          </a:bodyPr>
          <a:lstStyle/>
          <a:p>
            <a:pPr lvl="0" algn="ctr"/>
            <a:r>
              <a:rPr lang="en-US" sz="5400" i="1" dirty="0">
                <a:solidFill>
                  <a:schemeClr val="accent1">
                    <a:lumMod val="75000"/>
                  </a:schemeClr>
                </a:solidFill>
                <a:effectLst>
                  <a:outerShdw blurRad="38100" dist="38100" dir="2700000" algn="tl">
                    <a:srgbClr val="000000">
                      <a:alpha val="43137"/>
                    </a:srgbClr>
                  </a:outerShdw>
                </a:effectLst>
              </a:rPr>
              <a:t>…through</a:t>
            </a:r>
          </a:p>
          <a:p>
            <a:pPr lvl="0" algn="ctr"/>
            <a:r>
              <a:rPr lang="en-US" sz="5400" b="1" i="1" dirty="0">
                <a:solidFill>
                  <a:srgbClr val="AF0101"/>
                </a:solidFill>
                <a:effectLst>
                  <a:outerShdw blurRad="38100" dist="38100" dir="2700000" algn="tl">
                    <a:srgbClr val="000000">
                      <a:alpha val="43137"/>
                    </a:srgbClr>
                  </a:outerShdw>
                </a:effectLst>
              </a:rPr>
              <a:t>Making Safety Personal</a:t>
            </a:r>
            <a:endParaRPr lang="en-US" sz="5400" i="1" dirty="0">
              <a:solidFill>
                <a:srgbClr val="AF010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205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3224" y="1569785"/>
            <a:ext cx="5724652" cy="2585323"/>
          </a:xfrm>
          <a:prstGeom prst="rect">
            <a:avLst/>
          </a:prstGeom>
          <a:noFill/>
        </p:spPr>
        <p:txBody>
          <a:bodyPr wrap="square" rtlCol="0">
            <a:spAutoFit/>
          </a:bodyPr>
          <a:lstStyle/>
          <a:p>
            <a:pPr algn="ctr"/>
            <a:r>
              <a:rPr lang="en-US" sz="5400" b="1" dirty="0">
                <a:solidFill>
                  <a:schemeClr val="tx2"/>
                </a:solidFill>
                <a:latin typeface="Baskerville Old Face" panose="02020602080505020303" pitchFamily="18" charset="0"/>
                <a:ea typeface="Verdana" panose="020B0604030504040204" pitchFamily="34" charset="0"/>
                <a:cs typeface="Verdana" panose="020B0604030504040204" pitchFamily="34" charset="0"/>
              </a:rPr>
              <a:t>Our Most Valuable Resource is our Human Resource. </a:t>
            </a:r>
          </a:p>
        </p:txBody>
      </p:sp>
    </p:spTree>
    <p:extLst>
      <p:ext uri="{BB962C8B-B14F-4D97-AF65-F5344CB8AC3E}">
        <p14:creationId xmlns:p14="http://schemas.microsoft.com/office/powerpoint/2010/main" val="209129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i.forbesimg.com/brentgleeson/files/2013/10/053112_1251_breakingdow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8" y="-533400"/>
            <a:ext cx="9220200" cy="7391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8186416">
            <a:off x="312008" y="4166101"/>
            <a:ext cx="335175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Production</a:t>
            </a:r>
          </a:p>
        </p:txBody>
      </p:sp>
      <p:sp>
        <p:nvSpPr>
          <p:cNvPr id="5" name="Rectangle 4"/>
          <p:cNvSpPr/>
          <p:nvPr/>
        </p:nvSpPr>
        <p:spPr>
          <a:xfrm rot="16200000">
            <a:off x="3863188" y="4522865"/>
            <a:ext cx="196900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Safety</a:t>
            </a:r>
          </a:p>
        </p:txBody>
      </p:sp>
      <p:sp>
        <p:nvSpPr>
          <p:cNvPr id="6" name="Rectangle 5"/>
          <p:cNvSpPr/>
          <p:nvPr/>
        </p:nvSpPr>
        <p:spPr>
          <a:xfrm rot="3239367">
            <a:off x="6875823" y="3909511"/>
            <a:ext cx="228139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Quality</a:t>
            </a:r>
          </a:p>
        </p:txBody>
      </p:sp>
    </p:spTree>
    <p:custDataLst>
      <p:tags r:id="rId1"/>
    </p:custDataLst>
    <p:extLst>
      <p:ext uri="{BB962C8B-B14F-4D97-AF65-F5344CB8AC3E}">
        <p14:creationId xmlns:p14="http://schemas.microsoft.com/office/powerpoint/2010/main" val="317102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954" y="1557251"/>
            <a:ext cx="8900093" cy="3046988"/>
          </a:xfrm>
          <a:prstGeom prst="rect">
            <a:avLst/>
          </a:prstGeom>
          <a:noFill/>
          <a:effectLst>
            <a:outerShdw blurRad="76200" dir="18900000" sy="23000" kx="-1200000" algn="bl" rotWithShape="0">
              <a:prstClr val="black">
                <a:alpha val="20000"/>
              </a:prstClr>
            </a:outerShdw>
          </a:effectLst>
        </p:spPr>
        <p:txBody>
          <a:bodyPr wrap="square" rtlCol="0">
            <a:spAutoFit/>
          </a:bodyPr>
          <a:lstStyle/>
          <a:p>
            <a:pPr algn="ctr"/>
            <a:r>
              <a:rPr lang="en-US" sz="4800" b="1" dirty="0">
                <a:solidFill>
                  <a:schemeClr val="accent2">
                    <a:lumMod val="75000"/>
                  </a:schemeClr>
                </a:solidFill>
                <a:effectLst>
                  <a:outerShdw blurRad="38100" dist="38100" dir="2700000" algn="tl">
                    <a:srgbClr val="000000">
                      <a:alpha val="43137"/>
                    </a:srgbClr>
                  </a:outerShdw>
                </a:effectLst>
              </a:rPr>
              <a:t>Why Should I work Safely?</a:t>
            </a:r>
          </a:p>
          <a:p>
            <a:pPr algn="ctr"/>
            <a:endParaRPr lang="en-US" sz="4800" b="1" dirty="0">
              <a:solidFill>
                <a:schemeClr val="accent2">
                  <a:lumMod val="75000"/>
                </a:schemeClr>
              </a:solidFill>
              <a:effectLst>
                <a:outerShdw blurRad="38100" dist="38100" dir="2700000" algn="tl">
                  <a:srgbClr val="000000">
                    <a:alpha val="43137"/>
                  </a:srgbClr>
                </a:outerShdw>
              </a:effectLst>
            </a:endParaRPr>
          </a:p>
          <a:p>
            <a:pPr algn="ctr"/>
            <a:r>
              <a:rPr lang="en-US" sz="4800" b="1" dirty="0">
                <a:solidFill>
                  <a:schemeClr val="accent2">
                    <a:lumMod val="75000"/>
                  </a:schemeClr>
                </a:solidFill>
                <a:effectLst>
                  <a:outerShdw blurRad="38100" dist="38100" dir="2700000" algn="tl">
                    <a:srgbClr val="000000">
                      <a:alpha val="43137"/>
                    </a:srgbClr>
                  </a:outerShdw>
                </a:effectLst>
              </a:rPr>
              <a:t>Who Would Care </a:t>
            </a:r>
          </a:p>
          <a:p>
            <a:pPr algn="ctr"/>
            <a:r>
              <a:rPr lang="en-US" sz="4800" b="1" dirty="0">
                <a:solidFill>
                  <a:schemeClr val="accent2">
                    <a:lumMod val="75000"/>
                  </a:schemeClr>
                </a:solidFill>
                <a:effectLst>
                  <a:outerShdw blurRad="38100" dist="38100" dir="2700000" algn="tl">
                    <a:srgbClr val="000000">
                      <a:alpha val="43137"/>
                    </a:srgbClr>
                  </a:outerShdw>
                </a:effectLst>
              </a:rPr>
              <a:t>If I Was Injured?</a:t>
            </a:r>
            <a:endParaRPr lang="en-US" sz="3600" dirty="0">
              <a:effectLst>
                <a:outerShdw blurRad="38100" dist="38100" dir="2700000" algn="tl">
                  <a:srgbClr val="000000">
                    <a:alpha val="43137"/>
                  </a:srgbClr>
                </a:outerShdw>
              </a:effectLst>
            </a:endParaRPr>
          </a:p>
        </p:txBody>
      </p:sp>
      <p:pic>
        <p:nvPicPr>
          <p:cNvPr id="68611" name="Picture 3" descr="C:\Users\cpetting\Pictures\my boys small.jpg"/>
          <p:cNvPicPr>
            <a:picLocks noChangeAspect="1" noChangeArrowheads="1"/>
          </p:cNvPicPr>
          <p:nvPr/>
        </p:nvPicPr>
        <p:blipFill>
          <a:blip r:embed="rId3" cstate="print"/>
          <a:srcRect/>
          <a:stretch>
            <a:fillRect/>
          </a:stretch>
        </p:blipFill>
        <p:spPr bwMode="auto">
          <a:xfrm>
            <a:off x="708546" y="1372737"/>
            <a:ext cx="4572000" cy="33401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4"/>
          <a:stretch>
            <a:fillRect/>
          </a:stretch>
        </p:blipFill>
        <p:spPr>
          <a:xfrm rot="626825">
            <a:off x="5863709" y="588501"/>
            <a:ext cx="2409635" cy="5401693"/>
          </a:xfrm>
          <a:prstGeom prst="rect">
            <a:avLst/>
          </a:prstGeom>
          <a:effectLst>
            <a:outerShdw blurRad="50800" dist="38100" dir="2700000" sx="103000" sy="103000" algn="tl" rotWithShape="0">
              <a:prstClr val="black">
                <a:alpha val="16000"/>
              </a:prstClr>
            </a:outerShdw>
          </a:effectLst>
        </p:spPr>
      </p:pic>
      <p:pic>
        <p:nvPicPr>
          <p:cNvPr id="5" name="Picture 4"/>
          <p:cNvPicPr>
            <a:picLocks noChangeAspect="1"/>
          </p:cNvPicPr>
          <p:nvPr/>
        </p:nvPicPr>
        <p:blipFill>
          <a:blip r:embed="rId5"/>
          <a:stretch>
            <a:fillRect/>
          </a:stretch>
        </p:blipFill>
        <p:spPr>
          <a:xfrm>
            <a:off x="123954" y="3362635"/>
            <a:ext cx="8900094" cy="2618565"/>
          </a:xfrm>
          <a:prstGeom prst="rect">
            <a:avLst/>
          </a:prstGeom>
        </p:spPr>
      </p:pic>
      <p:pic>
        <p:nvPicPr>
          <p:cNvPr id="6" name="Picture 5"/>
          <p:cNvPicPr>
            <a:picLocks noChangeAspect="1"/>
          </p:cNvPicPr>
          <p:nvPr/>
        </p:nvPicPr>
        <p:blipFill>
          <a:blip r:embed="rId6"/>
          <a:stretch>
            <a:fillRect/>
          </a:stretch>
        </p:blipFill>
        <p:spPr>
          <a:xfrm>
            <a:off x="5043948" y="199940"/>
            <a:ext cx="3910789" cy="5712388"/>
          </a:xfrm>
          <a:prstGeom prst="rect">
            <a:avLst/>
          </a:prstGeom>
        </p:spPr>
      </p:pic>
      <p:pic>
        <p:nvPicPr>
          <p:cNvPr id="7" name="Picture 6"/>
          <p:cNvPicPr>
            <a:picLocks noChangeAspect="1"/>
          </p:cNvPicPr>
          <p:nvPr/>
        </p:nvPicPr>
        <p:blipFill>
          <a:blip r:embed="rId7"/>
          <a:stretch>
            <a:fillRect/>
          </a:stretch>
        </p:blipFill>
        <p:spPr>
          <a:xfrm rot="334131">
            <a:off x="1082958" y="981416"/>
            <a:ext cx="3914993" cy="2772540"/>
          </a:xfrm>
          <a:prstGeom prst="rect">
            <a:avLst/>
          </a:prstGeom>
        </p:spPr>
      </p:pic>
    </p:spTree>
    <p:extLst>
      <p:ext uri="{BB962C8B-B14F-4D97-AF65-F5344CB8AC3E}">
        <p14:creationId xmlns:p14="http://schemas.microsoft.com/office/powerpoint/2010/main" val="188018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8611"/>
                                        </p:tgtEl>
                                        <p:attrNameLst>
                                          <p:attrName>style.visibility</p:attrName>
                                        </p:attrNameLst>
                                      </p:cBhvr>
                                      <p:to>
                                        <p:strVal val="visible"/>
                                      </p:to>
                                    </p:set>
                                    <p:animEffect transition="in" filter="dissolve">
                                      <p:cBhvr>
                                        <p:cTn id="14" dur="500"/>
                                        <p:tgtEl>
                                          <p:spTgt spid="686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24454" y="1120184"/>
            <a:ext cx="1925782" cy="954107"/>
          </a:xfrm>
          <a:prstGeom prst="rect">
            <a:avLst/>
          </a:prstGeom>
          <a:noFill/>
        </p:spPr>
        <p:txBody>
          <a:bodyPr wrap="square" rtlCol="0">
            <a:spAutoFit/>
          </a:bodyPr>
          <a:lstStyle/>
          <a:p>
            <a:pPr algn="ctr"/>
            <a:r>
              <a:rPr lang="en-US" sz="2800" b="1" dirty="0"/>
              <a:t>Make it Personal</a:t>
            </a:r>
          </a:p>
        </p:txBody>
      </p:sp>
      <p:sp>
        <p:nvSpPr>
          <p:cNvPr id="12" name="TextBox 11"/>
          <p:cNvSpPr txBox="1"/>
          <p:nvPr/>
        </p:nvSpPr>
        <p:spPr>
          <a:xfrm>
            <a:off x="5861822" y="4981526"/>
            <a:ext cx="1925782" cy="1200329"/>
          </a:xfrm>
          <a:prstGeom prst="rect">
            <a:avLst/>
          </a:prstGeom>
          <a:noFill/>
        </p:spPr>
        <p:txBody>
          <a:bodyPr wrap="square" rtlCol="0">
            <a:spAutoFit/>
          </a:bodyPr>
          <a:lstStyle/>
          <a:p>
            <a:pPr algn="ctr"/>
            <a:r>
              <a:rPr lang="en-US" sz="3600" b="1" dirty="0">
                <a:solidFill>
                  <a:srgbClr val="C00000"/>
                </a:solidFill>
                <a:effectLst>
                  <a:outerShdw blurRad="38100" dist="38100" dir="2700000" algn="tl">
                    <a:srgbClr val="000000">
                      <a:alpha val="43137"/>
                    </a:srgbClr>
                  </a:outerShdw>
                </a:effectLst>
              </a:rPr>
              <a:t>Active Caring</a:t>
            </a:r>
          </a:p>
        </p:txBody>
      </p:sp>
      <p:sp>
        <p:nvSpPr>
          <p:cNvPr id="14" name="Left-Right Arrow 13"/>
          <p:cNvSpPr/>
          <p:nvPr/>
        </p:nvSpPr>
        <p:spPr bwMode="auto">
          <a:xfrm rot="3742557">
            <a:off x="3936902" y="3276034"/>
            <a:ext cx="3021364" cy="373828"/>
          </a:xfrm>
          <a:prstGeom prst="leftRightArrow">
            <a:avLst>
              <a:gd name="adj1" fmla="val 45618"/>
              <a:gd name="adj2" fmla="val 50000"/>
            </a:avLst>
          </a:prstGeom>
          <a:solidFill>
            <a:srgbClr val="00B0F0"/>
          </a:solidFill>
          <a:ln w="12700" cap="flat" cmpd="sng" algn="ctr">
            <a:solidFill>
              <a:schemeClr val="tx1"/>
            </a:solidFill>
            <a:prstDash val="solid"/>
            <a:round/>
            <a:headEnd type="none" w="med" len="med"/>
            <a:tailEnd type="none" w="med" len="med"/>
          </a:ln>
          <a:effectLst>
            <a:outerShdw blurRad="50800" dist="50800" dir="5400000" algn="ctr" rotWithShape="0">
              <a:schemeClr val="bg1">
                <a:lumMod val="65000"/>
              </a:schemeClr>
            </a:outerShdw>
          </a:effectLst>
          <a:scene3d>
            <a:camera prst="orthographicFront"/>
            <a:lightRig rig="threePt" dir="t"/>
          </a:scene3d>
          <a:sp3d>
            <a:bevelT prst="angle"/>
          </a:sp3d>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2400" b="0" i="0" u="none" strike="noStrike" cap="none" normalizeH="0" baseline="0" dirty="0">
              <a:ln>
                <a:noFill/>
              </a:ln>
              <a:solidFill>
                <a:schemeClr val="tx1"/>
              </a:solidFill>
              <a:effectLst/>
              <a:latin typeface="Arial" charset="0"/>
              <a:cs typeface="Arial" charset="0"/>
            </a:endParaRPr>
          </a:p>
        </p:txBody>
      </p:sp>
      <p:sp>
        <p:nvSpPr>
          <p:cNvPr id="20" name="Rectangle 2"/>
          <p:cNvSpPr>
            <a:spLocks noGrp="1" noChangeArrowheads="1"/>
          </p:cNvSpPr>
          <p:nvPr>
            <p:ph type="title"/>
          </p:nvPr>
        </p:nvSpPr>
        <p:spPr>
          <a:xfrm>
            <a:off x="1" y="296863"/>
            <a:ext cx="9144000" cy="890587"/>
          </a:xfrm>
        </p:spPr>
        <p:txBody>
          <a:bodyPr>
            <a:normAutofit fontScale="90000"/>
          </a:bodyPr>
          <a:lstStyle/>
          <a:p>
            <a:pPr algn="ctr"/>
            <a:r>
              <a:rPr lang="en-US" sz="6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Active Caring</a:t>
            </a:r>
            <a:br>
              <a:rPr lang="en-US" sz="4000" b="1" dirty="0">
                <a:solidFill>
                  <a:srgbClr val="C00000"/>
                </a:solidFill>
                <a:effectLst>
                  <a:outerShdw blurRad="38100" dist="38100" dir="2700000" algn="tl">
                    <a:srgbClr val="000000">
                      <a:alpha val="43137"/>
                    </a:srgbClr>
                  </a:outerShdw>
                </a:effectLst>
              </a:rPr>
            </a:br>
            <a:endParaRPr lang="en-US" sz="4000" b="1" dirty="0">
              <a:solidFill>
                <a:schemeClr val="tx1"/>
              </a:solidFill>
            </a:endParaRPr>
          </a:p>
        </p:txBody>
      </p:sp>
      <p:grpSp>
        <p:nvGrpSpPr>
          <p:cNvPr id="7" name="Group 6"/>
          <p:cNvGrpSpPr/>
          <p:nvPr/>
        </p:nvGrpSpPr>
        <p:grpSpPr>
          <a:xfrm>
            <a:off x="2864228" y="2420340"/>
            <a:ext cx="2875294" cy="2561186"/>
            <a:chOff x="3072483" y="2318519"/>
            <a:chExt cx="3297382" cy="2937164"/>
          </a:xfrm>
        </p:grpSpPr>
        <p:sp>
          <p:nvSpPr>
            <p:cNvPr id="8" name="Isosceles Triangle 7"/>
            <p:cNvSpPr/>
            <p:nvPr/>
          </p:nvSpPr>
          <p:spPr bwMode="auto">
            <a:xfrm>
              <a:off x="3072483" y="2318519"/>
              <a:ext cx="3297382" cy="2937164"/>
            </a:xfrm>
            <a:prstGeom prst="triangle">
              <a:avLst/>
            </a:prstGeom>
            <a:solidFill>
              <a:srgbClr val="010101"/>
            </a:solidFill>
            <a:ln w="63500" cap="flat" cmpd="thickThin" algn="ctr">
              <a:solidFill>
                <a:srgbClr val="EE2E24"/>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R="0" algn="ct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3000" i="0" u="none" strike="noStrike" normalizeH="0" baseline="0" dirty="0">
                <a:ln w="18000">
                  <a:solidFill>
                    <a:schemeClr val="accent2">
                      <a:satMod val="140000"/>
                    </a:schemeClr>
                  </a:solidFill>
                  <a:prstDash val="solid"/>
                  <a:miter lim="800000"/>
                </a:ln>
                <a:noFill/>
                <a:latin typeface="Arial" charset="0"/>
                <a:cs typeface="Arial" charset="0"/>
              </a:endParaRPr>
            </a:p>
          </p:txBody>
        </p:sp>
        <p:grpSp>
          <p:nvGrpSpPr>
            <p:cNvPr id="9" name="Group 8"/>
            <p:cNvGrpSpPr/>
            <p:nvPr/>
          </p:nvGrpSpPr>
          <p:grpSpPr>
            <a:xfrm>
              <a:off x="3494571" y="3207746"/>
              <a:ext cx="2487863" cy="1979559"/>
              <a:chOff x="3494571" y="3207746"/>
              <a:chExt cx="2487863" cy="1979559"/>
            </a:xfrm>
          </p:grpSpPr>
          <p:pic>
            <p:nvPicPr>
              <p:cNvPr id="11" name="Picture 2"/>
              <p:cNvPicPr>
                <a:picLocks noChangeAspect="1" noChangeArrowheads="1"/>
              </p:cNvPicPr>
              <p:nvPr/>
            </p:nvPicPr>
            <p:blipFill rotWithShape="1">
              <a:blip r:embed="rId2" cstate="print">
                <a:duotone>
                  <a:prstClr val="black"/>
                  <a:schemeClr val="accent1">
                    <a:tint val="45000"/>
                    <a:satMod val="400000"/>
                  </a:schemeClr>
                </a:duotone>
              </a:blip>
              <a:srcRect l="9808" t="12900" r="7533" b="26464"/>
              <a:stretch/>
            </p:blipFill>
            <p:spPr bwMode="auto">
              <a:xfrm>
                <a:off x="3519971" y="3207746"/>
                <a:ext cx="2410342" cy="1439544"/>
              </a:xfrm>
              <a:prstGeom prst="trapezoid">
                <a:avLst>
                  <a:gd name="adj" fmla="val 52902"/>
                </a:avLst>
              </a:prstGeom>
              <a:noFill/>
              <a:ln w="9525">
                <a:noFill/>
                <a:miter lim="800000"/>
                <a:headEnd/>
                <a:tailEnd/>
              </a:ln>
            </p:spPr>
          </p:pic>
          <p:sp>
            <p:nvSpPr>
              <p:cNvPr id="13" name="Rectangle 12"/>
              <p:cNvSpPr/>
              <p:nvPr/>
            </p:nvSpPr>
            <p:spPr>
              <a:xfrm>
                <a:off x="3494571" y="4647291"/>
                <a:ext cx="2410342" cy="540014"/>
              </a:xfrm>
              <a:prstGeom prst="rect">
                <a:avLst/>
              </a:prstGeom>
              <a:solidFill>
                <a:srgbClr val="0101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haroni" panose="02010803020104030203" pitchFamily="2" charset="-79"/>
                  <a:cs typeface="Aharoni" panose="02010803020104030203" pitchFamily="2" charset="-79"/>
                </a:endParaRPr>
              </a:p>
            </p:txBody>
          </p:sp>
          <p:sp>
            <p:nvSpPr>
              <p:cNvPr id="16" name="Rectangle 15"/>
              <p:cNvSpPr/>
              <p:nvPr/>
            </p:nvSpPr>
            <p:spPr>
              <a:xfrm>
                <a:off x="3572092" y="3741436"/>
                <a:ext cx="2410342" cy="603903"/>
              </a:xfrm>
              <a:prstGeom prst="rect">
                <a:avLst/>
              </a:prstGeom>
              <a:noFill/>
            </p:spPr>
            <p:txBody>
              <a:bodyPr wrap="square" lIns="91440" tIns="45720" rIns="91440" bIns="45720">
                <a:spAutoFit/>
              </a:bodyPr>
              <a:lstStyle/>
              <a:p>
                <a:pPr algn="ctr"/>
                <a:r>
                  <a:rPr lang="en-US" b="1" cap="none" spc="0"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rPr>
                  <a:t>Safety </a:t>
                </a:r>
              </a:p>
              <a:p>
                <a:pPr algn="ctr"/>
                <a:r>
                  <a:rPr lang="en-US" b="1" cap="none" spc="0"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rPr>
                  <a:t>Step-Change</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grpSp>
    </p:spTree>
    <p:extLst>
      <p:ext uri="{BB962C8B-B14F-4D97-AF65-F5344CB8AC3E}">
        <p14:creationId xmlns:p14="http://schemas.microsoft.com/office/powerpoint/2010/main" val="18590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par>
                          <p:cTn id="8" fill="hold">
                            <p:stCondLst>
                              <p:cond delay="1000"/>
                            </p:stCondLst>
                            <p:childTnLst>
                              <p:par>
                                <p:cTn id="9" presetID="23" presetClass="entr" presetSubtype="3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6*min(max(#ppt_w*#ppt_h,.3),1)-7.4)/-.7*#ppt_w"/>
                                          </p:val>
                                        </p:tav>
                                        <p:tav tm="100000">
                                          <p:val>
                                            <p:strVal val="#ppt_w"/>
                                          </p:val>
                                        </p:tav>
                                      </p:tavLst>
                                    </p:anim>
                                    <p:anim calcmode="lin" valueType="num">
                                      <p:cBhvr>
                                        <p:cTn id="12" dur="500" fill="hold"/>
                                        <p:tgtEl>
                                          <p:spTgt spid="12"/>
                                        </p:tgtEl>
                                        <p:attrNameLst>
                                          <p:attrName>ppt_h</p:attrName>
                                        </p:attrNameLst>
                                      </p:cBhvr>
                                      <p:tavLst>
                                        <p:tav tm="0">
                                          <p:val>
                                            <p:strVal val="(6*min(max(#ppt_w*#ppt_h,.3),1)-7.4)/-.7*#ppt_h"/>
                                          </p:val>
                                        </p:tav>
                                        <p:tav tm="100000">
                                          <p:val>
                                            <p:strVal val="#ppt_h"/>
                                          </p:val>
                                        </p:tav>
                                      </p:tavLst>
                                    </p:anim>
                                    <p:anim calcmode="lin" valueType="num">
                                      <p:cBhvr>
                                        <p:cTn id="13" dur="500" fill="hold"/>
                                        <p:tgtEl>
                                          <p:spTgt spid="12"/>
                                        </p:tgtEl>
                                        <p:attrNameLst>
                                          <p:attrName>ppt_x</p:attrName>
                                        </p:attrNameLst>
                                      </p:cBhvr>
                                      <p:tavLst>
                                        <p:tav tm="0">
                                          <p:val>
                                            <p:fltVal val="0.5"/>
                                          </p:val>
                                        </p:tav>
                                        <p:tav tm="100000">
                                          <p:val>
                                            <p:strVal val="#ppt_x"/>
                                          </p:val>
                                        </p:tav>
                                      </p:tavLst>
                                    </p:anim>
                                    <p:anim calcmode="lin" valueType="num">
                                      <p:cBhvr>
                                        <p:cTn id="14"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380939"/>
            <a:ext cx="8492836" cy="788988"/>
          </a:xfrm>
        </p:spPr>
        <p:txBody>
          <a:bodyPr>
            <a:normAutofit/>
          </a:bodyPr>
          <a:lstStyle/>
          <a:p>
            <a:pPr algn="ctr"/>
            <a:r>
              <a:rPr lang="en-US" sz="4400" b="1" dirty="0">
                <a:latin typeface="+mn-lt"/>
                <a:cs typeface="Arial" panose="020B0604020202020204" pitchFamily="34" charset="0"/>
              </a:rPr>
              <a:t>Active Caring</a:t>
            </a:r>
          </a:p>
        </p:txBody>
      </p:sp>
      <p:sp>
        <p:nvSpPr>
          <p:cNvPr id="3" name="Content Placeholder 2"/>
          <p:cNvSpPr>
            <a:spLocks noGrp="1"/>
          </p:cNvSpPr>
          <p:nvPr>
            <p:ph idx="1"/>
          </p:nvPr>
        </p:nvSpPr>
        <p:spPr>
          <a:xfrm>
            <a:off x="460375" y="1227138"/>
            <a:ext cx="8481332" cy="4400550"/>
          </a:xfrm>
        </p:spPr>
        <p:txBody>
          <a:bodyPr/>
          <a:lstStyle/>
          <a:p>
            <a:r>
              <a:rPr lang="en-US" sz="3600" dirty="0">
                <a:latin typeface="+mn-lt"/>
                <a:cs typeface="Arial" panose="020B0604020202020204" pitchFamily="34" charset="0"/>
              </a:rPr>
              <a:t>Moving beyond simply caring to acting on that caring</a:t>
            </a:r>
          </a:p>
          <a:p>
            <a:endParaRPr lang="en-US" sz="3600" dirty="0">
              <a:latin typeface="+mn-lt"/>
            </a:endParaRPr>
          </a:p>
        </p:txBody>
      </p:sp>
      <p:pic>
        <p:nvPicPr>
          <p:cNvPr id="67588" name="Picture 4" descr="http://www.wesh.com/2011/0208/26792087_240X180.jpg"/>
          <p:cNvPicPr>
            <a:picLocks noChangeAspect="1" noChangeArrowheads="1"/>
          </p:cNvPicPr>
          <p:nvPr/>
        </p:nvPicPr>
        <p:blipFill>
          <a:blip r:embed="rId2" cstate="print"/>
          <a:srcRect/>
          <a:stretch>
            <a:fillRect/>
          </a:stretch>
        </p:blipFill>
        <p:spPr bwMode="auto">
          <a:xfrm>
            <a:off x="2106504" y="2535937"/>
            <a:ext cx="4527171" cy="3395378"/>
          </a:xfrm>
          <a:prstGeom prst="rect">
            <a:avLst/>
          </a:prstGeom>
          <a:noFill/>
        </p:spPr>
      </p:pic>
      <p:sp>
        <p:nvSpPr>
          <p:cNvPr id="23558" name="AutoShape 6" descr="data:image/jpeg;base64,/9j/4AAQSkZJRgABAQAAAQABAAD/2wCEAAkGBhQSEBQUEhQVFBUUFBYUFBcWFBQXGRcYFxcVHBQUFxUXHCYeFxolGRUUHy8gIycpLCwsFR8xNTAqNSYrLCkBCQoKDgwOGg8PGiwkHyUsLCw1LjQsLCktLDIpLywsLCksLCwvLCwsNCwsLSkuLCovLCwpLCwsLCwsLCwsLCwsLP/AABEIAL0BCwMBIgACEQEDEQH/xAAcAAABBQEBAQAAAAAAAAAAAAADAAIEBQYBBwj/xABCEAACAQIEBAQEAwUGAwkAAAABAgMAEQQFEiEGMUFREyJhcTKBkaEUsdEHI0JSwSQzYnLh8IKy8RUWJTRDY6Kjwv/EABsBAAIDAQEBAAAAAAAAAAAAAAACAwQFAQYH/8QAMhEAAQQBAwEGBQQCAwEAAAAAAQACAxEEEiExQQUTUWFxgSIykbHwFKHB0QbhQlLxFf/aAAwDAQACEQMRAD8ArqVKlWotdKlSpUISpUqVCEqVKlQhKlSpUISpV21K1CFynwwl2CruWNh+vtV9h+Hi4SFQBKUE0rtfyqfhRR87mtNk/D0WH5Xdze5IHLsByHX61iZnbWPjNq7d0H8pSVgZcMuoJGWdr2NhzPYDtTYsC7arKfJ8X+H37V6amETxPECAPbRe24HtUbFZUjamXyOxDawL7r0tyseorKZ/k8ZNFpArk+PX2XLK83eIjmP6j6im2rV5vwtIzM8QWzEfuxsfU9udZuWBlYqwIYbEHpXpMTNhym3G4E9R4JgUC1K1E00tFXEWhUqJprhWhdTKVOK1y1CFylSpUISpUqVCEqVKlQhKlSpUISpUqVCEqVKlQhKlSpUISpUqVCEqVdArumhC5auhaeFpwWi1xNC0fCYB5GARWbcXIGw35k9KYFrccJMBhgFG9yWPrflWX2pmuw8cytbZ4XCVa6AoA62AJ6mw6mnxqTy50MtToAbi2x/OvlBeZJNR6rlUFcpEpFz8Vt6r/wAH5jflRDIRQMTjQtr3rXe9uXpY2P4h4dfzqogNO9pjoQeXyrO8YYK8QkAF1NjtvY/0960AxurlcddwQbdx3FDxEQkVlbcMLG9RY0r+zcwOeCCDuPIpwQ4WF5rprhWrbN8jMBXzBgxNrCxFu4quKV9SgnjnYJIzYPVNaDppaalx4MnbYG1wD1HpVrg8uwiYcTYycRiSQRR2v8R5AgC9+vtUrnaBZUffsBq1nStcK1bY/IpYi50MY1YqHtsfWq0igG+FKHA8IJWuaaMVpummXUK1cojLTCKF1cpUrUqEJUqVKhCVKlSoQlSpUqEJUqVdoQuV0CugU9VoQuBaeBXQtOC1xcXAKcFpwWusQoueVCUmlwLW64dlBwqWXTa49yP4q8xxWcsouAO2+9a3hPjlZD+GmQRSqP3QANnUAXO42YHpXn/8kgldiW0XRs+Q9FEJWuNLWsCTzAtzo2GcXve3T/Shaf1pNyAXnt8q+aNIa6/BTHhQ894kSAO7k6IhqkIGogbch1512fBR4qA+cmLE4YhHUaXVZR8YB5NahNhHXFeIpUqylXVwCLG3T5VaXv8A7t8rdK3J8/HihjOMKkHJ+9+qidGS43xso2U5UmHwsOHjZ2EKlQ8huxuSTf604sR/vl61JWh4nC67EMVK9uvoazJZX5b+8kO6ZlM2VDxPODGiHdidQNug571nClXvEcTeILg6QLA9L8zWfx2ICDfrt7X619J7CiDMONo67n3Ucj9LS5YziLi6SHFBVBsq+YXtcHlY+laXKc8ixUW5RxsTcbqw5G383rWW4tyPxR40QLOoAdRvdd/MO9vSspl+ZvA+pDY8mB6+h7VqukLH0/hZlahfVe8ZfjooTiZSZWeeNYirPqiGkfEo/hv1qk01ScPcUpOtiCCNmU32+fIitCSDuOXSnDGgW3qreK91lpQCtNK0dlpSwkc/ehXdXRRiKYVo7LTCtdTIJWm0YimFa6mQ6VdIrlCEqVKlQhKlSrtqELlOC0gtEC0ISAp4Wkop4WuJVwLRFWuqtEVa4uWmhai5qLR+lxf2qwVKj5rhi8DhTY2uPlXWmiopBbSED8Bh5pHMEhKRkFSU0st0AKEk+ffUdW3Mdqz+f8Qlsxw5l0RtBpVWQG2nezOxNye96oJM6xWDlN7FWHVfK46G46iomWxviJZJpNwFYu3S5GyiqM0rSCORxulDWkNYAdd7+i+jstn1xqTzI59/8XzqSwA3G5FY79nefB8FCkjAsseljfcEHYN2NrVrQ3618v7Qw5MSUtc3bofJTtOrcKFJjrSDoCKfLn0CDzyBfcH+lCzTBa9HTcn7VD/AsptYOPUfkaibHC8Au5U1NIU1OKsKRdcRGR6MDR8Nn+HdtKTRlv5dQv8ASs9jeEYJTdQYJe4AIPuOtZXPMnmw7KXW2ndZoxt8z/Dy5HatLHwsSYUyQh3gaViPGjlFNdv4L0bOczjEbIfMSNvT1vXn+PYMGY2It9h0AqRisUcTAJE2aOwnQc/SVe696gRS2BU73uP+te97Cx44Memkk3v5H8+qws4Pjf3bhVLPYbMWjl0Eak03QDYr8/6VYficG8gMiprIFy0e9+vTemz4MWNhvqA2t86qszwhujcjy2G//StotoKtQKusNiU8Tw4kX4t7AAfQdav8fdY9rA7D0FZrJYSukmxOoAH9av8APnv5AfWhwtwCmYQ1jkMZgNA3FwbH9asPEDRoxNjbSPXfas1HhwB8V7nf19BU/DSKCDLdVuFVQb3PS47UxYFD3jgQR0VgVphWpc0VjYG/r3oTLVZazXWLUcimEUZloZWup0FlphFHYUNhXV1DpV0iuULq7XQKQpwFCE5RRFFNAoirXEqSiiKtJVoqrXEpSRaKq11VogWlXFwLRFWuqlLENpRm7KTXEpKxGKka0rAKY0ksVIva/UDoKzeaZ8bBQNuekLpF61WDhJwmIcfxSAEelt/bc1lcRloDcvXn17U0kDSdTQLUDppNOm1HyzGsZbxynDStybUfDZtvj/l+4r0HA8aZhAgWbCM2nm6C9/UW6HavMMTCRfb1A/XtXrP7Nc5fEYbS7XaIiMbW8tvLfv13qk+NjwWygEc78eqjjJurWu4Xzp8bCJniaHS5UI19wObG/rVvLLYDYnfkKLh1AUD5fSqbiTOzEyQodLSW1va5RSQLgd/0r5ocf9ZllsAoWaHgFPNkNx4tcnRScZHKQTGljby6iOftXnvEvFePwDqXjDRu1nSQXRtuh/hvWinyfTu5mkfx2j2awdR1B3081+tPxMyCd8HiAZcM9lAfztHqAtvz2J67ivSR9lNx22QHjqOvt+BZf/1HE04ad/Hx4/N1SZDn+ALeNHFLHLoYGIkmNSw3APIiqlJkZjuNrnY0N+FMTBiXhSJ3VXsrKLhlI8pJ+f2oq8EY5rhYLb/EzKt+/W9q9LhfpMRhc2T5q5d06UrM08k5BebrZQ5pbCUix2Bt6k86kR5PLJp/dyEsRbykfQ9q0XDnCk0EqyYhMOAo+EyLuQDYnpsbVoxxGAW8TEQDsqFmt72G9Vc3tt0btOMwP25vb9gUrQwD43UsgvAuMQF2CaV3Co13AHdbbnvVFmM5aTUCNxe35Wr0HF8RSnDyvhpY5WjA1jw3QhSbalDfERvVbxdEr5ek2lFmDKEbSASD8Si3oD9Kr4Pbc5kEWUwW40K2r1BUhja9muN1hYiPE+YKTz9fh+daHLYEY2tr0m9+QuOo70Lh/Lll85Ubbb8/atGIQOQA9hXp3yVslji17lRytDZakHnbqaD4gJsCCagWhwgMtCZalstBZa6EwUcimEUZloZFMmQWFctRCtNtXbTWmgURRXAKeBQVxOAoiiuKKKq0qVORaMq01FoqiuJV1VoqrXAKjYrNFjvfc22Ucye5P8I+9RudSifIGDdS2lVTYkX7UP8AFQy6oxIhJFrahesRnGatI1rgDfZRYD9TWZx8RUXH8Njcc/rVV2SQ6goWzFy2s+JfDI+HZVALamPWx5UP/uLjJVBSPSDuGdgvsOu1UOTTSYqaJfMWd0RmIJHS7E8htXo+Q8OR/wBp/EmVxhyBpVjq0k7yd7ADpU2TlO2bEQCRZsX9NwqM8xZVC79vNY5f2STWHi4vCxc9QDl+vyv7VoOE+GIMvl8Q5gsuxvGqEKT0PM8qu4srwy4J5YYWxR8Vog12FltdX0jtsKfnSxrl8RjgVo2jTTOttSS7+IJfQ7D61mOilkBDpOfAAf2qTs2Ro1ADi+SfsApj8ZQnZTI55WSMf1NVmNzWGdjL+FlcjShJcqAeSg6eRvV/nMSpJgJ1AHhskclhy8RQVv8AX71LzjKBFhsfpI/e3mQDnqRbsAPQi/zqrF2Zjwm2XfrX2pclfkS2HkUN+L6WOfPZZvMMXNDHqkwSohIAMjF7t02J57faj4OLGSweLEMNErAsoCgOQp8zAEHlUfjoRt4UvisZJYo28Ox06dJu4PK96bkEq4uBcJLqRl1DCzC4BY7tCx5b2G3YVaGHDXy36kn7qp3z++MZceNuBfuBspuJy6YJEWzG/jOEQIPiud7EW5b0PGcL2dP7TNIn4gYea5YMrNaxFyQRuPrUOW65dAeuHxzI3puf61puLJf3bMgC+DiYJ5Lfxq1rOfa3/wAakbFG35Wj6BS6RI0l18A8k/yqLC5Rg2zEYbw5G06w5kb4mABW2k+9GyGeB8d4LYFIwwYLruTdeRAYb3qxzk4gZpDI62w0cgCPYAXkTSdR5nzG1U2ZRzQ5nDPiJFZPxBWM61OlN9iB8IsetSpS0MNhvDvDp7/fqg5DjPExuIUoieIjLoQWUaD0HyqPxzk2Jl8BYU1xxAkhSAdZ2vY9hf60PBR/+JyGI+QySKHG63YEjerBsyOo3O/KsHJ1RZzZ2VYHB9wtzseF02O5pPDiq7hzD2Rr31A6Wv6elWMyGxtzo8Uoblsevr+tFiwxdgB8z0A6k9q9K3KbJH3x2HXypX+7MXwFeS8S8UYiOQKVMRAYXINyD1B5cq5w7xeVIQqCSdiT9j1r3NsNGVAARgNr7N9TWezzgnCAeMsCBywLEAA7jmCOVYmL222ecR0RZ2KUxkbgqsia6g9xeuOtHWEKLDYUxlr0qmUVhQmFSXWgsK6F0IDCm6aIwptqZMuAUQCmCioK4hPQUZFpiLR1FcSFOUUVVpqioHEmajDYZnJ3PlXexJPakcaFpHu0i1D4h4ujg8iWaXtsQvYnuewquTJ8VKokdlQOb3Y+Yjrt3qh4PwniSSYiW5WLzsbX7mxJ5Xrd4mWZ5sG7+OsOLUsGiA0xJvYuSpBbkbXFgaznyPJ2WY63k7qNJgMHAyrIhcuRsNRa/wDKFFQM4wELFoChw7kBtMiMhIJ2K96vYMghWPFK0sjPOCizEgPGoJ+H0PXvXc1zrDRwYeKZ1Y4ZdCSSMGkNxuSe3KqVgi7sqPW1o2NlC/ZjgUwsUxazyvLsBuNK/DYdzWhxeHxP42GWOREleNgI25MqbmMnqTf5Vlco4iRMSjC1ibX2+v8ArWi4kghmmhMjzLpU6fDA03J/m6GsV8j4c8PeTRB8/YBWnMM+ONI3vxpXTwEDFwYZxBK6wz6SwAQvtIl9wOX3qoycQYaGZJMShGiRJ4S1wzEfumhHX39ahjJ8IPijklJubu97+u1TIocIm5w6WHclj9/yrTd2o3hrHH2H9rOOHIKedI5HPj5AImY8X4d42h1Lp8GIo4Vi3jIR5W9gBY+9BxXGyPMSscjxkSbBbG8selhv62NX0UMS20RRj2ReVLF48oDoUfl9O9Zp/wAgF02M35mlaHZ87v8AmPYf7WafENPho4zgZHkji8JZS1gPUD9afksOPwyFVjiK6g6+MV8j2+Nd9jV22PPMtvztestm2QriMQzuhluBYbsB8uldi7YmlcRQaPc/yFNH2K1zw4vNgc0AnHL5/CeKTE4dVkk8VwXBJfnfYXG45CiNCz6vEx4OtFjYIpOpFvpU7C9rn61XS8KrAPFEJUqLghdh6moWN4khjiGvmwIY9m2tqXnb2qwcnIk2jdfoB/tTO7Hxom2XE+6u8VHhxbx8TipQSABuBfpsTUTLf+z5WbTDMxDaDqfmTy5HrXnOO4zkdFS1gjalNzqGxFr9V3vUHLuKJoJC8Z5jcb2ParH6TIcwl0hv1r7KHuMUH5L9d171l+AWL+5w6oeYOtm3725XprZAhvJI+kNvbYWPW5PzNROCs3xEsK+JAFUgHxNdwb8yxNiD6WqLxg39p07kNGrL1FwWU26Xs9efx45pMl0T30aO93x05Wtj0z4YxpvwVhBgkRrpJrFthsfncVGzHJExEmiaSdY0gedoo7orgEKPElX32Xr8qymVY8xzQjpJGYz6XA0n61sM1zJk0xajpjAFr7XtufWt98jsVv6ckm7348kxhdO4Ueg+1qsPAqK2jLcU8GIWPxkhactqXuY2v5b7XrQZJisRLgXGMi8OZLqbW0yBdxItuQ6fKhYDNAs2tYYjL4YQTEfvFU76L9RerfEYoLBI7dEJPrWXPKxhiANusWTyNx1/9UBic1xBCzDChMtSnTyqRyZQw/SgMte5jka9oc3gpeDSjsKA61KYUF1qVMozih2ozCmWrqZNAoqihrRkFCCiIKMgpiCjIKUpSnoteaftBzbxcSEBukS2H+Yk6j9gPrXp6CvGuKm/tcgHQ2/O9QTcKrOdgFqODcThvwrLO217uBcDmdIa3Mmx2oubftORV8KFHsmyKTpRe1h2rI5BIzOIgLrIfobbn6VY4vJopbksYmFlBAuCb9qzS1urdZzgA74lDxuf4rEHzPpB2soA29+dV+IyhzIiIGd5BcDmR636CtZlvD+naSe4Gw0RWJPuxq0Xw4AzRAXPxOTqcgcwT0HoKO8DdmqZ00IbUY3UDFYEIECn4FCtc7k2F7fOr/K+IC0DRyc18w33JA237VSR/vCZjtq2A7jo3oaJl+FIl1EAgKwN6zpmtlNHorUNxQlx5Vjhc4Y7Rjc3BBPPf7Cr2aASgXNtwWAuL2I2vVNhkXd0RVJ5kbk9OXQXrS4jKkLvhllP4yOAYhlMZEek9BJ/Nv8AnT93q+UcLLa1zzsmJjLE6XGwsVsRb2pz44FlBPLeqHLNwAzea9z69hVvhMv8zF7DtWPlsYH2eaXosWGSJmmQUjTebcfOg/8AbsmHUqlgSwuxFzYg2G/rarHA5aWXUOVzbsbVS5yBceUg3Kj7WIHe4FRYRjknEb9wrBo7Jmc8SStHIjyAqw5WA2K3uD7g/SvJs/ZPFtHI0g9RYg9vX5V6HiwJI9wANJD6iLhb/EB6Nt7Gi4DIoFa2lGY2Ja1zbmAD2r0ju7xiHBtX4eWxUcmP3vwt4/jkf17Kp4N4EiEK4nGaRqcJGshIXU3wLYDzMexrdZWmHkmSExqEIcyPdVEWmwXY/Fff6U983ZYWiGjQTqBZQSpta635GsY+OCP5iDY8huaqh4lOo2T4dPZWocQBjgTp8PE+qu8xUIsixsQm/IkK1uRt0qJg0c4WOVidKysqg9iAb+1waoMTmUuKk0jyxKRqA677XPv0q8x85jRU30qjEjoDbn9dqVkREjWjkm/2TPeK/OirHHmw29rsm/bVa1T8fi8UJmE6KxQ+VrFda/w8tjt1qrzI/AL/AAgHb/AF/qDWxweIkkVDMpMLC5ZRcgW2B7VazQQ8SadQ39eTwoY5Gxuo+A+wVJguKxE/7yKTzfxAagfQdzW2nxSYnB+UOisV+JdJNulj7UsBGiroFpIb3XyjXGe5HX3qdioCUIJ/uxcdmv6+1YcboJslttoXvvfoK9VDM+9wqaTp6AAewoDipTigOK90xoaA1vAVa1FcUJqkOKCwqRdCjOtD00dxQrV1MmLRoxQlFHjFdQUVKMgoSUdBSJSioKxPFv7PpcRiVkwqg+KQJbkAIbf3hPa1bhBUifG6FI1ADTsq31E9WY9BVPKk0N81UyHhoWOwX7KEj0tJiHLKCbIAq3HrztVPmHD0sbkgeKguWbqvrblflWwyziHxWZQDquwYFri/IWW1VL8RFsS6MpVB5SthY3G/tWYHPJ8VmF5cVj8ZmklmUnZrFWIsbW6W6VUmZiLBmAO3PlWuzzKRcyREOlrBNQ1KenM7j1qogylpLiSyAC5IKlr35bVODtanx43SuDGDcqdw7mQd1jkHwre462tb251ex4jygbC5J3G9v/z71Q5flKROXL2LXWPZjtte5HqOVT3n0kt1YaOlrE77d6qujGq29VeODlTWCKDef9eK1uU44jBzrDKmFxjOhWRkVgiC11GoG9wCPnSx/FZlkck7iy6htqsNyOwJvtWbcUCUgC5Ow3ufvSyjW3QV6iHsqKA6gen4Vb47Gq2luoO5HUetbmPJo3UM5tcC1j3r5+z7iIyHRGbIp+LqxH9K9T4Q4hlkwS33KqDvvseQ3rOz8J4ia4Hj+VTllbkHREfl6+NrawwlfLGp0jbzEADf4h1I61XZxgzNLNhlhkvHEskWJJUJJI3/AKa8rH59N+l83NxykLEOSpG5Bvb3q2yrjKDElSHW69VexB9R3qLEH6Ylz49j1G5VR+O+/mVXieGgE1wSxTm5jm0WYmVR5lDcg9r3B522oD5aiQxylyDIyqqi55m252It26VtTgofBaOFY4g8gmbw1A1Pt5iep9azeYZQMRAxa8csbs3Ow1L8LW71ZmzmTU1poWLPX8800LpWguJ/Csli1SWV41dyyndbk9OY9KFHlwG3mPpaj4dJInLDQ7XuW2BJtvuQdvY1Lmz+Xn4KX7613Py5VddFKKEdEV/2Ct98atw/Y/1SjSaYEDNZFU3t1J9e9BGaeOfEY3VjawHNU3I9N/zoOLdppFBbXbd1UfCOi3uVtfqabJaMNYjW5AVQb2F7/F777C21W8eAsp7vm/Pf16Ks9+p1nj89uOELMZrBjtqfyD07n6n7V7Nwxh0ly6ERN5kQI99yrrzBrwl574kRA6hYb/Pc/M2rVQYqRbqjsgfSjhWK6hud7e1Tv0uGg8LNyHOLrC2uNxITEJHriZybEoTZB/iPL5VZZpnUKoMNqLykXLi1gRva/f0ryxcTYX5eRb9vM9jXcPmX7wm+m7nT6aeTf0PpVFmHDE/Wxu/id0gke4U5b0PcUNxQ8txQlUEbN8LD26fL8qNIK2YX6m+alabUZ6AwqQ4oLip04UdxQrUd6HaupkFaPHQVo6V0oRlFGSgpR0FKUpRkqNmstlYldV7Cw5nsD3FSkqBxAjmMCNtJ5ki19gbWv61BLEJBRVXJaHMXnMWYywzSaQyJI1txYqeoHrXcVnWty3hqenmJvtyY2613iTASNJdnJ0sCt27gE+550sNEvUVW7oNOyqUOVZ5fIrDeGLf/ADX+9cgVPFbZF2t5Rb60GHFAG1t786FjZQNLAciL22vvvXXi2kKzhyiKdrzwCrF9vaqnN59LIL7Xv6XB/On4rPALAITei4aaOdLmxG436foazw0sNkL10s8eUDFE8WpgxgZAR/F+VZrOMNipTpCjR0AYb+pqzTBvGQq+ZbbH370WzDa/vQ0gGwo5NWQzRJY8a6rPYPhOViNdkXrvc+wr0jIPCCkawhACrva1uQtVEosOtAly/W4N9gNx1NR5FzN0k0gYjMeM93dmrWpzLh5cSFeOzSpbUDsHHUe9Z7NuGI0Jco0b/wAOjUpv8tqtsLMyEaTYrax9LcvWp54nKHSyliQSdgRce9U45Zovhb8QUT2CreLCi8MZhilUrIpMZGxbZr+3WtJBn2xR11AixB5EVTZLmv41mCqyaR5hbe/9Ki5pGYsK7bt5glhzsxse1U3sEkulwo7fuoXvjIookEGGnlI0tERz5gGxtYW2Jrr8OBsWEiBKFdbO/mVBfkemo9Kg8L4DziRy+ixsrfxHsSd69Bwc4YeRV2te9gP1NWMzLkxn6Y3EivofuotOlt19qWJzzKxAyhZNMZ5rYBrj15DpVLiQCDoX4ttRG5+Z3b5WFbjjN4yhDIglBHhMSP8AiI59KxMrA7udW3w2P5fE3tsK0+zZ3TwAuu/v9Nz7kBc6Wfz34HsCVSZXh1/FyW3to39b/wChrRDmv+ZT9dVUmCjIxTN/Mt7DkLBrVdrzX0ZR9EJq447rMcKJUIxXX3WMf/ZUvA5OPFAbfY2/43sftRcNFdB/ki/56tsOv7wN2FvpIf1pCdyPVI3qfRRHwM2GnIRXdCQAy9VHwn0dfvWlW+karXtvapTGguKuwsA+IdQpgKUZ6A9SHoD1ZCdAcUOiPTKZMgLR0oC0eOulCOlHSo61ISlKUo0dDx63AB5H9aKlDzD4b9qXqoJvkKw3EWEUYqTbkqsPmP8ASqWGS4O9jt+dX3FQJxDW6xL/AFrIRE336GoH8qhSuoouW/P7VGxgNj2B2PfejRYgaRXMYfJ/vvUZ4XW8qrlW7KT/AC1Cw2OMT6l3FiCt9j/rUrFTXYeg2qJk7oMTCZN08VS1+1+vpe1Qu2BKsscWkEGivRcHw9O0aMbLrQOVN7rfoflVZm2BaKVUYg3GrbmPetZnfFMI1FX1FV208jtz7dqxUc7yOZJWLO3Mn7CsbGfK8lz9gvURyvkptqRG1ScMhL7fP0FRal4GQiSw6g1PJek0rzz8BCulwVwdzuCPl1I7GhywaLm3arGCUg2IuNrn8wKJPHfl8qyjO/5TwqmpQcEbXaNipPO231qXmEXigeJuAweymwYryJ7igR4fSb226/pVTxnmTYXwfBsVkJuD6Acj0pWtMsoa3kqnLNGw28cKXnWYKQuptFj5dwLntVVhOJpoXJEqsLGwt9/i3qCmeROB4sZF+tgwqXh8Tg/5kH2rWZAImaJWE+wKruyGvPwkfUoU2Pad9bs7noLkKPQcrD51KjwMjKbJpBG9vy7fUmrCPN8JHZrhieRVdXtvRcw4rPhERR2Nti1vyFWGSZLwGQQmvPYD22H3UDp42cu+n4Ssdms4ws66jYMhBtuRvzPerXDZrGxBWVD5nb4gP4bDnWFzjFPJOzSHU2w36egHQVBZRVsMdXxnfqqDpLO3C9Xw0wCC8ijyQ3uw/muaNDncKN5pVO52XfcyctvS1eUREb3FxarjKwPEQDkSv3IpHNopdZApe4W2oT0Zh+Q/Kgua0WigArYQHqO9HagPUgTIL0OiNQ6ZMo61ISo60dK6UI6UdKAlGSlKUqQhoGc/3J3tajLQc5/8u/y/OlUMothWJzeS84PeO1Un4UXPXetBnOGAeP8Ayn8xVI+x27mqzuVnWmGGxFKd7ISeh5fOuiXcU3FJdD7/ANaUoB3VZK9ze21qq5rWPzq2zCSxtbku1UhPlPzpFPey38eFtHGCNtC3+gountyqfjIgIoyP5E/5RUSYbVkRu1D3XrezSDGR4KMz2NrWtUnKntL8vpUbGtsp9QKJg1s49ad/ylWJ3VstjhHHlF7mxNHwy8vbf5cjVfgxzPZdvpU7CPqI6eUn7VhPFKq7ZKU6o/X/AHvWC4y1Fob3NtQ+e1vyrW5jIUKqOTEn/Ss/xSA0F+qspB+dXsD4JmnzWTm72AqTCQbc9ux6VCzNQoBsPiF/bepsCXQE3+tQsbADYfzMq/UgV7Q/KsUK3ye0kTDmBy7j0tVhhUIW3OqgJ+FlkRCSEfSCeosOdqu8tzHxeahTbmKsROsKNywOdrbEye9QTU/PnvipPQgfYVA61kyfOfVTjhPFXuQJfEwDu8f5iqHvWg4TF8Zhx/7i/YGonJl7bJzqPJR5KjyVeCvBAegOaM1BenCZBemU9qHTJ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560" name="AutoShape 8" descr="data:image/jpeg;base64,/9j/4AAQSkZJRgABAQAAAQABAAD/2wCEAAkGBhQSEBQUEhQVFBUUFBYUFBcWFBQXGRcYFxcVHBQUFxUXHCYeFxolGRUUHy8gIycpLCwsFR8xNTAqNSYrLCkBCQoKDgwOGg8PGiwkHyUsLCw1LjQsLCktLDIpLywsLCksLCwvLCwsNCwsLSkuLCovLCwpLCwsLCwsLCwsLCwsLP/AABEIAL0BCwMBIgACEQEDEQH/xAAcAAABBQEBAQAAAAAAAAAAAAADAAIEBQYBBwj/xABCEAACAQIEBAQEAwUGAwkAAAABAgMAEQQFEiEGMUFREyJhcTKBkaEUsdEHI0JSwSQzYnLh8IKy8RUWJTRDY6Kjwv/EABsBAAIDAQEBAAAAAAAAAAAAAAACAwQFAQYH/8QAMhEAAQQBAwEGBQQCAwEAAAAAAQACAxEEEiExQQUTUWFxgSIykbHwFKHB0QbhQlLxFf/aAAwDAQACEQMRAD8ArqVKlWotdKlSpUISpUqVCEqVKlQhKlSpUISpV21K1CFynwwl2CruWNh+vtV9h+Hi4SFQBKUE0rtfyqfhRR87mtNk/D0WH5Xdze5IHLsByHX61iZnbWPjNq7d0H8pSVgZcMuoJGWdr2NhzPYDtTYsC7arKfJ8X+H37V6amETxPECAPbRe24HtUbFZUjamXyOxDawL7r0tyseorKZ/k8ZNFpArk+PX2XLK83eIjmP6j6im2rV5vwtIzM8QWzEfuxsfU9udZuWBlYqwIYbEHpXpMTNhym3G4E9R4JgUC1K1E00tFXEWhUqJprhWhdTKVOK1y1CFylSpUISpUqVCEqVKlQhKlSpUISpUqVCEqVKlQhKlSpUISpUqVCEqVdArumhC5auhaeFpwWi1xNC0fCYB5GARWbcXIGw35k9KYFrccJMBhgFG9yWPrflWX2pmuw8cytbZ4XCVa6AoA62AJ6mw6mnxqTy50MtToAbi2x/OvlBeZJNR6rlUFcpEpFz8Vt6r/wAH5jflRDIRQMTjQtr3rXe9uXpY2P4h4dfzqogNO9pjoQeXyrO8YYK8QkAF1NjtvY/0960AxurlcddwQbdx3FDxEQkVlbcMLG9RY0r+zcwOeCCDuPIpwQ4WF5rprhWrbN8jMBXzBgxNrCxFu4quKV9SgnjnYJIzYPVNaDppaalx4MnbYG1wD1HpVrg8uwiYcTYycRiSQRR2v8R5AgC9+vtUrnaBZUffsBq1nStcK1bY/IpYi50MY1YqHtsfWq0igG+FKHA8IJWuaaMVpummXUK1cojLTCKF1cpUrUqEJUqVKhCVKlSoQlSpUqEJUqVdoQuV0CugU9VoQuBaeBXQtOC1xcXAKcFpwWusQoueVCUmlwLW64dlBwqWXTa49yP4q8xxWcsouAO2+9a3hPjlZD+GmQRSqP3QANnUAXO42YHpXn/8kgldiW0XRs+Q9FEJWuNLWsCTzAtzo2GcXve3T/Shaf1pNyAXnt8q+aNIa6/BTHhQ894kSAO7k6IhqkIGogbch1512fBR4qA+cmLE4YhHUaXVZR8YB5NahNhHXFeIpUqylXVwCLG3T5VaXv8A7t8rdK3J8/HihjOMKkHJ+9+qidGS43xso2U5UmHwsOHjZ2EKlQ8huxuSTf604sR/vl61JWh4nC67EMVK9uvoazJZX5b+8kO6ZlM2VDxPODGiHdidQNug571nClXvEcTeILg6QLA9L8zWfx2ICDfrt7X619J7CiDMONo67n3Ucj9LS5YziLi6SHFBVBsq+YXtcHlY+laXKc8ixUW5RxsTcbqw5G383rWW4tyPxR40QLOoAdRvdd/MO9vSspl+ZvA+pDY8mB6+h7VqukLH0/hZlahfVe8ZfjooTiZSZWeeNYirPqiGkfEo/hv1qk01ScPcUpOtiCCNmU32+fIitCSDuOXSnDGgW3qreK91lpQCtNK0dlpSwkc/ehXdXRRiKYVo7LTCtdTIJWm0YimFa6mQ6VdIrlCEqVKlQhKlSrtqELlOC0gtEC0ISAp4Wkop4WuJVwLRFWuqtEVa4uWmhai5qLR+lxf2qwVKj5rhi8DhTY2uPlXWmiopBbSED8Bh5pHMEhKRkFSU0st0AKEk+ffUdW3Mdqz+f8Qlsxw5l0RtBpVWQG2nezOxNye96oJM6xWDlN7FWHVfK46G46iomWxviJZJpNwFYu3S5GyiqM0rSCORxulDWkNYAdd7+i+jstn1xqTzI59/8XzqSwA3G5FY79nefB8FCkjAsseljfcEHYN2NrVrQ3618v7Qw5MSUtc3bofJTtOrcKFJjrSDoCKfLn0CDzyBfcH+lCzTBa9HTcn7VD/AsptYOPUfkaibHC8Au5U1NIU1OKsKRdcRGR6MDR8Nn+HdtKTRlv5dQv8ASs9jeEYJTdQYJe4AIPuOtZXPMnmw7KXW2ndZoxt8z/Dy5HatLHwsSYUyQh3gaViPGjlFNdv4L0bOczjEbIfMSNvT1vXn+PYMGY2It9h0AqRisUcTAJE2aOwnQc/SVe696gRS2BU73uP+te97Cx44Memkk3v5H8+qws4Pjf3bhVLPYbMWjl0Eak03QDYr8/6VYficG8gMiprIFy0e9+vTemz4MWNhvqA2t86qszwhujcjy2G//StotoKtQKusNiU8Tw4kX4t7AAfQdav8fdY9rA7D0FZrJYSukmxOoAH9av8APnv5AfWhwtwCmYQ1jkMZgNA3FwbH9asPEDRoxNjbSPXfas1HhwB8V7nf19BU/DSKCDLdVuFVQb3PS47UxYFD3jgQR0VgVphWpc0VjYG/r3oTLVZazXWLUcimEUZloZWup0FlphFHYUNhXV1DpV0iuULq7XQKQpwFCE5RRFFNAoirXEqSiiKtJVoqrXEpSRaKq11VogWlXFwLRFWuqlLENpRm7KTXEpKxGKka0rAKY0ksVIva/UDoKzeaZ8bBQNuekLpF61WDhJwmIcfxSAEelt/bc1lcRloDcvXn17U0kDSdTQLUDppNOm1HyzGsZbxynDStybUfDZtvj/l+4r0HA8aZhAgWbCM2nm6C9/UW6HavMMTCRfb1A/XtXrP7Nc5fEYbS7XaIiMbW8tvLfv13qk+NjwWygEc78eqjjJurWu4Xzp8bCJniaHS5UI19wObG/rVvLLYDYnfkKLh1AUD5fSqbiTOzEyQodLSW1va5RSQLgd/0r5ocf9ZllsAoWaHgFPNkNx4tcnRScZHKQTGljby6iOftXnvEvFePwDqXjDRu1nSQXRtuh/hvWinyfTu5mkfx2j2awdR1B3081+tPxMyCd8HiAZcM9lAfztHqAtvz2J67ivSR9lNx22QHjqOvt+BZf/1HE04ad/Hx4/N1SZDn+ALeNHFLHLoYGIkmNSw3APIiqlJkZjuNrnY0N+FMTBiXhSJ3VXsrKLhlI8pJ+f2oq8EY5rhYLb/EzKt+/W9q9LhfpMRhc2T5q5d06UrM08k5BebrZQ5pbCUix2Bt6k86kR5PLJp/dyEsRbykfQ9q0XDnCk0EqyYhMOAo+EyLuQDYnpsbVoxxGAW8TEQDsqFmt72G9Vc3tt0btOMwP25vb9gUrQwD43UsgvAuMQF2CaV3Co13AHdbbnvVFmM5aTUCNxe35Wr0HF8RSnDyvhpY5WjA1jw3QhSbalDfERvVbxdEr5ek2lFmDKEbSASD8Si3oD9Kr4Pbc5kEWUwW40K2r1BUhja9muN1hYiPE+YKTz9fh+daHLYEY2tr0m9+QuOo70Lh/Lll85Ubbb8/atGIQOQA9hXp3yVslji17lRytDZakHnbqaD4gJsCCagWhwgMtCZalstBZa6EwUcimEUZloZFMmQWFctRCtNtXbTWmgURRXAKeBQVxOAoiiuKKKq0qVORaMq01FoqiuJV1VoqrXAKjYrNFjvfc22Ucye5P8I+9RudSifIGDdS2lVTYkX7UP8AFQy6oxIhJFrahesRnGatI1rgDfZRYD9TWZx8RUXH8Njcc/rVV2SQ6goWzFy2s+JfDI+HZVALamPWx5UP/uLjJVBSPSDuGdgvsOu1UOTTSYqaJfMWd0RmIJHS7E8htXo+Q8OR/wBp/EmVxhyBpVjq0k7yd7ADpU2TlO2bEQCRZsX9NwqM8xZVC79vNY5f2STWHi4vCxc9QDl+vyv7VoOE+GIMvl8Q5gsuxvGqEKT0PM8qu4srwy4J5YYWxR8Vog12FltdX0jtsKfnSxrl8RjgVo2jTTOttSS7+IJfQ7D61mOilkBDpOfAAf2qTs2Ro1ADi+SfsApj8ZQnZTI55WSMf1NVmNzWGdjL+FlcjShJcqAeSg6eRvV/nMSpJgJ1AHhskclhy8RQVv8AX71LzjKBFhsfpI/e3mQDnqRbsAPQi/zqrF2Zjwm2XfrX2pclfkS2HkUN+L6WOfPZZvMMXNDHqkwSohIAMjF7t02J57faj4OLGSweLEMNErAsoCgOQp8zAEHlUfjoRt4UvisZJYo28Ox06dJu4PK96bkEq4uBcJLqRl1DCzC4BY7tCx5b2G3YVaGHDXy36kn7qp3z++MZceNuBfuBspuJy6YJEWzG/jOEQIPiud7EW5b0PGcL2dP7TNIn4gYea5YMrNaxFyQRuPrUOW65dAeuHxzI3puf61puLJf3bMgC+DiYJ5Lfxq1rOfa3/wAakbFG35Wj6BS6RI0l18A8k/yqLC5Rg2zEYbw5G06w5kb4mABW2k+9GyGeB8d4LYFIwwYLruTdeRAYb3qxzk4gZpDI62w0cgCPYAXkTSdR5nzG1U2ZRzQ5nDPiJFZPxBWM61OlN9iB8IsetSpS0MNhvDvDp7/fqg5DjPExuIUoieIjLoQWUaD0HyqPxzk2Jl8BYU1xxAkhSAdZ2vY9hf60PBR/+JyGI+QySKHG63YEjerBsyOo3O/KsHJ1RZzZ2VYHB9wtzseF02O5pPDiq7hzD2Rr31A6Wv6elWMyGxtzo8Uoblsevr+tFiwxdgB8z0A6k9q9K3KbJH3x2HXypX+7MXwFeS8S8UYiOQKVMRAYXINyD1B5cq5w7xeVIQqCSdiT9j1r3NsNGVAARgNr7N9TWezzgnCAeMsCBywLEAA7jmCOVYmL222ecR0RZ2KUxkbgqsia6g9xeuOtHWEKLDYUxlr0qmUVhQmFSXWgsK6F0IDCm6aIwptqZMuAUQCmCioK4hPQUZFpiLR1FcSFOUUVVpqioHEmajDYZnJ3PlXexJPakcaFpHu0i1D4h4ujg8iWaXtsQvYnuewquTJ8VKokdlQOb3Y+Yjrt3qh4PwniSSYiW5WLzsbX7mxJ5Xrd4mWZ5sG7+OsOLUsGiA0xJvYuSpBbkbXFgaznyPJ2WY63k7qNJgMHAyrIhcuRsNRa/wDKFFQM4wELFoChw7kBtMiMhIJ2K96vYMghWPFK0sjPOCizEgPGoJ+H0PXvXc1zrDRwYeKZ1Y4ZdCSSMGkNxuSe3KqVgi7sqPW1o2NlC/ZjgUwsUxazyvLsBuNK/DYdzWhxeHxP42GWOREleNgI25MqbmMnqTf5Vlco4iRMSjC1ibX2+v8ArWi4kghmmhMjzLpU6fDA03J/m6GsV8j4c8PeTRB8/YBWnMM+ONI3vxpXTwEDFwYZxBK6wz6SwAQvtIl9wOX3qoycQYaGZJMShGiRJ4S1wzEfumhHX39ahjJ8IPijklJubu97+u1TIocIm5w6WHclj9/yrTd2o3hrHH2H9rOOHIKedI5HPj5AImY8X4d42h1Lp8GIo4Vi3jIR5W9gBY+9BxXGyPMSscjxkSbBbG8selhv62NX0UMS20RRj2ReVLF48oDoUfl9O9Zp/wAgF02M35mlaHZ87v8AmPYf7WafENPho4zgZHkji8JZS1gPUD9afksOPwyFVjiK6g6+MV8j2+Nd9jV22PPMtvztestm2QriMQzuhluBYbsB8uldi7YmlcRQaPc/yFNH2K1zw4vNgc0AnHL5/CeKTE4dVkk8VwXBJfnfYXG45CiNCz6vEx4OtFjYIpOpFvpU7C9rn61XS8KrAPFEJUqLghdh6moWN4khjiGvmwIY9m2tqXnb2qwcnIk2jdfoB/tTO7Hxom2XE+6u8VHhxbx8TipQSABuBfpsTUTLf+z5WbTDMxDaDqfmTy5HrXnOO4zkdFS1gjalNzqGxFr9V3vUHLuKJoJC8Z5jcb2ParH6TIcwl0hv1r7KHuMUH5L9d171l+AWL+5w6oeYOtm3725XprZAhvJI+kNvbYWPW5PzNROCs3xEsK+JAFUgHxNdwb8yxNiD6WqLxg39p07kNGrL1FwWU26Xs9efx45pMl0T30aO93x05Wtj0z4YxpvwVhBgkRrpJrFthsfncVGzHJExEmiaSdY0gedoo7orgEKPElX32Xr8qymVY8xzQjpJGYz6XA0n61sM1zJk0xajpjAFr7XtufWt98jsVv6ckm7348kxhdO4Ueg+1qsPAqK2jLcU8GIWPxkhactqXuY2v5b7XrQZJisRLgXGMi8OZLqbW0yBdxItuQ6fKhYDNAs2tYYjL4YQTEfvFU76L9RerfEYoLBI7dEJPrWXPKxhiANusWTyNx1/9UBic1xBCzDChMtSnTyqRyZQw/SgMte5jka9oc3gpeDSjsKA61KYUF1qVMozih2ozCmWrqZNAoqihrRkFCCiIKMgpiCjIKUpSnoteaftBzbxcSEBukS2H+Yk6j9gPrXp6CvGuKm/tcgHQ2/O9QTcKrOdgFqODcThvwrLO217uBcDmdIa3Mmx2oubftORV8KFHsmyKTpRe1h2rI5BIzOIgLrIfobbn6VY4vJopbksYmFlBAuCb9qzS1urdZzgA74lDxuf4rEHzPpB2soA29+dV+IyhzIiIGd5BcDmR636CtZlvD+naSe4Gw0RWJPuxq0Xw4AzRAXPxOTqcgcwT0HoKO8DdmqZ00IbUY3UDFYEIECn4FCtc7k2F7fOr/K+IC0DRyc18w33JA237VSR/vCZjtq2A7jo3oaJl+FIl1EAgKwN6zpmtlNHorUNxQlx5Vjhc4Y7Rjc3BBPPf7Cr2aASgXNtwWAuL2I2vVNhkXd0RVJ5kbk9OXQXrS4jKkLvhllP4yOAYhlMZEek9BJ/Nv8AnT93q+UcLLa1zzsmJjLE6XGwsVsRb2pz44FlBPLeqHLNwAzea9z69hVvhMv8zF7DtWPlsYH2eaXosWGSJmmQUjTebcfOg/8AbsmHUqlgSwuxFzYg2G/rarHA5aWXUOVzbsbVS5yBceUg3Kj7WIHe4FRYRjknEb9wrBo7Jmc8SStHIjyAqw5WA2K3uD7g/SvJs/ZPFtHI0g9RYg9vX5V6HiwJI9wANJD6iLhb/EB6Nt7Gi4DIoFa2lGY2Ja1zbmAD2r0ju7xiHBtX4eWxUcmP3vwt4/jkf17Kp4N4EiEK4nGaRqcJGshIXU3wLYDzMexrdZWmHkmSExqEIcyPdVEWmwXY/Fff6U983ZYWiGjQTqBZQSpta635GsY+OCP5iDY8huaqh4lOo2T4dPZWocQBjgTp8PE+qu8xUIsixsQm/IkK1uRt0qJg0c4WOVidKysqg9iAb+1waoMTmUuKk0jyxKRqA677XPv0q8x85jRU30qjEjoDbn9dqVkREjWjkm/2TPeK/OirHHmw29rsm/bVa1T8fi8UJmE6KxQ+VrFda/w8tjt1qrzI/AL/AAgHb/AF/qDWxweIkkVDMpMLC5ZRcgW2B7VazQQ8SadQ39eTwoY5Gxuo+A+wVJguKxE/7yKTzfxAagfQdzW2nxSYnB+UOisV+JdJNulj7UsBGiroFpIb3XyjXGe5HX3qdioCUIJ/uxcdmv6+1YcboJslttoXvvfoK9VDM+9wqaTp6AAewoDipTigOK90xoaA1vAVa1FcUJqkOKCwqRdCjOtD00dxQrV1MmLRoxQlFHjFdQUVKMgoSUdBSJSioKxPFv7PpcRiVkwqg+KQJbkAIbf3hPa1bhBUifG6FI1ADTsq31E9WY9BVPKk0N81UyHhoWOwX7KEj0tJiHLKCbIAq3HrztVPmHD0sbkgeKguWbqvrblflWwyziHxWZQDquwYFri/IWW1VL8RFsS6MpVB5SthY3G/tWYHPJ8VmF5cVj8ZmklmUnZrFWIsbW6W6VUmZiLBmAO3PlWuzzKRcyREOlrBNQ1KenM7j1qogylpLiSyAC5IKlr35bVODtanx43SuDGDcqdw7mQd1jkHwre462tb251ex4jygbC5J3G9v/z71Q5flKROXL2LXWPZjtte5HqOVT3n0kt1YaOlrE77d6qujGq29VeODlTWCKDef9eK1uU44jBzrDKmFxjOhWRkVgiC11GoG9wCPnSx/FZlkck7iy6htqsNyOwJvtWbcUCUgC5Ow3ufvSyjW3QV6iHsqKA6gen4Vb47Gq2luoO5HUetbmPJo3UM5tcC1j3r5+z7iIyHRGbIp+LqxH9K9T4Q4hlkwS33KqDvvseQ3rOz8J4ia4Hj+VTllbkHREfl6+NrawwlfLGp0jbzEADf4h1I61XZxgzNLNhlhkvHEskWJJUJJI3/AKa8rH59N+l83NxykLEOSpG5Bvb3q2yrjKDElSHW69VexB9R3qLEH6Ylz49j1G5VR+O+/mVXieGgE1wSxTm5jm0WYmVR5lDcg9r3B522oD5aiQxylyDIyqqi55m252It26VtTgofBaOFY4g8gmbw1A1Pt5iep9azeYZQMRAxa8csbs3Ow1L8LW71ZmzmTU1poWLPX8800LpWguJ/Csli1SWV41dyyndbk9OY9KFHlwG3mPpaj4dJInLDQ7XuW2BJtvuQdvY1Lmz+Xn4KX7613Py5VddFKKEdEV/2Ct98atw/Y/1SjSaYEDNZFU3t1J9e9BGaeOfEY3VjawHNU3I9N/zoOLdppFBbXbd1UfCOi3uVtfqabJaMNYjW5AVQb2F7/F777C21W8eAsp7vm/Pf16Ks9+p1nj89uOELMZrBjtqfyD07n6n7V7Nwxh0ly6ERN5kQI99yrrzBrwl574kRA6hYb/Pc/M2rVQYqRbqjsgfSjhWK6hud7e1Tv0uGg8LNyHOLrC2uNxITEJHriZybEoTZB/iPL5VZZpnUKoMNqLykXLi1gRva/f0ryxcTYX5eRb9vM9jXcPmX7wm+m7nT6aeTf0PpVFmHDE/Wxu/id0gke4U5b0PcUNxQ8txQlUEbN8LD26fL8qNIK2YX6m+alabUZ6AwqQ4oLip04UdxQrUd6HaupkFaPHQVo6V0oRlFGSgpR0FKUpRkqNmstlYldV7Cw5nsD3FSkqBxAjmMCNtJ5ki19gbWv61BLEJBRVXJaHMXnMWYywzSaQyJI1txYqeoHrXcVnWty3hqenmJvtyY2613iTASNJdnJ0sCt27gE+550sNEvUVW7oNOyqUOVZ5fIrDeGLf/ADX+9cgVPFbZF2t5Rb60GHFAG1t786FjZQNLAciL22vvvXXi2kKzhyiKdrzwCrF9vaqnN59LIL7Xv6XB/On4rPALAITei4aaOdLmxG436foazw0sNkL10s8eUDFE8WpgxgZAR/F+VZrOMNipTpCjR0AYb+pqzTBvGQq+ZbbH370WzDa/vQ0gGwo5NWQzRJY8a6rPYPhOViNdkXrvc+wr0jIPCCkawhACrva1uQtVEosOtAly/W4N9gNx1NR5FzN0k0gYjMeM93dmrWpzLh5cSFeOzSpbUDsHHUe9Z7NuGI0Jco0b/wAOjUpv8tqtsLMyEaTYrax9LcvWp54nKHSyliQSdgRce9U45Zovhb8QUT2CreLCi8MZhilUrIpMZGxbZr+3WtJBn2xR11AixB5EVTZLmv41mCqyaR5hbe/9Ki5pGYsK7bt5glhzsxse1U3sEkulwo7fuoXvjIookEGGnlI0tERz5gGxtYW2Jrr8OBsWEiBKFdbO/mVBfkemo9Kg8L4DziRy+ixsrfxHsSd69Bwc4YeRV2te9gP1NWMzLkxn6Y3EivofuotOlt19qWJzzKxAyhZNMZ5rYBrj15DpVLiQCDoX4ttRG5+Z3b5WFbjjN4yhDIglBHhMSP8AiI59KxMrA7udW3w2P5fE3tsK0+zZ3TwAuu/v9Nz7kBc6Wfz34HsCVSZXh1/FyW3to39b/wChrRDmv+ZT9dVUmCjIxTN/Mt7DkLBrVdrzX0ZR9EJq447rMcKJUIxXX3WMf/ZUvA5OPFAbfY2/43sftRcNFdB/ki/56tsOv7wN2FvpIf1pCdyPVI3qfRRHwM2GnIRXdCQAy9VHwn0dfvWlW+karXtvapTGguKuwsA+IdQpgKUZ6A9SHoD1ZCdAcUOiPTKZMgLR0oC0eOulCOlHSo61ISlKUo0dDx63AB5H9aKlDzD4b9qXqoJvkKw3EWEUYqTbkqsPmP8ASqWGS4O9jt+dX3FQJxDW6xL/AFrIRE336GoH8qhSuoouW/P7VGxgNj2B2PfejRYgaRXMYfJ/vvUZ4XW8qrlW7KT/AC1Cw2OMT6l3FiCt9j/rUrFTXYeg2qJk7oMTCZN08VS1+1+vpe1Qu2BKsscWkEGivRcHw9O0aMbLrQOVN7rfoflVZm2BaKVUYg3GrbmPetZnfFMI1FX1FV208jtz7dqxUc7yOZJWLO3Mn7CsbGfK8lz9gvURyvkptqRG1ScMhL7fP0FRal4GQiSw6g1PJek0rzz8BCulwVwdzuCPl1I7GhywaLm3arGCUg2IuNrn8wKJPHfl8qyjO/5TwqmpQcEbXaNipPO231qXmEXigeJuAweymwYryJ7igR4fSb226/pVTxnmTYXwfBsVkJuD6Acj0pWtMsoa3kqnLNGw28cKXnWYKQuptFj5dwLntVVhOJpoXJEqsLGwt9/i3qCmeROB4sZF+tgwqXh8Tg/5kH2rWZAImaJWE+wKruyGvPwkfUoU2Pad9bs7noLkKPQcrD51KjwMjKbJpBG9vy7fUmrCPN8JHZrhieRVdXtvRcw4rPhERR2Nti1vyFWGSZLwGQQmvPYD22H3UDp42cu+n4Ssdms4ws66jYMhBtuRvzPerXDZrGxBWVD5nb4gP4bDnWFzjFPJOzSHU2w36egHQVBZRVsMdXxnfqqDpLO3C9Xw0wCC8ijyQ3uw/muaNDncKN5pVO52XfcyctvS1eUREb3FxarjKwPEQDkSv3IpHNopdZApe4W2oT0Zh+Q/Kgua0WigArYQHqO9HagPUgTIL0OiNQ6ZMo61ISo60dK6UI6UdKAlGSlKUqQhoGc/3J3tajLQc5/8u/y/OlUMothWJzeS84PeO1Un4UXPXetBnOGAeP8Ayn8xVI+x27mqzuVnWmGGxFKd7ISeh5fOuiXcU3FJdD7/ANaUoB3VZK9ze21qq5rWPzq2zCSxtbku1UhPlPzpFPey38eFtHGCNtC3+gountyqfjIgIoyP5E/5RUSYbVkRu1D3XrezSDGR4KMz2NrWtUnKntL8vpUbGtsp9QKJg1s49ad/ylWJ3VstjhHHlF7mxNHwy8vbf5cjVfgxzPZdvpU7CPqI6eUn7VhPFKq7ZKU6o/X/AHvWC4y1Fob3NtQ+e1vyrW5jIUKqOTEn/Ss/xSA0F+qspB+dXsD4JmnzWTm72AqTCQbc9ux6VCzNQoBsPiF/bepsCXQE3+tQsbADYfzMq/UgV7Q/KsUK3ye0kTDmBy7j0tVhhUIW3OqgJ+FlkRCSEfSCeosOdqu8tzHxeahTbmKsROsKNywOdrbEye9QTU/PnvipPQgfYVA61kyfOfVTjhPFXuQJfEwDu8f5iqHvWg4TF8Zhx/7i/YGonJl7bJzqPJR5KjyVeCvBAegOaM1BenCZBemU9qHTJ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562" name="AutoShape 10" descr="data:image/jpeg;base64,/9j/4AAQSkZJRgABAQAAAQABAAD/2wCEAAkGBhQSEBQUEhQVFBUUFBYUFBcWFBQXGRcYFxcVHBQUFxUXHCYeFxolGRUUHy8gIycpLCwsFR8xNTAqNSYrLCkBCQoKDgwOGg8PGiwkHyUsLCw1LjQsLCktLDIpLywsLCksLCwvLCwsNCwsLSkuLCovLCwpLCwsLCwsLCwsLCwsLP/AABEIAL0BCwMBIgACEQEDEQH/xAAcAAABBQEBAQAAAAAAAAAAAAADAAIEBQYBBwj/xABCEAACAQIEBAQEAwUGAwkAAAABAgMAEQQFEiEGMUFREyJhcTKBkaEUsdEHI0JSwSQzYnLh8IKy8RUWJTRDY6Kjwv/EABsBAAIDAQEBAAAAAAAAAAAAAAACAwQFAQYH/8QAMhEAAQQBAwEGBQQCAwEAAAAAAQACAxEEEiExQQUTUWFxgSIykbHwFKHB0QbhQlLxFf/aAAwDAQACEQMRAD8ArqVKlWotdKlSpUISpUqVCEqVKlQhKlSpUISpV21K1CFynwwl2CruWNh+vtV9h+Hi4SFQBKUE0rtfyqfhRR87mtNk/D0WH5Xdze5IHLsByHX61iZnbWPjNq7d0H8pSVgZcMuoJGWdr2NhzPYDtTYsC7arKfJ8X+H37V6amETxPECAPbRe24HtUbFZUjamXyOxDawL7r0tyseorKZ/k8ZNFpArk+PX2XLK83eIjmP6j6im2rV5vwtIzM8QWzEfuxsfU9udZuWBlYqwIYbEHpXpMTNhym3G4E9R4JgUC1K1E00tFXEWhUqJprhWhdTKVOK1y1CFylSpUISpUqVCEqVKlQhKlSpUISpUqVCEqVKlQhKlSpUISpUqVCEqVdArumhC5auhaeFpwWi1xNC0fCYB5GARWbcXIGw35k9KYFrccJMBhgFG9yWPrflWX2pmuw8cytbZ4XCVa6AoA62AJ6mw6mnxqTy50MtToAbi2x/OvlBeZJNR6rlUFcpEpFz8Vt6r/wAH5jflRDIRQMTjQtr3rXe9uXpY2P4h4dfzqogNO9pjoQeXyrO8YYK8QkAF1NjtvY/0960AxurlcddwQbdx3FDxEQkVlbcMLG9RY0r+zcwOeCCDuPIpwQ4WF5rprhWrbN8jMBXzBgxNrCxFu4quKV9SgnjnYJIzYPVNaDppaalx4MnbYG1wD1HpVrg8uwiYcTYycRiSQRR2v8R5AgC9+vtUrnaBZUffsBq1nStcK1bY/IpYi50MY1YqHtsfWq0igG+FKHA8IJWuaaMVpummXUK1cojLTCKF1cpUrUqEJUqVKhCVKlSoQlSpUqEJUqVdoQuV0CugU9VoQuBaeBXQtOC1xcXAKcFpwWusQoueVCUmlwLW64dlBwqWXTa49yP4q8xxWcsouAO2+9a3hPjlZD+GmQRSqP3QANnUAXO42YHpXn/8kgldiW0XRs+Q9FEJWuNLWsCTzAtzo2GcXve3T/Shaf1pNyAXnt8q+aNIa6/BTHhQ894kSAO7k6IhqkIGogbch1512fBR4qA+cmLE4YhHUaXVZR8YB5NahNhHXFeIpUqylXVwCLG3T5VaXv8A7t8rdK3J8/HihjOMKkHJ+9+qidGS43xso2U5UmHwsOHjZ2EKlQ8huxuSTf604sR/vl61JWh4nC67EMVK9uvoazJZX5b+8kO6ZlM2VDxPODGiHdidQNug571nClXvEcTeILg6QLA9L8zWfx2ICDfrt7X619J7CiDMONo67n3Ucj9LS5YziLi6SHFBVBsq+YXtcHlY+laXKc8ixUW5RxsTcbqw5G383rWW4tyPxR40QLOoAdRvdd/MO9vSspl+ZvA+pDY8mB6+h7VqukLH0/hZlahfVe8ZfjooTiZSZWeeNYirPqiGkfEo/hv1qk01ScPcUpOtiCCNmU32+fIitCSDuOXSnDGgW3qreK91lpQCtNK0dlpSwkc/ehXdXRRiKYVo7LTCtdTIJWm0YimFa6mQ6VdIrlCEqVKlQhKlSrtqELlOC0gtEC0ISAp4Wkop4WuJVwLRFWuqtEVa4uWmhai5qLR+lxf2qwVKj5rhi8DhTY2uPlXWmiopBbSED8Bh5pHMEhKRkFSU0st0AKEk+ffUdW3Mdqz+f8Qlsxw5l0RtBpVWQG2nezOxNye96oJM6xWDlN7FWHVfK46G46iomWxviJZJpNwFYu3S5GyiqM0rSCORxulDWkNYAdd7+i+jstn1xqTzI59/8XzqSwA3G5FY79nefB8FCkjAsseljfcEHYN2NrVrQ3618v7Qw5MSUtc3bofJTtOrcKFJjrSDoCKfLn0CDzyBfcH+lCzTBa9HTcn7VD/AsptYOPUfkaibHC8Au5U1NIU1OKsKRdcRGR6MDR8Nn+HdtKTRlv5dQv8ASs9jeEYJTdQYJe4AIPuOtZXPMnmw7KXW2ndZoxt8z/Dy5HatLHwsSYUyQh3gaViPGjlFNdv4L0bOczjEbIfMSNvT1vXn+PYMGY2It9h0AqRisUcTAJE2aOwnQc/SVe696gRS2BU73uP+te97Cx44Memkk3v5H8+qws4Pjf3bhVLPYbMWjl0Eak03QDYr8/6VYficG8gMiprIFy0e9+vTemz4MWNhvqA2t86qszwhujcjy2G//StotoKtQKusNiU8Tw4kX4t7AAfQdav8fdY9rA7D0FZrJYSukmxOoAH9av8APnv5AfWhwtwCmYQ1jkMZgNA3FwbH9asPEDRoxNjbSPXfas1HhwB8V7nf19BU/DSKCDLdVuFVQb3PS47UxYFD3jgQR0VgVphWpc0VjYG/r3oTLVZazXWLUcimEUZloZWup0FlphFHYUNhXV1DpV0iuULq7XQKQpwFCE5RRFFNAoirXEqSiiKtJVoqrXEpSRaKq11VogWlXFwLRFWuqlLENpRm7KTXEpKxGKka0rAKY0ksVIva/UDoKzeaZ8bBQNuekLpF61WDhJwmIcfxSAEelt/bc1lcRloDcvXn17U0kDSdTQLUDppNOm1HyzGsZbxynDStybUfDZtvj/l+4r0HA8aZhAgWbCM2nm6C9/UW6HavMMTCRfb1A/XtXrP7Nc5fEYbS7XaIiMbW8tvLfv13qk+NjwWygEc78eqjjJurWu4Xzp8bCJniaHS5UI19wObG/rVvLLYDYnfkKLh1AUD5fSqbiTOzEyQodLSW1va5RSQLgd/0r5ocf9ZllsAoWaHgFPNkNx4tcnRScZHKQTGljby6iOftXnvEvFePwDqXjDRu1nSQXRtuh/hvWinyfTu5mkfx2j2awdR1B3081+tPxMyCd8HiAZcM9lAfztHqAtvz2J67ivSR9lNx22QHjqOvt+BZf/1HE04ad/Hx4/N1SZDn+ALeNHFLHLoYGIkmNSw3APIiqlJkZjuNrnY0N+FMTBiXhSJ3VXsrKLhlI8pJ+f2oq8EY5rhYLb/EzKt+/W9q9LhfpMRhc2T5q5d06UrM08k5BebrZQ5pbCUix2Bt6k86kR5PLJp/dyEsRbykfQ9q0XDnCk0EqyYhMOAo+EyLuQDYnpsbVoxxGAW8TEQDsqFmt72G9Vc3tt0btOMwP25vb9gUrQwD43UsgvAuMQF2CaV3Co13AHdbbnvVFmM5aTUCNxe35Wr0HF8RSnDyvhpY5WjA1jw3QhSbalDfERvVbxdEr5ek2lFmDKEbSASD8Si3oD9Kr4Pbc5kEWUwW40K2r1BUhja9muN1hYiPE+YKTz9fh+daHLYEY2tr0m9+QuOo70Lh/Lll85Ubbb8/atGIQOQA9hXp3yVslji17lRytDZakHnbqaD4gJsCCagWhwgMtCZalstBZa6EwUcimEUZloZFMmQWFctRCtNtXbTWmgURRXAKeBQVxOAoiiuKKKq0qVORaMq01FoqiuJV1VoqrXAKjYrNFjvfc22Ucye5P8I+9RudSifIGDdS2lVTYkX7UP8AFQy6oxIhJFrahesRnGatI1rgDfZRYD9TWZx8RUXH8Njcc/rVV2SQ6goWzFy2s+JfDI+HZVALamPWx5UP/uLjJVBSPSDuGdgvsOu1UOTTSYqaJfMWd0RmIJHS7E8htXo+Q8OR/wBp/EmVxhyBpVjq0k7yd7ADpU2TlO2bEQCRZsX9NwqM8xZVC79vNY5f2STWHi4vCxc9QDl+vyv7VoOE+GIMvl8Q5gsuxvGqEKT0PM8qu4srwy4J5YYWxR8Vog12FltdX0jtsKfnSxrl8RjgVo2jTTOttSS7+IJfQ7D61mOilkBDpOfAAf2qTs2Ro1ADi+SfsApj8ZQnZTI55WSMf1NVmNzWGdjL+FlcjShJcqAeSg6eRvV/nMSpJgJ1AHhskclhy8RQVv8AX71LzjKBFhsfpI/e3mQDnqRbsAPQi/zqrF2Zjwm2XfrX2pclfkS2HkUN+L6WOfPZZvMMXNDHqkwSohIAMjF7t02J57faj4OLGSweLEMNErAsoCgOQp8zAEHlUfjoRt4UvisZJYo28Ox06dJu4PK96bkEq4uBcJLqRl1DCzC4BY7tCx5b2G3YVaGHDXy36kn7qp3z++MZceNuBfuBspuJy6YJEWzG/jOEQIPiud7EW5b0PGcL2dP7TNIn4gYea5YMrNaxFyQRuPrUOW65dAeuHxzI3puf61puLJf3bMgC+DiYJ5Lfxq1rOfa3/wAakbFG35Wj6BS6RI0l18A8k/yqLC5Rg2zEYbw5G06w5kb4mABW2k+9GyGeB8d4LYFIwwYLruTdeRAYb3qxzk4gZpDI62w0cgCPYAXkTSdR5nzG1U2ZRzQ5nDPiJFZPxBWM61OlN9iB8IsetSpS0MNhvDvDp7/fqg5DjPExuIUoieIjLoQWUaD0HyqPxzk2Jl8BYU1xxAkhSAdZ2vY9hf60PBR/+JyGI+QySKHG63YEjerBsyOo3O/KsHJ1RZzZ2VYHB9wtzseF02O5pPDiq7hzD2Rr31A6Wv6elWMyGxtzo8Uoblsevr+tFiwxdgB8z0A6k9q9K3KbJH3x2HXypX+7MXwFeS8S8UYiOQKVMRAYXINyD1B5cq5w7xeVIQqCSdiT9j1r3NsNGVAARgNr7N9TWezzgnCAeMsCBywLEAA7jmCOVYmL222ecR0RZ2KUxkbgqsia6g9xeuOtHWEKLDYUxlr0qmUVhQmFSXWgsK6F0IDCm6aIwptqZMuAUQCmCioK4hPQUZFpiLR1FcSFOUUVVpqioHEmajDYZnJ3PlXexJPakcaFpHu0i1D4h4ujg8iWaXtsQvYnuewquTJ8VKokdlQOb3Y+Yjrt3qh4PwniSSYiW5WLzsbX7mxJ5Xrd4mWZ5sG7+OsOLUsGiA0xJvYuSpBbkbXFgaznyPJ2WY63k7qNJgMHAyrIhcuRsNRa/wDKFFQM4wELFoChw7kBtMiMhIJ2K96vYMghWPFK0sjPOCizEgPGoJ+H0PXvXc1zrDRwYeKZ1Y4ZdCSSMGkNxuSe3KqVgi7sqPW1o2NlC/ZjgUwsUxazyvLsBuNK/DYdzWhxeHxP42GWOREleNgI25MqbmMnqTf5Vlco4iRMSjC1ibX2+v8ArWi4kghmmhMjzLpU6fDA03J/m6GsV8j4c8PeTRB8/YBWnMM+ONI3vxpXTwEDFwYZxBK6wz6SwAQvtIl9wOX3qoycQYaGZJMShGiRJ4S1wzEfumhHX39ahjJ8IPijklJubu97+u1TIocIm5w6WHclj9/yrTd2o3hrHH2H9rOOHIKedI5HPj5AImY8X4d42h1Lp8GIo4Vi3jIR5W9gBY+9BxXGyPMSscjxkSbBbG8selhv62NX0UMS20RRj2ReVLF48oDoUfl9O9Zp/wAgF02M35mlaHZ87v8AmPYf7WafENPho4zgZHkji8JZS1gPUD9afksOPwyFVjiK6g6+MV8j2+Nd9jV22PPMtvztestm2QriMQzuhluBYbsB8uldi7YmlcRQaPc/yFNH2K1zw4vNgc0AnHL5/CeKTE4dVkk8VwXBJfnfYXG45CiNCz6vEx4OtFjYIpOpFvpU7C9rn61XS8KrAPFEJUqLghdh6moWN4khjiGvmwIY9m2tqXnb2qwcnIk2jdfoB/tTO7Hxom2XE+6u8VHhxbx8TipQSABuBfpsTUTLf+z5WbTDMxDaDqfmTy5HrXnOO4zkdFS1gjalNzqGxFr9V3vUHLuKJoJC8Z5jcb2ParH6TIcwl0hv1r7KHuMUH5L9d171l+AWL+5w6oeYOtm3725XprZAhvJI+kNvbYWPW5PzNROCs3xEsK+JAFUgHxNdwb8yxNiD6WqLxg39p07kNGrL1FwWU26Xs9efx45pMl0T30aO93x05Wtj0z4YxpvwVhBgkRrpJrFthsfncVGzHJExEmiaSdY0gedoo7orgEKPElX32Xr8qymVY8xzQjpJGYz6XA0n61sM1zJk0xajpjAFr7XtufWt98jsVv6ckm7348kxhdO4Ueg+1qsPAqK2jLcU8GIWPxkhactqXuY2v5b7XrQZJisRLgXGMi8OZLqbW0yBdxItuQ6fKhYDNAs2tYYjL4YQTEfvFU76L9RerfEYoLBI7dEJPrWXPKxhiANusWTyNx1/9UBic1xBCzDChMtSnTyqRyZQw/SgMte5jka9oc3gpeDSjsKA61KYUF1qVMozih2ozCmWrqZNAoqihrRkFCCiIKMgpiCjIKUpSnoteaftBzbxcSEBukS2H+Yk6j9gPrXp6CvGuKm/tcgHQ2/O9QTcKrOdgFqODcThvwrLO217uBcDmdIa3Mmx2oubftORV8KFHsmyKTpRe1h2rI5BIzOIgLrIfobbn6VY4vJopbksYmFlBAuCb9qzS1urdZzgA74lDxuf4rEHzPpB2soA29+dV+IyhzIiIGd5BcDmR636CtZlvD+naSe4Gw0RWJPuxq0Xw4AzRAXPxOTqcgcwT0HoKO8DdmqZ00IbUY3UDFYEIECn4FCtc7k2F7fOr/K+IC0DRyc18w33JA237VSR/vCZjtq2A7jo3oaJl+FIl1EAgKwN6zpmtlNHorUNxQlx5Vjhc4Y7Rjc3BBPPf7Cr2aASgXNtwWAuL2I2vVNhkXd0RVJ5kbk9OXQXrS4jKkLvhllP4yOAYhlMZEek9BJ/Nv8AnT93q+UcLLa1zzsmJjLE6XGwsVsRb2pz44FlBPLeqHLNwAzea9z69hVvhMv8zF7DtWPlsYH2eaXosWGSJmmQUjTebcfOg/8AbsmHUqlgSwuxFzYg2G/rarHA5aWXUOVzbsbVS5yBceUg3Kj7WIHe4FRYRjknEb9wrBo7Jmc8SStHIjyAqw5WA2K3uD7g/SvJs/ZPFtHI0g9RYg9vX5V6HiwJI9wANJD6iLhb/EB6Nt7Gi4DIoFa2lGY2Ja1zbmAD2r0ju7xiHBtX4eWxUcmP3vwt4/jkf17Kp4N4EiEK4nGaRqcJGshIXU3wLYDzMexrdZWmHkmSExqEIcyPdVEWmwXY/Fff6U983ZYWiGjQTqBZQSpta635GsY+OCP5iDY8huaqh4lOo2T4dPZWocQBjgTp8PE+qu8xUIsixsQm/IkK1uRt0qJg0c4WOVidKysqg9iAb+1waoMTmUuKk0jyxKRqA677XPv0q8x85jRU30qjEjoDbn9dqVkREjWjkm/2TPeK/OirHHmw29rsm/bVa1T8fi8UJmE6KxQ+VrFda/w8tjt1qrzI/AL/AAgHb/AF/qDWxweIkkVDMpMLC5ZRcgW2B7VazQQ8SadQ39eTwoY5Gxuo+A+wVJguKxE/7yKTzfxAagfQdzW2nxSYnB+UOisV+JdJNulj7UsBGiroFpIb3XyjXGe5HX3qdioCUIJ/uxcdmv6+1YcboJslttoXvvfoK9VDM+9wqaTp6AAewoDipTigOK90xoaA1vAVa1FcUJqkOKCwqRdCjOtD00dxQrV1MmLRoxQlFHjFdQUVKMgoSUdBSJSioKxPFv7PpcRiVkwqg+KQJbkAIbf3hPa1bhBUifG6FI1ADTsq31E9WY9BVPKk0N81UyHhoWOwX7KEj0tJiHLKCbIAq3HrztVPmHD0sbkgeKguWbqvrblflWwyziHxWZQDquwYFri/IWW1VL8RFsS6MpVB5SthY3G/tWYHPJ8VmF5cVj8ZmklmUnZrFWIsbW6W6VUmZiLBmAO3PlWuzzKRcyREOlrBNQ1KenM7j1qogylpLiSyAC5IKlr35bVODtanx43SuDGDcqdw7mQd1jkHwre462tb251ex4jygbC5J3G9v/z71Q5flKROXL2LXWPZjtte5HqOVT3n0kt1YaOlrE77d6qujGq29VeODlTWCKDef9eK1uU44jBzrDKmFxjOhWRkVgiC11GoG9wCPnSx/FZlkck7iy6htqsNyOwJvtWbcUCUgC5Ow3ufvSyjW3QV6iHsqKA6gen4Vb47Gq2luoO5HUetbmPJo3UM5tcC1j3r5+z7iIyHRGbIp+LqxH9K9T4Q4hlkwS33KqDvvseQ3rOz8J4ia4Hj+VTllbkHREfl6+NrawwlfLGp0jbzEADf4h1I61XZxgzNLNhlhkvHEskWJJUJJI3/AKa8rH59N+l83NxykLEOSpG5Bvb3q2yrjKDElSHW69VexB9R3qLEH6Ylz49j1G5VR+O+/mVXieGgE1wSxTm5jm0WYmVR5lDcg9r3B522oD5aiQxylyDIyqqi55m252It26VtTgofBaOFY4g8gmbw1A1Pt5iep9azeYZQMRAxa8csbs3Ow1L8LW71ZmzmTU1poWLPX8800LpWguJ/Csli1SWV41dyyndbk9OY9KFHlwG3mPpaj4dJInLDQ7XuW2BJtvuQdvY1Lmz+Xn4KX7613Py5VddFKKEdEV/2Ct98atw/Y/1SjSaYEDNZFU3t1J9e9BGaeOfEY3VjawHNU3I9N/zoOLdppFBbXbd1UfCOi3uVtfqabJaMNYjW5AVQb2F7/F777C21W8eAsp7vm/Pf16Ks9+p1nj89uOELMZrBjtqfyD07n6n7V7Nwxh0ly6ERN5kQI99yrrzBrwl574kRA6hYb/Pc/M2rVQYqRbqjsgfSjhWK6hud7e1Tv0uGg8LNyHOLrC2uNxITEJHriZybEoTZB/iPL5VZZpnUKoMNqLykXLi1gRva/f0ryxcTYX5eRb9vM9jXcPmX7wm+m7nT6aeTf0PpVFmHDE/Wxu/id0gke4U5b0PcUNxQ8txQlUEbN8LD26fL8qNIK2YX6m+alabUZ6AwqQ4oLip04UdxQrUd6HaupkFaPHQVo6V0oRlFGSgpR0FKUpRkqNmstlYldV7Cw5nsD3FSkqBxAjmMCNtJ5ki19gbWv61BLEJBRVXJaHMXnMWYywzSaQyJI1txYqeoHrXcVnWty3hqenmJvtyY2613iTASNJdnJ0sCt27gE+550sNEvUVW7oNOyqUOVZ5fIrDeGLf/ADX+9cgVPFbZF2t5Rb60GHFAG1t786FjZQNLAciL22vvvXXi2kKzhyiKdrzwCrF9vaqnN59LIL7Xv6XB/On4rPALAITei4aaOdLmxG436foazw0sNkL10s8eUDFE8WpgxgZAR/F+VZrOMNipTpCjR0AYb+pqzTBvGQq+ZbbH370WzDa/vQ0gGwo5NWQzRJY8a6rPYPhOViNdkXrvc+wr0jIPCCkawhACrva1uQtVEosOtAly/W4N9gNx1NR5FzN0k0gYjMeM93dmrWpzLh5cSFeOzSpbUDsHHUe9Z7NuGI0Jco0b/wAOjUpv8tqtsLMyEaTYrax9LcvWp54nKHSyliQSdgRce9U45Zovhb8QUT2CreLCi8MZhilUrIpMZGxbZr+3WtJBn2xR11AixB5EVTZLmv41mCqyaR5hbe/9Ki5pGYsK7bt5glhzsxse1U3sEkulwo7fuoXvjIookEGGnlI0tERz5gGxtYW2Jrr8OBsWEiBKFdbO/mVBfkemo9Kg8L4DziRy+ixsrfxHsSd69Bwc4YeRV2te9gP1NWMzLkxn6Y3EivofuotOlt19qWJzzKxAyhZNMZ5rYBrj15DpVLiQCDoX4ttRG5+Z3b5WFbjjN4yhDIglBHhMSP8AiI59KxMrA7udW3w2P5fE3tsK0+zZ3TwAuu/v9Nz7kBc6Wfz34HsCVSZXh1/FyW3to39b/wChrRDmv+ZT9dVUmCjIxTN/Mt7DkLBrVdrzX0ZR9EJq447rMcKJUIxXX3WMf/ZUvA5OPFAbfY2/43sftRcNFdB/ki/56tsOv7wN2FvpIf1pCdyPVI3qfRRHwM2GnIRXdCQAy9VHwn0dfvWlW+karXtvapTGguKuwsA+IdQpgKUZ6A9SHoD1ZCdAcUOiPTKZMgLR0oC0eOulCOlHSo61ISlKUo0dDx63AB5H9aKlDzD4b9qXqoJvkKw3EWEUYqTbkqsPmP8ASqWGS4O9jt+dX3FQJxDW6xL/AFrIRE336GoH8qhSuoouW/P7VGxgNj2B2PfejRYgaRXMYfJ/vvUZ4XW8qrlW7KT/AC1Cw2OMT6l3FiCt9j/rUrFTXYeg2qJk7oMTCZN08VS1+1+vpe1Qu2BKsscWkEGivRcHw9O0aMbLrQOVN7rfoflVZm2BaKVUYg3GrbmPetZnfFMI1FX1FV208jtz7dqxUc7yOZJWLO3Mn7CsbGfK8lz9gvURyvkptqRG1ScMhL7fP0FRal4GQiSw6g1PJek0rzz8BCulwVwdzuCPl1I7GhywaLm3arGCUg2IuNrn8wKJPHfl8qyjO/5TwqmpQcEbXaNipPO231qXmEXigeJuAweymwYryJ7igR4fSb226/pVTxnmTYXwfBsVkJuD6Acj0pWtMsoa3kqnLNGw28cKXnWYKQuptFj5dwLntVVhOJpoXJEqsLGwt9/i3qCmeROB4sZF+tgwqXh8Tg/5kH2rWZAImaJWE+wKruyGvPwkfUoU2Pad9bs7noLkKPQcrD51KjwMjKbJpBG9vy7fUmrCPN8JHZrhieRVdXtvRcw4rPhERR2Nti1vyFWGSZLwGQQmvPYD22H3UDp42cu+n4Ssdms4ws66jYMhBtuRvzPerXDZrGxBWVD5nb4gP4bDnWFzjFPJOzSHU2w36egHQVBZRVsMdXxnfqqDpLO3C9Xw0wCC8ijyQ3uw/muaNDncKN5pVO52XfcyctvS1eUREb3FxarjKwPEQDkSv3IpHNopdZApe4W2oT0Zh+Q/Kgua0WigArYQHqO9HagPUgTIL0OiNQ6ZMo61ISo60dK6UI6UdKAlGSlKUqQhoGc/3J3tajLQc5/8u/y/OlUMothWJzeS84PeO1Un4UXPXetBnOGAeP8Ayn8xVI+x27mqzuVnWmGGxFKd7ISeh5fOuiXcU3FJdD7/ANaUoB3VZK9ze21qq5rWPzq2zCSxtbku1UhPlPzpFPey38eFtHGCNtC3+gountyqfjIgIoyP5E/5RUSYbVkRu1D3XrezSDGR4KMz2NrWtUnKntL8vpUbGtsp9QKJg1s49ad/ylWJ3VstjhHHlF7mxNHwy8vbf5cjVfgxzPZdvpU7CPqI6eUn7VhPFKq7ZKU6o/X/AHvWC4y1Fob3NtQ+e1vyrW5jIUKqOTEn/Ss/xSA0F+qspB+dXsD4JmnzWTm72AqTCQbc9ux6VCzNQoBsPiF/bepsCXQE3+tQsbADYfzMq/UgV7Q/KsUK3ye0kTDmBy7j0tVhhUIW3OqgJ+FlkRCSEfSCeosOdqu8tzHxeahTbmKsROsKNywOdrbEye9QTU/PnvipPQgfYVA61kyfOfVTjhPFXuQJfEwDu8f5iqHvWg4TF8Zhx/7i/YGonJl7bJzqPJR5KjyVeCvBAegOaM1BenCZBemU9qHTJ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564" name="AutoShape 12" descr="data:image/jpeg;base64,/9j/4AAQSkZJRgABAQAAAQABAAD/2wCEAAkGBhQSERUUEhQWFRUWGRgZGBgWFxofFxsaGhocGxcaGhoYGyceHRsjGhsYIC8gIycpLCwtGR4xNTAqNSYrLCkBCQoKDgwOGg8PGiwlHyQ2LiwpMCwtLSwqLCwpLywpLCwyLCwsLCwqLCktLCwsLC0pLCwpMC0sLCwsNCopKSksLP/AABEIAMIBAwMBIgACEQEDEQH/xAAcAAACAwEBAQEAAAAAAAAAAAAABgQFBwMCAQj/xABBEAACAQIEAwYDBQYFBAIDAAABAhEAAwQSITEFBkETIlFhcYEHMpEUQqGx8CNScsHR4RUkYpLxM4KywlNzCBY0/8QAGwEAAgMBAQEAAAAAAAAAAAAAAAQDBQYCAQf/xAA4EQABAwIDBQcDAwQBBQAAAAABAAIDBBESITEFE0FRcSJhgZGhsfAywdEUM+EjQoLxQwY0csLS/9oADAMBAAIRAxEAPwDcaKKKEIooooQiiiihCKKKKEIooooQiiiihCKKK4i5J3gD8fH2rh7w2w5r0BdqK4rilMwZivSXZrls0bvpN0WIXSiiipV4iiiihCKKKKEIooooQiiiihCKKKKEIooooQiiiihCKKKKEIooooQuWJuAKSTFL9/juQwGq+xOHzb7fr+9Z9jOGEs5zEZlABAGZTEMytG5Pe1nKdoqh2m97Xi78I4Wvc6X7sk3TgHhdPXDMd2g3mp1J/AOM2rFt+1IXLDCN2DToB11H4+FSuE85C/dCZMoJgSdfKnIKyMMaHOuTlp32z5KN0LiTYJmoooqyUCKKKKEIrhibsQNpOp8hqa7M0CT0qqx2NDiAIiq3aNW2niOfaOg581JGwuK+YvHmSFOm2n9ajhGjMPeNxXAGrHAsFEzM/yrKRudWzf1XZddOVgnXARtyChuCu9drXEWGu50knwFSMSqsZ8KiX7c6g12+GSmcXQv6Z+vuPNeBzXjtBWuFxwfyPhUmqDDXMjg6H9eYq+Vp1FaTZda6pjIkPaHy6VmZgOWi+0UUVbKFFFFFCEUUUUIRRRRQhFFFFCEUUUUIRRRRQhFFFFCEV4vX1QFmIUDckwK914vWQwhgCPMA++tcuvY4dV6O9UZ5sV3yWUa4foPymKUuZ+FYoN+xvFF0BRwpI8w4Uk6dD9RT3wfgaYcNlkljJZt/wBdfevnFcDm7wGsQfSqKqp6h0YmcbuHCwIAOqcilYx1mjJZZgsMVcEy+WNbmpbxLA+J6dBFP3DcYjwvZIASDCKFII1BEeFVV3Ca7VK5bx1g3chu282yrmElt4Hj10qthM0krQzLnysp3kFpKcQa+0UVsVVooory7hQSSABqSdgPM0IXjEkZDNUFzerFuN2LgZLd61cf91HVm+gM1WPWS2+SJmtPL7p2m0K8zUsKAsz6/r0qIB4aVA5g4o1qyXHQ6wNgAf5xVVRsa9+FxtfK/K/FMPBOissRjMoPXYQNySQFHuSKrOF8a7e5ibYVwcLcW3cDIQpLEibbz3gIJ1A0g9RXvhOGvKb3b3rV9DczYfIgBS3BhWMDMTp47EzrAtWuEiCSR5mrCSWCk3kBAffQ8stO6xzyS4a54DtFwzVY8LxhLZSZEVV4lABMHzj86n8CtAktExEH1mlNmY/1LAw8c+gzPoppgMBJV3SLzX8QDhcULEogKkyRmJmIIG0CTI9KcOKYwWrL3DplUn36fjX5Q57Z/tIuS0MMwaI7096I9tPOvokQABeReyp3m5wgrd7nPl0WUdUt3CLi9q0nL2MSzIEli42yxrvB6NPBeZ0xNy6iLcBssqvnQgZmXN3Ts0dSPI6ggn84cpc5EEJcjMToejewET5+Z0rTeD813h2ZtuSqspKNtlJgrqJAA2AMfSmDTtkbijKiErmGz1rdFfAa+0gmkUUUUIRRRRQhFFFFCEUUUUIRRRRQhFFFFCEUUUUIVHxjlntb1u9butbdCCRqUcAjQrmA2BHvXngvJljDXDcQHMS2WSYVWjuwNCBrBInWr6iot0wHFbNSb19sN0UV8zUr8c5tv4ZDebBnsEgvN5O3y/eZLShlaN47QGAdKlUaaayP4ncSu4nEvhbU9nh07S4O9ExmLtlBJABAAAJkmASasOUPi2cRjnsYpBh7d0A4YvoT4KzHusXGoI0kEayKVPjNjbmDx5uWbl20b1oEshI65CJU/wClTHn5inKQhryTyyvzUcgJFkuYfltZuviLy4VrfaZC2gL24gI8hmLNmA7MNGSeorRvhxzQ+Mwoa8SbilkYx82XL3tBAJDqI8QayzjvOFm9hAi/MURcsHulYk+EaGINM3wV4mzE4ZtZV71rxDKQt0DxDKVMeKeZmm25GKqI2F3DMfcKybE2FwDHXFgT3LWyD0rjiYy67df16V1Zqj4y1Kk+VfPm6ptuqkWIAgaAV1qgGJuQJJSRuoBH4jb2qo4qvE1l8NfS8v7hS2HH8JygH0MH1qZsGI2xAdf9LvdG+qdqkYLFZDECCdfGsXvfEHHWz3nGZT3rdy0obzBhQR60+4P4gWVwX2kKblwtkCbZWiSGbYaSZ6jUCrSl2dURzswOAvxHzioqmIxMLnjJc/izxpoGHtNEDO5HjIyL59SR6Vk74hMUHtXAJiSoaCjSdULAk67j/VHlV+/E2xL3Hc99iSTA0JmIMHoPDYbUlYrhbCXJ2EaAien1ma+lNjwMA81m8WJxJQ3w/uFoS4rA6iQQ2okd3+9MfKHCLwu2rX2hZuNCEjSBuZ0Zoj5T4Clm5x2/bZctxiANJCmPKSDpEfQU1fCvK/ErVy+VYOxAzqT3yDlA852NeNDGXLBnmuziP1HJbxzBzLawKW2vkkO4tyAJkgmY8NPxqPxznK1h7SN8zXFDWxG4ManwGtJPxt4kF7BFJLDOSOgDAAGeh3ikH/F717sFumOzQLqNMksYmJzGYE7ADwqGGna4AldPkIuAv0hhruZFb94A/UTXSs0+HnFsTiL2YNlw6rGVjIaJC5PMRvppEzWl0rLHu3WupI3YhdFFFFRKRFFFFCEUUUUIRRRRQhcsViRbXMZjyqlxvEsl5LgYlGHtGx08RvV3fsh1KtsaUcbw51cJBbWQADr0nwGn60qWMA6pumaxx7XwKby/j/8AMXEnRi8eEq2h91M+1MH2pc+TMM0THWkbil23hirYjE2sMQQwz3QHMf6RJI9KsuSeKWMWbt6zeS8VOQlQ4yyAdc6gknxGmm+9evDTmCupxGTiB/2myisw5/8AjK3D8S+GTC53UKQ7vCEMoMhQpJEyNxqDWR8y/E/H46Vu3ils6dlZlEjwMHM3/cSKhSVluOBxt3t7xtvlSWnqCzTEA6SN59PGuX+G2xd7ZlBuxlLn5oknvHqZJPlptAjOD8QbmGtYF2JIugPeRQsm2pKaFtmbL4iINSeXviSMReNvEW1w8q7ZzchMqgtDBwNSBEg6noOjWNmLNWpfGXZ93BXHF+ApjbrXHW3ctAKO+7K4JIVQizDCSZ+Vo8TpVZzJw1hhLv2m4zpY7NsN2pDTauwt6yX0Y5HFtgTmIGXxNMvDeI4fEoGtMtxQVPdOxBDKCPmBkDQxSt8Trd2/cw+Hsgscl13UEAZWKKpMkDdWrpzWnUXC4mjLW42Znh84rOb/AAqwjkN2yEb22WGHkSdqn8B5muWMUt3DXbdh0WEFyezZZE22IEDNpqxAEfMDBqX8Ru1v31v3MPcss1u2j55Ks6LlLK+0EAaT40mG3FQGAN7QuevD53pJ07nAtsBzsLXX6B4f8WbLk2+I2mwN/KCGKs1p51kZVJAIIIOoM/NTDhuPYW73bGJs3nZSQiOC2gk93caHrWWfB/mW09xeHY2yuItXG/YdoqMLTmSyjPsrROn3hoNa1s8k4HC3hcw+GS1dIPeXNop0IAnKJ8h0NZ/alFTNifMRZ3C2l+nuu4ZX3DRoui2hFcbgVdZAqRi7iW0Z3MKokn+Q8zt70u3OJYhjFq3btjJ2ihihuMkMZ7za6KxgDSN9pzNJRy1JOAZDyTM1UyHXM8lU828dwTL/AJtGZR3e0T/qJrAIjXL5HTyNV/L/AC0e0zYe9axGCvd24c0HL4Mu63VOqnod4kirridi1iLSJjUtsl4ELetAqVKkbyOhI1EjQ7wYzDinBH4fimssZyxlbYMjEQ30B08jWipNnk/0cRa7XPMEcxmMwe8cMlENpHCQBdp4K3xNvLdZEYMASARIzAbNoeqyddPSoGJua3ZAgQw00gQBOuxIED+HY7wDjGDsZYt+7vodBtJGn/rtNXnLPB/tN0Le7YWmAzns2GiywGaNztPTN1raSVDIoy550FzzyCpwwk5KgxWE7QJlUgD5R0PvO/l6+NXfJfExZxlhyhK2nliIHQgt4ECNY36Hx0vA8tYMEG3hGOT5cy3IJ9Lhg+9SOY+IWuxFvEWbgFwhElR3W6EMJVGAkjWdNt6zZ/6kjxhrInEHW9gfAZ38wnhROI+oX4LK+ZuaLmJxV26wjMRlA+6sQsGNTEa+vjUK1iDcbLv0ynXfr0np9avueuW0wptXLTMbd6QQ0d1kAMyo1BGkQetW3w4+HQxWe8910tggALAcncyTMR4xV/T1kc0IljPZ+BKPjLXYTqrL4d8BvPiluhwtu0AGQHrqIyg66aa7TWv1W8C5fs4O32dkELMmSSxPmTqasVcHbzH0MH8aWnl3jrqWNmEL7RXwGvtQKRFFFFCEUUUUIRRRRQhFY98a+ZMfh7qphXNuy1vM720hwQSCDdmdoPdyn1rVOL8TFi2WjMx0RBuzeHp1J6CTWYY3GuXN15a8SUU5TmYEwMqqQupZAAwOp8FBrlxspGMLs+Cwa7dLMWYlmOpJMknzJ1NbD/8AjxxlUuYjDvIN7K9skaMUB7RQepylWjwDHpVS/IVq1i0t3bYQZ0Dlbq3OyDnMA6LOVuzByyCDE6wabsfwuzYa7iMMtm19lNl8OyXmNy9/81u6jtrILAHTffeozIAbX/KmMDrC2d+QyTB8VfhwOJWQ9qFxNoHIToHXc22PTXUHoSehNfmvHYG5ZuNauo1u4hhlYQwPmP1Nfrzi/M2GwtrtcReS2kSMx7x0mFX5mPkATX5n+IfPrcTxBfIqWk7toZF7TL4u8ZiTvlnKOniZSlwrDAcH/wAQwFjsCDicGWV7RMF7TPnUrOmkka6bjwqFxRCGKPhrzsJABtMD7EifcUq4fEtbYPbYoy6hlMEe4rWvhziuJY1g9xlGEU/tLrDKSACSEjQnaTED8K9LWSWLr3CsaetMLC0cbXyvp870mcs8rcQFwXbKNZjd7sopHUFT3mXyj6VprYq3cHa50KhYa4GGSFLH5toBJH1pG+KfMqXrws4Z37JFhznaHY+I6gDx3nakqxaYoxAJVILQDlWdAT0EnQVMyVrR2c1G2fcXAHmmnm7m84t8iSMOh7q/vnbOw9JgdAfEmqPC8vXsS0YW210gSVUaqNhJOgBPWpvBuWbl+y18EC0rhC25LFSxAHkImSPmG+sazwvkxMI1rDJi2Uu4W6iEq+ZreZWGo7RdlmIE+oqB07+0GWv3qslkJfidqs64F8MOK2r1u+llLbW2V1L3E0KmRIUk9K3C9xcaNee0j5QCO0UKDAzROsTPSlzB8Kw1y7fB+0XhYXVHI7RmDlbhWCSVUQY3M+lfODcDsXrOLNoSVP7BiMrGAWjL4kLG30qsqaWWqaGSuFtbAH3xLltSWnsj15eCl8d4nh71sJ9oRe8CcoZ5ABgd0eJB9qr7PE7CLkzvcGTIYsL8odrkHtTHzMTt0HhTBwLgyXBgcQttcuR1uDKILBWAY+eYHXzFQscbi8PdEvJaW1dxNq4GKjtFliqLmUyxB0AgmiCg3DcLHuA8Pxf1Ucj3PONwF/H8gcVWWcQl5clvDX7y29YlFA0AluxXViFAkydKkYrD3rltb7YCyURBle6Q5CRIiYMdahcp8WUB8ObhstcZGtXRsLi7K46q2gg6bg7iveJsXPsGNt3pNyziLbtOurwsjpB3EADXpUv6SMkFxJP/AJH8qNshw3HoBw81OxOHxtnKIw1oNcS2eyRTkZ4y5xJjcHbqPEV6+y33xS4Y4+XOfMLagZCoBAMBdxP0qbzLfH2W7dtTncYO9cnbJPcZY6ykGegrlxLEBeMWStnKM65roLHP2qZROmVYOmh1rsUkAzwDxF12SQfqPDj+FW8LwWGxN9rRxWKu90sp7yg5RLCLkwfCo/Ldq1eGJtqG7PNbdA0ZgMxgnLpm0EkVLwPa2+L2muWVsoz3baZEKoyhWAYSdSZUkjeRVTypca1ir6DcK4I/+u4AfoJpfaEYFM4NFtD5ELumJEzOpHy6p/ibi2bE27WU9nbQfNORmbvMZ8gAJ8VatZ+HOB7Lh9pZJmWEiNGMj8OtLh4oHBVtQ0yOhB0I9KduXHT7PbFsQqDLHhHr5RRsuta6AU2Gxb68/UqxqaZzH7w8VC5y5mGBsdswOUGCRtr4nYHwB32GsCsV4r8bLp7W1YzLbe875/vFCxhFGhUEZSYg/MNJkb7xTEKqEEBs0iCJBHWQdxWacS+GeAvhh2C2y33rfdIJ6gDu+0RXtTtSGmk3brk8bcFwyEvF1cch/EKziVFtFuM0d5iCR4a90AHY5VEAHTan8GkDlH4UYbCMLtm5ck7hxaYzsQGNuQPT60/IkCBVix7XtDm6HNQkWNl6ooorpCKKKKEIooooQs04/jGuXC9xlyhiqiSYjvZQoAZWI0OuuYAjWqfEcQyMruphbtq9B3IWMwhtiRqJjUdK447iYthrIUjsTlup2aiySD3eyWM0ZxLLDDSZEnNFxOGIBLDVyDI7PLqAYBtmDGbc6669IXjv53VvQxxzSbtwyPXhYgjIZG3G6l8y85peuhrdhbQLWzccqO1fJOUMV+6oJjU79NqnYggUl4oa7fr9da6XeZextAXCIXQHqfAeenvVVW075XAt1Wk/TRwMszID5e6oef8Agapc7a2IDDvgdDMZh5HSR4/gn01Ynm9brEOhynSTG38Ph70u47Ddm5Xp08x0NWdOHNYGv1WYro4id5Cbjj3H+VwBrYeY+f3v4FLkdnZKqAmxu3Y7yiNrasD7DxIC47V6eHNcsWwLhOQEqrfKMxlojaTFezAuAF7C+fTkoaRj3OJjFyBl3d/Ve8JhVe0WbVnLEt1GvSu2J4KrKFtgKwHzHrsGzHU1IwGEyW1WZI+knU+vrUi28afoVHvCDktBHRxmMB7cyBfn3+qeeVebftdp8DctWreIVDqAOzfuwbwAE5xox3J3HXKwWcNeXDpcxaAXMKLdy1fUzmRbgBtXDsWAGnXUdZnKORcEcVxMXhPZ2e+T6LlRfc6+gNaljeHLiTFx7wVYGRXi2SCSGIMjMJiY6Cu46XdYpW3OIjLv8fgWbnpt4CY87Egd44FSeNcPxIx/atdWwslbFw5ACcpYW2AIMMcwJbf3Fd349h8Pcuv+zLm5h2ZEuRDkFbxSJzBQxJG0kzFUf+AYVB3rRc+OZp88xkSPKuNvsVfuWrJUbhlJYHoNiPedI67VzJMWPLA25HkkHwOjdY2v1v8AZTb3NVmxaa1ZuZwDiVUANGS4RctNJEaN3PcnbWvN/mHDXvtCNaxNy3cvi8nZKoacgVpzHTUH2NdLPG0tNDW7KgzGVQCNfESCNiD1nx0q2w/GA4HeidgD08Z/W1V8+0Jov+LLnf8AhSRU4kyxjpb+Up8Es3rb3P8AJvetXAVKOCpyzKkPGjDy/pU7F28ddbEs9m3bGKyBg7r3Qny5e8DMRqR7V15nwJxBtgtcyjNKozCZiJg67GqK7yStv9t2Vzud7YkmPHSY8aVbtR7m3yHgT9x7J1myW2sXq2+y4opkbE4ZV7EWCAQxNsdDoZO+oiJNesWbpVVvcSbKCmUJb0BUjJBAXUEDX3qkbmKzbs5rhAZiQ0DRTHclRBj+HxHjSTxTn93VFWe4+ZXzd7TMAJiSPlMnXQ+USxPrZjkbDoPvdePpaeI2cSfFaLhcNYxRBbFYu8QxUZjsdDpnJIkEHTpV/wAJ4TbsLCJc0zf9RgYzABiMojUCKwvgvOt3DuSmUhvu9JgKp8dFEecmd63jlnid27aXtbDWhE5mdWBEaHMAJJ00CgekRSe0m1MQ7T7tPePbJdwsg1a3PxUM8ssNTcAHTT6bka0z8l2mRbqswMFSInwPj6fhWUc9X2GIvgliUJKzOgyWLiR5ZkuR71N5G4pc7e9hZOTMtyJ+7bYqVE9PlMeRpiCB9OwVRdfK9rc2g6/5Z9E5KXStwk629z/8+qZeM4K7jL9xzj7qIt17Nu3hSUCm2AWFwsCXfvax3QdN9BW3G4hgSrktj8MWysQFOISDBg2zDkaypE6dNYs05hZr4zNMajwGs6DbcSfGpfAsRbWwtqxYt2LeYuVQkgsdSRmGgn12A2FQyywvD3yeAIGZ6gXHgfNRGCSMAW6pw4PclT6/nVhS5gONJauLaac1zUQNABpJ18fyNMdW+yZQ+ma2+Y18zZITtLXX5ooooq0UKKKKKEIooooQkLnTl5VvriFLItyFulXyrOigsDpBUtJ/0j1pT44ArEIICknLkCwS5DRAk7SGMk+kVpfO2Fz4Ru6XylWgDXeJGoIiZkGYB32ObcddGAW2BKqMwVtm0EqG1K5QozbQPKagJDX9Va7NkwzsJHd5/PJKmOxYRWZthJJ6/wDM6etI2Pxz37kmT0VRJgeAA39ac8Vw7tVa0TGaACfGZ0nr5eUV64By5cwql+xGIDkAZGCMvkwfpM6gkaTJ6eNDiCWi5VntcvJa0mzOPX5olZeVL/ZNchYVSxE65QJPSJjpNQseDltEjdAPoTH4QfetH4nhsTeQqba27LBS6WjmuNIkq7aBVkEGBrETrSHzI37QdIEZfCD+h7V63GDZ4sqt0LBC57TyFrjn6Kopg4DfPZkeBj2jal+rnl/FDvIYBbVd9T4D2r14uFzs5+GcZ2vkru1cHhPlVZxZ8qNv3u79f7VaCzBkbGN94JEx57ivVwq694TM6eHgfz/Dcbwhud1o5mF8ZZexTf8ACbDKvD+0EZmxFxW8fkTLPsPx86bcbiRbRmYwAJ679Ntd42rLeTeYfsJu27kizcKsD/8AG6xDED7rKSpI2IU7U68S4s1+0Bhgbgbc2wWmdBqh0EmSZ6HfWLBsoEd1nsRgjLXajRcLq/akzLcdDsSpy9NoB00O0RNcMbwpcPwtHsWFxuLa5luLcZyUQ5oKIjqxAGQSP3pO2mecT5kxeFxTW0YoEbu2zqpB236GekfUUyWueMpAxFqOha3qv+35hr/FSAxtNxndVIx/UrfmSzcwaWQgW6jAM1osLj2HZQWQMDJEkgHcx7nkmIvo1t8Rh8TbQwGuNaYKPLVNBp4mdAI2qVw/iVq6M9ohtRsevpuD5H/m64ZYtXOKPjsRinUG0bbWCpNph2eUjMDGT7+UqO91NDXNcTiyQHAnNcr/ADAbNt7lmCCjlW+Yd2SdOm3UdV8aqMZzliBIN0EQwgooBh7y9FnrY211HjrDw3ETbvPbCZbWdiisTqmY5BOwbIVGvoahXbZHcGwIAJ1kZBIhdJa2LZA1lrMfeqJtLAbktBPO3S3qLf5J6mkvdvLT50N/8Un80OhdRbd7gjUMNj5N1nfYe9OHI/INpbK4nGgDO6pbW5OXM+lsEAGWbU97ugRMVZcFsWciKFBzohZo9IUE9JB002HWmXF8w9nZe2LoRHBDbAwRBgnaRppSD6vSEggZ3tqfhTopDfGLXPkF54NjMFefsittECOS5KrlIgIEtlO/IJJggiNupoeNnJZIViiTOUEhZ8h0JpXtcTFm5mDZ4mMux06k6Aek16wTXsdfRn0TNCqNp6nzgSSajdCAAbWA48SrAtbG44STf0Vnx7DXRh7TXSSz2CBO4CtcVRr/AKbifWvPBlunGX/s7Zbwt3Sm2pF5tO9pqAR7125lvTiMp2BtLuDALrcYRuAEUtrvmPhpU8DxTfa0ZZzGEH8TqSfWGujTrEab09Gxz6TDlc3Pd/bYetkg9wa6/T/3Pspa8evo5N2yAxkEAshHQ91gYJ8NN9KaeW+clNwWThsQH2IyAx5t3gQPMgVergLhP+YRiRGR7cGI6wRMz4irfAHPAZpA++o0I8CJ0PlVFVPA7D4rHqR/FlM+YOGWas+G8uo11cSxbNlgKYgAHT+Z360w1D4XfLJqMsaR7V74higiEl0TTQv8vvqOk9a0lAyNsDTHxA8bZKklc5zu0o/DeO2773Ft5v2bm2SRALL8wGs6eYE6xMVX8Q+IGBsu1u5fGZDDhVdshmIYopCnfc9DWNca5qxGGxGJt2mI7VpnIUkhswZVYkiGzddiR00XUs3ECtOZSc+vyl9QCx69Znx86sMiclHkv1FZxasqsCIcArOkgiRAOu1dq/MnL3Ml37VbC3SuQgJcZGcIq6/IJOSJAUeIHnW/cs8z28SuXOrXVGuWQGH76hgDlPhGhkeBMYdzyXivaKKK6Qq7mPGLawl+42y23Pn8pgDzJgVkd/HWXzGFWc5W3c0zBgQSMuy90kGSDJEgzOoc88Oe/wAPxFu3q5SVA3JUh8o8zlj3rDuCBhZtm5pAaELHKQxlSy/dMT/bWY5GB1k5RQSTS4WDvvy+aq2GEQW+1uouYzCiQp13KyR5xt471UYriZZyRm9jpVjxfGh7duPmgghZC6EiRImJn9HWhe8BoAPfWtjs6OOKAPbqeKqdpyyzVDmyf2kgDgE28jcMGKLlrjIbZWVQd5gZgzsBIjY6+Ffeb+SrBAZrzMJhbTKQVEy7aOoU79NSZIO1U/AOPXcHnNtx+0EEQCNJg6gxEnbTX0qPieKvcaXcknqfL9e1I/oampqi+Z1oxoOfpln33UG+ETMMYzOqoeJchtJOGYOsTkcgXPODAU/h6VVJwHFWWVzYcCYmJXzBIkA69dabGxh1A06nXw/vU1OM3Ugq7R010j0/XWppdjRvP9N1vVeR1ssZBcL+iqDqACIJg66E+kgae3jXfDYQs4RJJYgKOsnQD8Y/Gra9xZcQkXl72mW4o7wjp5ioWFvLh7qXg+drbhgsGTETM7TtoTHtVDVbPlp3Z5jmttRbWiqm20fyTBf+GlklbFzG21xLqStnLo2+k5p6HWOhgGKuzjb+Dw2EtcPs22JP7dWiQxgtMFQAWL94TACxpFU3EON4XF4q3dRG7dV3MiAoMAgHKSJOv9BUq1jdd6ztZXmmeGNbfiVCKWWoBM+R4ZZ/6UX4uLhbuItjKjtkOcj5l1he8uoMdD4DSkY8MzfI4aNg/wA3+4DX3E+tSOO4QWsQ6r8phl8gwmPYyPaueGuGQQY/rVtG5ssYc3jmPFWjdlwugwD6uff3jT7qnx3C8QrhrYVWH3leGPlJA08qnYTmvFWxF8BhsSCAwjcmND08PWrfHOMskCTJ/qAZ9x5R70GA4a+IcATAPeM6bz66iuMiO1wWNkaWuLX6jI+CeuTMC2IBuXFhHgpoDETrqZ1J08IpybhNpUKv3gSDlI001/OD61A4ZbSxhlM91UEkSZCiB66Dpv71047cNkWe3u2bDXWi3bZbjMdgQzponzAEwVE7neqOQzzucIRkFYwRRRBrpNTmg4WywyC2IBJIB69Z8Z39dd5ql4/yHbuftLSa/eAIBGkzrIPsP61YJim2YFTHeBjTXvCQY0g61P4bxRHBKMreYafy/X4VVxTShxJv3q5c0NAwrPrPKjKY7I/97CPoP6V14ji/skRL3YgLb+6CCBoNRpMafSp/N2NxCX8tq6wV1zBVtlyNYOqtmAkb5aVblgly7yBr/wBVsx13ItkK/wDvIWr2CmfKA+QjD4+5+yVknv2R9va69HGF8z3JOhLEnZnEtvu3Yh9tgyDpr54TiimJsORmyXFuMv7zBw7IPeEnyWorMhhVEqplpYd4noAAAASFByj5VOsmufBWY3GYz3GJEiDIImfDZBHSKtL4Rlw+epJ8gkJTlbn/AB7AAea/QnFOMYRrCXziAiNOQjVm8VFuC5cHQqBIMg0ucJ5sw2a5cvOVVZZQR33CkAlghIkE/LO28QQEDBYG47Ds1LNNktHVc75pPUQo+lQsfYvYcKjqUZhG4MZr4bcSJIjSaSkjp5JLloxX4nu9uoUDd40G5y/K13hnO2e611beXdHQN+6CUJO2qxDAdSNQJWB8RbQtYU3sQ126z6KELC0GYSIyjKEAgCTLGdaQOXuOm0wfUKCRpr3FY7DqUOoHVSy9DT5zDie1wwsOFNtZbKSYBEEDSCVUmB5aRpFTmpEbe18+fxdQy9j58+dVkB4biOz7YWbvZbh8jZN+jREVGfiLMIJJGwEnadvxrUeI465iMNh8Ph7jWWshQ2Ud1kUZV1nbQGDoTpB0qoxHB+zuILdnDkXLpa41xR8hiUWdFA7x7upkeBrv9VCXht8yhsbiwyDQJT4Lbz3MinKW0E+JPdGg1+lavyfyxew2IVrpQwgZWtGbbDtLamDprDOCI8DrJhWPJa3OI2xhSqWSVzMVDordQFbQggjTbfwrcG4QkQgCbTA0MFTqPHuxP5xUuLE1zWm/5Ud1PoooqVCzjm34kKQbWFJ3Ie5p8oMHIf8A2+niEDEXjMqdzp5eET7V74Vg0e8nbrNtnIiDBMNlUkba7gGdhV3zCFdMqKgIgrlVRABIImPDX2FesidIwuHBbOLd0lomN11KgYmDhjBl1FszvqymR46Ailm4uUnTUfoR7dfOnbEcTUoqlQqQAQoGx0AAjTcD1il/GcJOcmZGvXwB39vzrR0coYzdk5hYzaVORKZAMjn48fNRcDg2utlRZ2BPSPOmSxy6tqBla5cfRVGpYx06D16VYcuYMLZUgatJb1mI9hpV3hsTkYMNwZ/l9ImvZ53uBDDZM0lIxjA+13FKuM5WaTbmx2wXN2C3QbwXecuk+O596psVwrKACcpO0+O+/j/Tzpn4pgsOuNbGL2guuDIzDICU7MsBlmcum8a7bRE4nxe+ltPsmFXEF2PaBrZeAIyLCnuhjmlvIbVWxVMsLXAuu7vUz6W8ZlmZ0Snh2yHKRuTGvUeviP1tULEvLT4j8ab+auXRZvQBCuudRMlSNGWeoB6+FJ2IJ3PnP4VJU1G/pieVr/PNLbOiENWx+gN/nsvGGxRtuHG6/jpBHpE1cf8A7Eo1CtPhoKXXxI8DP4V4N4nbT9eNZuWjZOcTgtRUbRpmnUk9yl4vFG5cLvoSfoAIAHtXxsVsFG/U/wAv61ECV1tLJmmmsDG2CSj2jNUytijGEHztxzXbE99lBYgMAGj1666HwPqKZ7Fjs8mXeMoAOskjTTTYkxt9KXb7m2wgkSNx5aET5mNIO+x6tXDLqm4oee40gADYGJkdP70rO7jwVHWuElQ4t0JP+014Fv2aknMMoA0gERqY867cT4iLot9pbtXGtnNbZkBdW07wJ0B+XWNwOoFUPFOYVw9zLcnIVlYEkENEekflXLAcdt4hc9oyAYMiCD5j0qroKaWWUWJa12tvmqvXRsAAeATwU7WSubIxVgrRmCkqQrQfmytDRvpU4cHazhbLX7wv4kNBurJLoxMIzHvOFXXM2ojzINWrSw9a480cS7DDMwJDHuiN/Y9PX+lSzsbSyOpYhcO56gn5dcyx4yJSbWVBz5xxSyIplkzSAe6CYPe6EiDprvr4FW4dwC/iDJ7iGDLaDXaAfzq45P5Z+0hmuHRWWfP7zj/xFPCcvKMPdxl/DNjGDlbWFQnKqBsgYqk5mjvHRoBAjc09TxtYMAOiRnkda505cFnfFOTMRh5ZRmRROeVjaToPzqDhOLuCO0llGm33cwYx7gdeprYcXawtvCXHNi6llUW4bFpiLisxTMuZWBAVmM6wIPTSlnmDgAWzae3nexiVDWxdUC8jBc/ZsR8wKBoO8g7yDU7W4gSTpp4KF7xiDba29VZ8C4gjYdCmXwIWdGkmNdetR+Oh8VdWwLZhMjz49/U7bCN560n4HEPgcSUkkEKxX94ESR6jvQa0HhOJDA3E72eO95ToCfKdulZuaP8ASymXUHTqrUDfxYNLaqJydwdEQm9aGa2tplzDVXLM8jqDJiK68RcxCmSYJ2kiJiN9z+Jq2vq5V4A+W2SY3Izgyeuka9Jpe49jURwzEwsjbQd7UnoTGw9KYe50zw62ufzxWdqQRIW8l8t49QjhNCDqDvtA9tCOvWo13FZ7ZBMEkR7an00BHuKoLvN1n5csjqYJk+sz7+lWmCxVtllCSrA6xO2pJ030iPDaNq8NIWOxm6aFYRBucPcmDhZy6jowP0jf8/0K2K28gEdRNYml/Ksye7MmdPqfetj4SxNi0TMlE33+Ub1YUF8TkkxS6KKKtFIsc/xO3dtKLQGSNE/djQyp8DHe6zPWohtSTNUGDxfZXFIlkRhIB6GQw/t4j0htvWt49PxqxpZt62xGYWplZu3WVXeAUgLrt+oqHjePC3sodhuPuxswJmZidOnXwrjzFjuzt6TLNlBB0XqT66R6TSzdvTATbTWNT4bj1qCpqSwljV41rHAhye+AceGIFy0rEOAGVhoSNMxjaQx2/DevmF5yhjZxKFHXTMo7rR1gbSNdJFJnCca1i4LqCSvj5zI08VzfWnnjfBVxSretnK4AInwIkqw3n8td68gle9nZ1HqPyl92xjg3gplvsr4BDK2/ynUDwI3HTT+1SsP3Pkkeh2P9IpHxPCLqHS3cLf6BP4iu+DbiOgCkKNu1C6e57xpgT2Paab9wUrmOAtcEdUz8RJeWYkkiJOv5+R/OkfjOHFtiB12/9vrTDiuLPaUC7Dv4Wl/HLOg85FKfE+Im45IkDwP5+WleyVDGixVdUxl4GAZhRGtA7/WvHZeYoivu9U+8sbNTsdOydo3jO1zGV16VQelfQY202Irka9Z69vfVXUUETCC1oB7ld8L4DcxYbs2VGTUFgQH01UsDpPmpG0xGsy6/7YI/cuW2hpAnvACN9j5nwO1eOV+NLazB2hWHnH0A8BTrheJWcUWyEEqB3gNwB1keRifKmH07Hx4gcxe6z20qG8hfE23sqrmfhBv21ZBLASBpqCBI8J6wPOkC3Zu2HLWWKE6MI09wQRv4jStT+25SwOoEQB0rw/DLN4FrltZ8dj9RvWVpdobnsnMcOascDXMDZRpxGqzSziMSbguNefMNO6YEeEAAR5RVjzC13sLfbMxzsSA3QKuhPqW/CnXCcLw6nuooI6kzH1NUPP8AgGuWlurJS3ImDHUnXYzp/tpptc2eYYW9SdVFMxkcRaweJXLl3igw2FVmUlG1zJBInTUT4iND7VfYXmSzcU9ndKg/MDmUe/Q1T8m4Af4dqpftLhEbwCQmg6Dqfc1ecK5StWUZYzs+ssT3R0iPDx3P5MnDc3SzCwtz1XvD8TUMCt5FK7EOAR9D4V1x/HUuH9pftkjYF0ET5A70scawBsXAlsNekTIUCDtB1gbVX2+BhJv4xlRBrlnc9Bpv6CSallIdniUrmRntuIRzThle6lwMCJCkjUd7SZ20ANNPDOBojW7lu9cydmh7IEhA8AtpOusyCOpkk1nXFOYhfvWwBltIwIB3Ookt09ulaJxzj/2d4Nq4fArlj0ktTVNhaLPPRUVcXvsIhdMYxPnSziuXbYOJuuXuG4ncQyVzSCBG5lgBroAx8itVc57HSzc9yo/ImrTgvNLXmAWw48SWECnZJGNGJxsAq2OnnabhqV8XwVJ2XKZAPTTbx0gjWouB4HesOXUjIdoO2sCQYPWJq15qxoXEXdYaR3QZglRmA06k9fOq4caaIUNPiT6bgdP6VWu/US9m1/BO3kkGfsrc44ICDBEgR4+Ptp+VatyVz5axii2e5eUfL0aOqn+W/rWE5yfm7x/R+tX3JNtjikKMFIMglo9pPX/jrBfho2wx3dqVM2ENbmv0LRXi00gHy8f50VEoVkXNvw1TDrdvKxW0O8ABKqJIKtJnWUgiROYaCDULhmK7XDLB1UZG9V0E+ZWDWzY7BrdtvbcSrqVPoRBrHm4Bf4dfyXhmsXMqi8B3JHyk/umSQQfUExUkDxFJfgcirymqd6zC49oad4VXxThpuWbiASxUMv8AEsHT1Ej/ALqTuF4V7rhbe++5EDQEnyE1pOLtlCTtH5/y1/KoWHw1u2O4oUEksANZOpknXToJ06U5PSb14I04pkE3u1QcBwq3ZICgsx0LHrIjQdBvvJg71cd62Tl0/I7xp11Pr+NQbbTcQT96YncD8+lW95dTO366/rapxEwNwx5W+ZoIGih3+JuAe4CfEEx+IquvcavNMAJI31JHpPuJrR+HYJFwyDItwXArNAEHN3gxzbwI+lJXMFlRiLoVMonaI6CduhOo8iKo6Taorah0DWkYb53vexA6i9+I0ULcLjayo0Vj4md6j4nAKx1UE+mtaR8PMBYvJdS7bR2BBGZQdOsT5x9abMdyvYZIt2raMGVgRbX7pBg/6SBB9afe8A4SEvJUtjcW4dF+cuI4TIRpAO1RJq+5wt5boH+k/nvS+TVbLk82VtSuc+JsgyX2ijN419FcYuad3ljbMr0rQaueVsRkxK6HUEd07adR94RNeOXeCrib2QtkgToN43A10NMFjl8YcljqxkL4ASe8DHUeXj7LzyixiH1HIeK5lqWMa4PV5hyIMak+HQCB9T/Wo2Jtt46eHnP6+tHDzlUk+VecRe0mQdZA9Kzs7A12FugySlO5x7R1KveA8sG6oe6/7M6BQNSu252HTrt6GmPi3BrV3DNhyItsuSF6DYR5jeofC+NI2GXKRnQKpUbiNPoRrNem48TMoRG0xrB8jIrRUrIYowW8RmVR1L5pZCHcDkPnuk3lbh74VLmHcybV11noQQrKR5EMDr41c3Zju6E7n+1cuJcQVM126wA3JP0G2s7CPSlDHcy3rtxFtnsrTNE5WzHuqwklYE5gIB08TXGEvcSNFMHYAAdVa4/i2Hw7pnfOM5F0q6l103Kg5vmy9Np6xXbnDFYY4UhVS4XWEXMJ74EXNdRAII6yRSjjcHaXtVZg905mVe8DJKjU2wV6DeN/CvHCsKjkmxce27DKLOpuFlAgQo1BMGSPbQ00wBoUEhDs7qJwT4fX8RZ7a2UynNozEN3TBOikeP0rQ8KhewgvZS4Rc4kMPIyNCSAD6zX3kTht5rHYO/ZdkBJgnN2hYwRIiB/xXG/hntYi6btxCGIVAob7gJMltzJO2mlLVDd6xxA00+/ol2zlswbwXE8ItT/0x9TH0mp2HZUACge39qhtPQzXNrkddap3PkfbGSbcyrEnLVQL+AtYiL5XvEwwGxJ1k6b6ET6HWvtrDYfpbQR+9qT/ALjI966YTDkC5ajbvA+kOP5iqm3aYMRIiJ7o9wYUwem8DT0rQVbpCQQ4gEA65LPNkdm25yULjtpEcFYXxUGeuh8Pof7x+B8ZuYe8LiEBhOpEjw9Op38favXErDumZmLDpoSPMbDLVddMDbf61NvS6MNveyac+4sthwXxcItqLltWeO8Q4UE/w9KKyaxi5UTE/wAVfaWxSDiorlfqWqTnVAcBiZAP7Jzr4gSD6g60UU+dExD+43qFm2B1w1gnUm20k7mM0a+UCorD/wAq+0Vaw/tNV7xPU+5VRwL/APvuepH5RTRd2b2r5RXFB9Duq8br5LzhsdcUKFuOoFwCAxAjwgGoGLcsSSZJzEk7nXqaKKghY1tTIQOX3UgGaYfh0f8ANn+Bv/WtNNFFRzfUqWs/dX5p5yP+af0X8qom/lRRST/qPVauj/7dnQL63SvQ60UVHxTA+oK95LP+aT0f/wATWhoJdZ/d/maKKz+0/wB8dPuUnU6jp+V4xVsC28AdenlSzjG+T+En8BRRS2qiplecD0Ux4D86nqaKKsqb9oePuk5/3Cs8+IWIbt1XM2XspiTE5xrFQuXFzYmwG1HfOuuosKQfUEA+wooq1b9CRPFeb7G3exAt9wC5eAC6CJ2gdKn4hsptuvdfsk7w0b5R1GtFFd8lD/a/5xTri7p11PzWevrVZzDu3kRH1NFFK0/7MnUKrZ+83xX2ye6K5tv9KKKpv7lf8FcAd8eo/OqbiOllwNO6238VFFaPaH/H1/CzEP1FKlxyDAJAgaDbc9K8XBKifH+tFFLpteLR0r5RRQdU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566" name="AutoShape 14" descr="data:image/jpeg;base64,/9j/4AAQSkZJRgABAQAAAQABAAD/2wCEAAkGBhQQERUUExQWFRUWGCAaFxgYFxwYHRgaHSAYGBwbGh4dHCYeHBwjHRgYHy8gJCcqLCwsGh4xNTAqNSYrLSkBCQoKDgwOGg8PGjIlHyQsLC81NCwwLi0vMS4wKi8vLywwLy8vLCwsLC4qLCwvLCwsLC0sLCwsLCwsLCwsLCwsLP/AABEIAPYAzQMBIgACEQEDEQH/xAAcAAACAgMBAQAAAAAAAAAAAAAFBgIEAQMHAAj/xABKEAACAQIEBAQDBQQGBwYHAAABAhEDIQAEEjEFBkFREyJhcTKBkQcUQqHBI1Kx0RUWU2Lh8CQzQ3OSovEXcoKywtIlVGSDk6Oz/8QAGwEAAgMBAQEAAAAAAAAAAAAABAUCAwYBAAf/xAA6EQABBAAEAwYEBAUDBQAAAAABAAIDEQQSITEFQVETImFxkaGBwdHwFDKisQYVI1PhQnKSQ1JiwvH/2gAMAwEAAhEDEQA/AE1lxAjGxsRjDoBJCVvocOaopZb6bkTeO4xf5U4v90zKs1lPlb0Bi/yIHynFahxMpTKC07EfritVrBzJF/THC3MCCuNflNhdxHMtGmoNSqiTEanCzNhEm+Mf1xypgCvTkxHnAmZIietjbfHz/TUtnqWmWhqexkiCLD5dBh2+1/iC5kDw5IR2mQVsQBHmA62jChzaJCbtkBAKO/aDzGBRNIHzVOnZZuT7xHzPbHMzjyVNQBmbDrO1sZIw2w8YYxKMRLnfawMYOMxj0YIQ1rAxsWuQIxDGIx1RtRdpOITibDEDjikET4VxQU7MJBxfzXE6ZUhRM9xHuAfzwvqmJjESwE2vZqFIrw3hHik6wVEeWOpxa4zwIZamGmGO19/+mN/CSvl3ZiIGnpPf8sauZMi9MftC2/l1T8/TFdkuq1OhlukvPVY2JOMKIBx7TODXK3A2zNYAJqUb3j2/ni000WVW23GggJXG2jkmfbDhxrkdkaFBLnYbye3pixy1yDmWMsvhjoWEn6dMVmVmW7Vwjfmy0kR6BUwdxviIGOj8V+zZmq6tUJF4F/ztvhH4nwxsvUam4uPzHQ46yRr9ioyMez8wVKMZAxnTiQXFlKq1YIxE4mRiBGK0SSokY8BjOPRiQChaXMrXq0ao0q4qagVIJWYnYiDcwZB6YscU47mKg/a6yGvBqO3qfiY7/pgjmV/aUf8AegfX/pjPFMsNS/8AcT/0D+JOE8sWR2UJrHLnbmpauF0GRPPuTPeNsW4xLGDhyxmVoaElkfncXFRx5ROPRjIGJ0oWrGToa2jUANvecH63B1ooCoFQx5gOn88LamNsM/B+OqqnxIA2jvOK5A7cKcZbsUtLkXqNZTv22xqzeUNJypiR2274YM/xbUdFITO2kX+g64rNyzmWUuaFewEfsnM/lbEDK1p75A8ypZSfyi1o4Rwo11a2w8p/jidXhpoFWkEyDBG/yIxRy9dqTbkdx+hGLOfz3idL98WU4nwUCQB4pn4bxmkAdVm7i35DpgVzLx5qzBR8K/PAGcZjHGwgOtddM4tyqPhnHW+QXFHLqpUarmRF5M/wxzjhPCqlbVoRmCiXjYD1PrjoPBuC5wUwfCaBICmFMDbfFOKotq1fhLDs1Jtq8apLBIGrvix/TaOO2BWW5BJZWq1mbqVFoPYEG43/ACxr5l5aZaYGXcqxO5PptYfnhdTSatNLeBZClxfjNJRdh645lzhxCnmHUpErIMddsMmc+z7MnLaw4cgEst5PU6T1/KcLXEeV2o0wWVtTXH7pHUz+Xvg7DsjabzapfiXyuFFtBLJXGQuLFfLMhhlKnsRBvfEQmGCX2pNiBGN5p9cR04pARJK0xjGLD0CADBg7HvjXpxJQLkPz9dVamCSDqDDy6tvTvfG3iubpgrLkEABlNN1IZSJBB2Nvyxo4zlwwpk/vgfI7415nhCrmVpqDuIEzu0RbfthVibEvomWHIMXqiRxE4baPIFQga6tNGInSSSf8+2Nw+zZz/t6X/N/LHjx3hzdDMPf6IY8OxW+QpLjHhh2/7M6n9vS/5v5Ywfsyq/29L/m/liP8/wCG/wB4e/0Uf5fif+wpLjBDgfB3zdZaS2m7N+6o3P8Ah3IwxH7Nav8AbUfq38sHeWeVXyiVz4lPxai6abAmFEHe0/EZ+Qwv4j/EmEjw7jhpAX7Dfnz25bonC8MmdIO1bTfvRVDxOnk2OXyKIaqqxerUP7is7CRdmhTYQAfnA2nzRn9NKqMzR01H0fADoYANpcClOxHwatwNyMW8nyHXpvrWtlydLL5i+zq1M9N4Y/OMWqnJNZloA/dCKA0jz1xqFyZAYAEkltSBTMGbYyscnDzbpXBzjuXak+uyaEYjYNIHQaBQbO0uI1XyedRKebQlUrU9mZel7+uk+vwnCNxXhj5aq1KoPMp+RHQj0Ivhu4hyFmqldq/i0BULavKXEERESpNoFySTuSTgvzZyq2b8Jw9NairpqEzDbG0A9dX1wx4bxmDC4kRCT+k4Hf8A0kdPA7V1VGJwMk0Zdl7w9x9QuYqMbqdItYCT6YZ/+zyoP9tR+r/+zBnlfliplawqF6Lrsw83wkiY8u9sax3HMA1tiVvqlQ4ZiiRbCAiv2U5IUaVR2lXZwINvKBb/AMxvh+biKAm+2A9bMKQAsAAyek4HVMqzH4lj3wlk4zgnuLjKE5iwssTQ0NRevxyCY2OLGXzS1QAemAa5A/vA/X+WLeTpBWBBwRBiYZxmicHeS8WuaacEyARbALmai2nUiCoeqkgD0ucHEaRjQ1cLaxxe00bXnixS4zxTlavXqNVIVWa5Enf928RH09cb8vyGuga2Ysd9JEfKxx07N6XuVvgc9BR0wX+KfVBA/hIwbK5WOGJUYLTkt74Y8ny9TpkM9MExt0xv4HmqVNTqVQwsxFp/6YsZnmimCFIEd9oxN73k5WqpjGAZnFBuYk8ZFpUlVYbaI27fOMKOayLU2KMIYdMN/FuJ0gdSHUTex6/5jALOcWap8UH5bj3icE4cPA20Q2ILCdTqlzO5M1NCgqDrX43VBY92IHywSp8JZc9QfXRKiqoAWvSZv9aY8ofUd+gxR42oCJ/vF/jieSeeI0P96v8A/Y4V8Vun/wC35FMOHEU3z+iZeM8EOd4sKAIGsqNRE6VCBzA9AGMd8buI8g5bXl/u+YL06uY+71NSqHRg2ksogStj06rczjHHs62X4kayRqplCJ2PkUEH0IJHzwaqcJpVc1k+IZcQlbMoKiHdKuqT9YafW4+LCDAZTh2CuQ/YImYh0j/M/ugvFuRcqlZMtQzTPmDVWmyNTgKDu0gQYsYBxr5q5JoZaiatDMGr4dXwaquoUhxuV2kAwOu+9jgnztnaNLPmpl0dcxTq6qjOZViApGkarDobDEua+E0s9TTP5caTUcU69P8AdqGACPckD1lTuTgs5e8ANlSa1AQLmbkj7nlMtmNZY1gNSlQAhKBwB36/TFnin2e+DmcnRWoWXNAHUVHl21wAbwpBw6faHkWbJZgFSEo1qZpk7FfDSmY9mZh8sGa7JNKq0aspTDD18WmUH/MuLOybZHkp5BZHkue5b7OaRzGdp1MyyU8oEYvoBkMpdiRNojpOFPjuVo0axXL1jWpgAh9JWT1EemOtgU/vPGfFDGn4VPWF+Ir4bzp9YxybidGkar+AGFKfIHuwFt4PecVShrQq5KaPVNFX7N1XLknM/wClCh94NErC6O2rvNp79IviVfkPJjK/ef6QJpklVPhGC8E6d56Hpiy9NOMZHtnMnT+Vakv6/wAGPZsVq9OeX6Y/+qP8HxKm71yXe705KVH7L0qUqIXNRmK1AVkpNTsRCkjUDaCwE79YwP4PyPl6mTTNZnN/dwzskGnq8wLWkHeFJ2x0bKLTSllsxDNXocP1U0mFZdKTNpmQB88K2U+7HgdL74KpT7w5HhROv9rczaI1fliRY0cuSmWgeiBcK5Gy9XLPmaud8KktZqSt4RYMARpb4gRqF4jG3gfIOVzSVWXiEeFrLgUiYpqzBXPmHxKoaOk4J8vrlv6CIzfiGl95/wBlGrVCxv03wL+zqBS4nG33R4n2eMRDW6aLgrRbPs+prT4hXSlV8WmtM6XEqH81OG0zbc4b8lxW++EP7Kh/pVT/AHR/8yYs0OOAtG1zinhsZfi58o5M/wDZTlmDIWXzJ+S6rluPKq74i3GEJvGOSZrmNySFNsaU4/UE33xpW4F5FoB3EWA1S69mOO01EL9cVTxSk1ywGOWf02/UzjW2fdupxIYF3MqP8wbyCcafKlIA6ndj2EC/fbFml9nQrGQxpiLWLE+pMAYsVy5KzaL7dMHMpxYhd7YHM0g1BRAhjOhCROIfZ7mKWoiHCiZE36nftgPleWa9RtIptMSZsI7yf0x2oZxKlMqeojClzlx5eE0ld/PrMAKPN3JjaAOs7le8ixuOeBqoO4fG46Wud83ctVslQWtVp03XxUUBiWEnVFlKnp1tgZk+Ihs7RXwKCnxk86q4b/Wgf2keuxw1fabzCma4ZTamdSHMUyDBAMax1vGEnglFa2fy6VBKNVCsJIMFz13EdxtvgDFXOHZtyKRcLGw0G7J345xFsrxPxgs6Cp0m2pSgUgH2Jg9xixmudaA8FaFF0prmRmKgZgWZpkhfMQBc9egw0UsnXQBfHp1ALBqlGXI/vFaiqT6hRPbG2hlKzAnXQEbTQa//AO22M7DHj4IxGIgaoXmHL4IhzGOcSH1ZvZJ/FObMq9UZijl6i5gVVqEu4KsB8SwGIEi0xbFvO8+Zawo0aiq+YXMV9TLJZSrQnmIuVXt172ucwcTr5QCRl6hJgxTcAdt3vt2wE/r1W/saH/C388Gsi4m8ZmwD/k1CSSQRmnS0f9pU85z2KyZ5KniMuYA8EFgRSImJBaAPh+HscQ4tzwtVzoVgjU6CMCRP7GoaloMXBIxIc71/7HLx7N+fmtiVbnWqhE5fL3E/CfyOq49cd7HiZNdh+tv3zUDNBV9r+krfR57y3j516lKo1PNKi6QVDAKrK0+YRM2g4VeN18u9Scsj06ekeV2k6ryZ1G23XDfR49mqiBkytBpMQEaf43wXyNHMupNall6HZWRmY/IGw+eKZGcQrvQD/m1WBsUunafpKCUufsuKXieC4zf3fwJBUUyN9W873iPT1wCfmCmeGrlIbWtbxNVtOmGEbzN+2Hynw+o03yw/+21/+bGG4VV6HKkf7tv/AHYiXY47w/qCvMDT/wBT2KAZPn+jTqZUlKhSllTQqjyyxIS6+a4lOsb4pcL5kyX3FMpmaddwlRnBQqN9UX1g7MbYbF4bV/dyn/4m/niJyVX+zyn/AANjufHf2f1NXOyb/cHoUrcP5jyAylTK1qVdqRrtUQKVBC2CAnWDIAvgRwzj1HKtnRTWp4dem1OkDBKgzGvzevScNXHOIPlYJoZVweykR9VOAh51P/yeW/P/ANuLWRcSeARh/wBTfqh3vgY6nSix/wCJWn7McuVzLGxBonY7eZN+2F9tzhlrc81CjLTo0qJYQWSSY9LAT63wtgYd8DwWJhklmnZlzZQBYJ0vXTTml3EMRE9jI43XV67b11URiYGMqmGTl7kx83Td9eiPhBUnWfQ2EdJvfGje9rBbilbGOkOVgspeVJxtRcOmS+z+vuaQUAQQXu394bjDLkOQ6aA6qSubbnb+GBZMZG3xRseBldvogn9LdjJ74j9/OFqpmHRSUUueiiBJ9zYYALW4m61XSpSJUFmpDSzKoMeSRDH0Ukn3wqmLInZSU4w8Us7M7Rout8KzskYEcxcYq1K7qci1amoCKwqLNQAknSpEnzjYHopMAg4FcD5gZ8uj1aRR2W8SJIsTf2mOmILmnFbUQpUXF46RG2FeOkpo0sHxTrheG7Qut1EeHn9FS55yirwqlopNSArIvhvAKkNUEWJBE3EGINsLfLVFTxHLzsaon/jO2GL7SOI68qoGxqJabAyb+9owrcMr6M7RYfvzPeG/xxbh3ufGCRSCxjGxyloN/ey7rlRTpzJnt6YpZ7iJpt6biLyML/8ATRa9sUuL8UNUiJECD64ZRQue5LJsQ1jdFq5kzNSrUBcQI8omfmb74q8M5eqZgjSIWfiO3r74zlcm1Z1RbsdpPz+mHzJZfwqQRfwjqRvuZt3OAeO8ZPDImxQ0ZD7Dr6/NV8P4f+OkL3/lH79EJo8k0UB1Mz2vsL9xbba2J5vlAELoaFA8qsouTGqGFxJg++CuTz9IsF1Lqm66hI67b431s/rYAiwBvjEnifEGHtHzEu3AoEelV129Vpv5Zh6yNZohORzbZceG1MgqLGN4jY7EwRgjmeIGqklhbb19sVeOZXxaTEA60BKkb7bfPf3Awq0+MGwOw/hjXcGxjuJwmQ1mBogdfofqkmLb+EfkO3JMlGvYkzHXGrh/EwxENbATOcaGgonXc+++BFOsyzFsP2YQuaSdEtkxga4Aap84lxtUUlbkdJws0+aytrwWk/4YCVGJN8aSuCY8Gxoo6oSXHPcbboiXG+PeOIjrv6YAsuLOjEKixvgtjWxigg3vdI6zuq+nHguKWf4yiDy+ZjsO89u/+OBdfj1SJ2jfax2uNxgCXiULDQs+SaQ8InkHepvnv7X7pkVcdW5b4mClMnykACIiItt0xwvKcdqBgSQw3iI9cdJ4RzAKoFTaTdZvPf54ElxceJprdD4o2Ph82Dt76IPRdho1gwmcSFUd8IdDm9VTSScDczze0+VjGBOzKMMzQFc5kzdKlQ85FPV8CgXJG0Adu5tjndPPmm7eGNRcyStPVPzUx+WCngLULZiq/iPciSQFi0W9Qb/ykiHzVQqWYDTNldYaPSoLE9pF7e+E8rmzvOm2i1uFwzsPGBep1RWiqtROaqOf2Z+AQQz2Cqx6XImBt7YasjzLw16XiPS0uok02ViSbDywNLDa9t7gY5xn6zPQ+LyEB+wIUwZ7nSWH0xZytgb9v1/ni7KxrQAEFLHIJSS7f9uiuc981LnMs1NMulJadSm6wZYLLKQYESSZt2O++A3K2XD8RyyOJBqGR3Go4xVgCsGHl0LeO2sgfIsPp7To5cqf/EKJ/v8A64LiNtSbFtDXhdh4ty5RFNvDBRgLXJk9oOFnh/L9XMBmprIXckgX3gdz/PBPilR6iiTCjp3/AM/phx4bm1CBQoiBaIvbt1wybM6FmmtpU6Fk8mugHukzlrh7JWJdWUqvURvA39jg3XJYhQYJEx6CJPtcYM8TzNMLCxJ3wqcTU0K33gzFNGm/xAQ5EdrfWMYH+IY3S41srj+ZtDzHL3taXhLGxRFjdxqr9XgMoAKlRYpqgEygZWLmqEI/1rSQzTcEjrgOKlWjWRZBY6iwBqMqoGimdVS5crOoA6ZUQBODC855RlB8ZCCYUAyzHeyjzbX2xRo8STM1S1MEimIkgrcna/t+eFv4vFAO7Ztiqsiqrajoj4Yqd0/yjZYm+4Hb+ffHPM5k2psVZSp7Hth6z2d8GmWC3JAA7meg6xgJVzLVKylqZDHbVb167bY0n8IB8bJZiNHED0u/3We421spawbj5oHT4RVYAhCQRP5xi4nKlcjVohf3iQB/M/TDOlcvYx8jt+WCuSqyFpn8O36D2GNe7Gv5BKG4CPmSuX1cqymGUg9iIxBwiDU5FzEbX/XHV+K8pUKpNSoxWBLNqtA97AYSq2fyaOy0QWMRqdiNIMHy6dJBIA+RI2JmM/FGRx5jursLwSWeXKNku06QIDL5lNwdwcBeMZpTIGy3aOsdPTcThhzWZpNSr5rxmWpqDJSCko5Z/PIHkhhfoQwJmLYT+ZcyBMAAMZtae3ub4DxWMfLEG7XunuF4PFhZjIdcvXr18UDyXDa2dzAWiJqFhAmIuIPsOp6b4s8UyToVXRDmZtEX03HSQose+K1CgytIJBjfYjuZ3xeeqdUXabkkzJ2Ekz/HABkoUFezClzsziqHC8m1ZqwDACjTaoZtIUgACDuWZRt1wV5e4jDhdu/T5EbWMfX5Yjks9laVKsX8QV2YAwNSsnleOmk6lv3t2xS4Uz5iu7IpJcgKqiTv0AEk+2J7U4clU0FzjGTobCe9M9cTFMYZOH8oA01avWFNmUHRHmEx8U7QSQRH6xP+rCgkCuhAP7v+OHeeE6j5rM9lODRH7LkWSRqzCtVJ0GbB9JbaDFoFpgflvhvr83UdOhZKgQZGk+gAfcYR6XHWqKVFFIUAdvQdPTviFPhrV0aoBTpherMwO8W3nzW2xn3Qtc4E8ltmYnsm9zW+qYM5mQMu4VSE0sFHTY9eoG+kT9MEuA6Wpg1AQkLL61UKegMqSSegAJxU5X40lVdGkB1EOm6uO69vbGvjOUWgqKqCsjkhQbaQIsWMjrHQ2x5zSe79/f31U5XAtbLuNlb58o06SIKLEhnXVqgz2IIAEeU2i0C5mwTgLf6ZSjo//qxe4zwWsmTD1KQpgVU0hXDgoQfNMzY6RtfVbY4ocvJOboju9v8AiwVh2kNAKz+OcHPJauwZNgy+dNUbYnU4zAgKcD+W8qc1S8QZl0UzpSmVBCyQGaZN4noII98T4RzUKOZOWq/tG0a6bMokgEqwaABIgEGBIJm4k29s0vyhV/hZGxiQ6LNepWb/AGb/AEOM8zBqfDqur4vD0+2shY9xq/LDVlc+jAlTLRe0R/n9MCuNcLXM0zSedLETpMbENvHpjKcd4g0TRwHZpDj8h6fJNOFwBru1JSdyXwEafHYFS400+sJszAxYsRA9Ae+D808sAAJO4At6QfS2DWUohQFAAAAAA6AWAGAnHKB8aFBMiRA7yfngfhXZcUxrmT3VXXlyPqiOL46WGPPHuSgnFuZmp1BUZWcwSIjSgEbmfKLgTi3Q5lqu7ipSR1VllkfWSpnzITE7dPURIjFfjuSpp4StVXXU3QNpdBvqG4sR23xszHARSpGpRqPVOk6vEOohYkwABaRcRONRiAyN+WIUBQFIHAtLoR2m5u/v0QPjXOoo11VKpWJ1QDvaJMbx0xH+vedpMtcozUGMKzJCt8QhWCi8o+5O1wJEobXqOHO7G/zN/wBYxaq5+roXLu7GnTYlEmVBYSSo9Rf5+pw4jiGbXmgnv/o5QNjvz+P3yXTOP8/HM5OAxUVDDEfEum5UdJuDci0G+x5yaBVvE1O4O4Jv6TEBh8vrib1WFALJgvqH00mfyxXy6EhgDcfw+WBZmtDy0LQcOb/QaTvqUTqZwETAHcEHa/y274H5vP0qlTceUAA/Mj5HY+k405TxKreHoJLHSBMAsdo9D1NsGc99l4Cjw6p19ZHlJ7DqB64X4qaJpDXupWzTSPILBdIPTeSVAkGInb5mcZZjICnbYx0ECfqRiNDJmnGolmFoiIg3+fTvb2xsd/PIPwgR85Xt1M39MVaXouiy0XuhebpTUI7GPcDDLyxVOTqg041OCjEzYOChgggqQGMEEGcCDR85LXv/AC/lijns5VoubypuJE/LviertGlSgMELXPmZd6datdWpc5PlShLPUTSafhswh4RUVnJUs2kKOouSeplhyz069NKikwwmC0Qdj07g/THCsvx53IBXUfQn9Zx0vg5dKKqSR1jtN4wRhI5bykpdxeTBdiJYRRuq12r09EC4RwQN4qaAjIo1C4tchuw2MkmwP0HpzNUpZdEV0UUX1orJq1tqqEydupFx2w08rcFR6+Z/aeKmpJYaiSYaVkyTYjqfiF8IvM3C8w+Zc1KLIzuBpUQgkQmkzBkDeY32vEA3vEFDukcGitkQ5M4HVzjVswrBNJMbku3xaVjsIv6jpMEq3GlNJmLaHWC0DY/hMepsR6nBfI0Tw6glNG1Quqow+GT5oHpCufWF74TaQnOUhYr4gKgbEDzKD0sSBJt1744TeoV0UxjaWHW035DjjGkgzeXqCg0Q9YShNiIQICs/vmY+mAlDhzUOIUQygIz6lKzpKs0jSTJ2tczbrvh74rmqmZp00zPgUEkitTc6iVtYFSYJU/vC5F+mEXlkmq5pVKrpTpk6nE20FQpHr5VAgHpbHIZbu1TiINqRvjnDMtQVFp5djKBalRQFVQSrEoBDO3lJKyQAY62xwHl1BnBUR5WmIuWvqDEqo2AhlO87kyTe3x/l3O0aaChmatUMWLAaUZgTIsTpkSR7dLRiHJXHKNNxTzDtTbU0LVAXSwIGkt851NuZFojHHSCNrpNSACaG5XJbIDMuprf3XQuEZIUlNrsZI9unynFtz+WPUjqWTBnaO3641u4/6Y+XYmd+JmdK/cn79k0iibG0MbsFlCQBbc+2BnNGRqVKJagR4iTYmNQ6iehHSbb4v1BY3n54F8x1j91q6SAQs323kj5xgrhrpGYqN0Zo5gPgdNl7EsDonEjbVIfDOBrmKrvmjWBpUGqLRomK1UyIVZ2NyY39oOCHD+QCyVaWVzNdcu1NmLNUpRSqLpcUaqRq1QYZkKgQd7jCnnuOOQQ0d+1ugNiP8740ZXizrPlsbGGGwmx2sD/DH1x0DSd/ZZls7gNvdAOIVnViH/1imHBnVPUHpbpc/SMWeHt4zKHOkAEk+mL3MtfxKNF2X9pqILGAzD1jf9Om+I5HkavVAd2WlTMRe51SVEGBJANtzBtbHpZhA3U+SugjMx0HmtldlYgKRpHwi5if8euNZp6GBjf0N8E/+y2oaYq0K0rqCksCBqgMII3sZtPaZkYqZ3J1aULVU6+5EbQDHfcfUd8AsmbId9VqIHPrK5tV0qvJX+H8PDsHLVaZBAUoY3DgkES0zpGkAg6232DVS4fXoVKYqVfGpVaQqIXQ06qz+F1iPnY2OFyjm6fkVqiKSokMYtsd47HDDRravNq1E9dWr88I8ZNmzB7deXgpSwgShzHef0SlzEirm6osJuOg841En/ib6jAutl9jqBEiYO0d/wBMFeZadLMVQqyaqkmoUksFHlC9p29QAe+I8P4LlEpt4ozGtwQpsoQi83ifaPlgyEjs2k3dIJ8r81CqCELW80xAG5PUzjOY84uAfQj+OIpXHkbcKRPrscbC8rPeT+uJnQpvhmhzeti/8Kzy5kQ1YaUBC+YgeXa9z+m56Ydq6Uy5BqVaRWzIE1QRIJnrMdzthH4NmqlOp+z3qECBvg4jGqxLttAG9tyQQVEG4xyQua3O15B8EuxEMbnkSAeGnJOfAeXavD6RU01dnZmbRUTvAKqSCRpVfrfF6rwPVXXMVFRUCENqKVCWEhbiY8tSoCAYMLOKfEM9lgabvm9RtJpkuGhQLldRW51aZF2vO2BvHK5p5VXpZmabFiaptADTHodJ0g9Y7ziTpbedDaWFpZGDyVHmOrlhr8VmDNdglzAtsdhBvPQYUOcuEVKLh0RqSUvIq7lTE2IPmBJJJk9d8WqvMYLN9yotBZoqOZaGMldVnZRt5jtE41cUzmYbLsGYu9i4UCFF77bXA9z7YkwlpAVBsqzluM1Pu/jjKF6xBC1FOpVImWZSpdSLtpBCk3wK5K4lVSqSjCWVg0jVM+Y2kXkWjqMPWb5to0MgXQhZXSEEag53H8TPXHNeE0swo8ZaLFR+MAiJ6iOnrtvgiOMgkOFInEtrLkObS9E2ZnmuqS1HWzhTKkeUqoCkksWJLBiwuZkdZAC1zPm3epqMHw4UsDuWlgY6WEWtb1xvq54udTEKTZrRq6hjH4txMX3MnFHM5NKohNII+G0GoL39/fHSGscQhM7njVdR+yLiLaHpO06h4iiYA2U6R2jSfke+Htc+jNAZSfT9OhxyDk7NmlorFQsSpiZaRpI9IMbegxcpcYZnIpqVFzC09ChpBLliABHv+e+ex3ADiJXTjnXqiocYxgyuOy6yWgS0C1ydsc6+0DnEKrUKUEH4mPXYwO4wk85/aPXztVkou9OgDCKpKlx+88XJO4GwHrJKo2eqT5yx/wC8Sf44nwfgzcMRNPq/cDkPqfYKGKxDpAWM25+KLUM60gapHZhI/wAI6bbDF7JliYAUEncExHt3/wAcAAZE/nthg5beKo3PebjGxidZpKJG0LCzms9GaJAHh0tSJHYzfff19hg7m+Z3KsIqeHUi67R2ZZ6GR1+eMc28LFMrWi1X4uwYW6QST/Gd9sDMhxQoYYK6gm2oiPZgJA9MAcRY1xBaO8PGk54ZI5jbJ7p1qtfPZMfA+L5htNHL0tV5LuToWeukbn0BnAbj/F2rVoMgAmNViTYEsOh8o8o22wV/rY+krTRKciCwdi3yMeX5XwEzdNKpKGxIkMCTBvEzc/49ML8LGWvL3tA6a2U8lxdnNv8AAj5V7ps4LyEc/l0q6QpEp8Wksq7G4jqR3tgpw37LPAbWKSAjd3qAx6zePcDFDgPPj5Kk1JKavLShJMLMAgqLsCYIuN29MK/MvPLvU05o1HMAsgOgUjvpC6Y1R1iR3OJPw8bzVnXkDok5xUryTQA8VW+5vQzlZ5KitUfw6kWaHa6zuskXFo+eDdRc0tJguupqVwF8PzMWUC1yTFjrtafU4pVuGVM+mXXLlqtN2IV2EeGSYYNchVmG79hvJTl/h1TJ1EYV0VhMqf2moHyspIgCRaxkTO+JmMuflG/yUmZspACUMzwOrQTRUpvTjykupUSBO5ETGN/C6GpFbw2KsDBgwQvxaYvIF/ad4x1/i+dfMZWsrqFEeY6hUV1lCWjSpkLqtAO4BMDCdlznKWWhcuham+lNJ3AuDa09YtPYbYqk00RTcTK5uXahWiXuOcI8KmlVQqzdTqs/1O/TpjfSrPVVTUqKpjc1dTN72aPTEuI8FrWWuppJUMgN+BiIIkSsGB13A+dHOcz5fLsFFAsxEuRpVS3pYg2gyOpO+OxNDjlchJ3lveItdEzPENVCUoeaY2J9VMGnJv3AG98AeKZ3Mg6KpGgqodYkGIMwJg3icEMvmA81jmQBufORAF7r4kat4YW2t0wHPFzmV1mS7MdIP7k+npH5HFO2oXcQ7upZz/EfDBCKEUmAoUKOkmwibRifD8/CvUYBRsOus7wbX6W79sXc3wSm7ftQfDBnymCLmfQ2g4kvDcqboah0Hy6mEfQYvDAWpeLBsLVxOmtYhaiyfWZmO/pBt6n0wR4V4rBaa+VAFA028shoPc37TjPC+F0tTVKiAveNRN9um34u2CvDINUp3aAY6EwPpiD5XxCmptw1mpe5cjzFF6lcoBLFiAFBOxNgNzthxq8uocgGp06uqmtSo7tEAodLJ6bEjvb1x7mflpcvW+80nEFj4lMNDoSY1p6SfkfTZj4JlFqZBqauxLKwlkaAKkIZkAGbwoMEyekiwy5wC376oLswxzg5Bcvk6lTI0fDVm3DaVkzqJP8AH/pjTxio1MNSLVGYC8yoCqLQL9ATPrhryNSgGp0lrpTWmz60qE01VUKgbKEqmpLEiRECxAaVPmPi1Nnb4YGlAyDSKpUaC+mAF1xqKqABP1Kw+PJOV9bcr28eShJwlxssuxqb0Hw+SGciUNJrOKlOlUQDSailiN/gEfFtHTBvmqmudR3NYakpyFekFdnUDUEKkiCZJ7yI2wr59zTcPoDJABG6t6bWO4v2wcocWPECtGnrLBYLsgGhPhA8pJMkgEiOlrYGljqTOD8fBWxupnZuFHmPFBeCCAoMG1wel/Xrttg0telTYaFJPp8/ScRqcs18quqqqwdmBDD1HcG2xA364BZio4ZWUxpNt/4DF8k5eQGO08ETgsNG2EySMt18+SZ+KcX+9ZUKsHw31e0AggXjdhsOpv0wLoVhUJILT1BjGvheYJcajIJvC6ReZgfXBN+VasaqcMP7rC3pB/hOKnYgA1I74lWy4cMAcwaHcC9/haigPr+WK9W1YG4imxuB3EC3qPzxg8Nrqbo3y0/qThk4dyWiHVmKhDMBqRIJQAhtJZhpkwAQBG98Vy4qKMWXemv7KDYny91rT6n5j5qimZahV1UyEbYNAOmdVwSPKRo+IXF8WM41CvQZHf7wzNMnT4gNtXhsRKzpBgyLQbThwocu8OqvTGnMw50kl1iSHWCAvd/TCNzTwJuGVzS8OkjyXWqB5aiNAggiQBEQos09IxyIRzuzRu1FXW9dFwMMXclZuOf7hUuWslmaOarNlNVOmimp4VWoC3hrcGQNLQREiOxicMvD/DqVGFSijJUIJlnDoAZPhMphZJuY+V8InEM9VCeOrlWAal5dtDAhxfeQ0fngBS4lUSNLsCNiDeLW9rYILH5nuYdaoHp1vkfBUtmZEcjgS3zXeeHcQp0SwqQC3wUEYvIgSC7CdE6t4MNBkiSoZlKpq1BT8NFZy2u8JcsVUBNIIMgGREAdMLPK3EqtauiaiQogNtHv3k7zh44hyv41Nkpko7HUxk3Jg7AwRPSBimSKnZy4lx08B5D7KJaA9hkbsFq5r4ky5EgVZq/CDYkgwG9iFYXtv6jG3hnCmakoqpoZPLspEADa522+WK9XhOX0fdy1aqwEMYkD4ibQI379B2xOpxnwIp/hUAAssarCTa2O/hnFuUIB2NiBza+iDcT5MXL062Z8RalLQfCIg+ZrASLG5G35dAvDONBWpyWAWxPuZaYvcR02HYDGzmXgb5HMVMqS/h6gwEkhgQdDGLFgJWehkdDgT4ft+W43+uCmwCu8bVLp9e6F0HmXjdCjRSbtUBIANtINmJ7GLd74UsrxjxD5KTEA30gmJ9sCFydTNVhSUyVWFBMQATYTFhJMdpth25f4aqZT9ky+NMVZJswJEW2gfXFMrgxeijMhV3KZbx6a6DAOwiIsN/UQcXaedOWreIKNStAUDSAVRy0AvP73wgz36kEQo55qcqpR5aA6mRGkde4JIPsffA9+Iuz1HIik9PRTJWR3LMNmkwQPY26xdRi1VjXua/KD1SpxnOlMxmKawo8WpsTqPxgAnqAHYaR1JvjHCc3USojLVKnUJIvJmYI2Im99sVs1lamXadZiopVmX8QBDQ3UGVUwd7G+LP8AV/OCmtcUSUZdQkqWI6EiZE7xG0d8F52Btk7oRrHF+22pCrZrPVPE8/wnqBJ+fzxpbJGpVWJIHXFnI8WDqQ48w7dQf1wW4bUUGdO1wPaLdcAucWclrY2sxDcxdY38RXJaOK0300qAtLB4JNjspjaSA2/TGeCZ4ZXM1KJQNTaFdlBJBHeASVkwQNoEX3K53mKmp/0mlMt4ieQ6oiFutYWIFgREGQL4r8Br5Sq8UWenUZp0VYIYzMK46+hHXffEBeTUJTPIJZS4EWT9hHOYq3+i0lRlGoCJuLA+/wC7hLz9PqL94/P6T/nfDzz1ws6suH3nYS2sQbCLz5Z740ct8nZo1qbvlAaBlGWpoLKpM+IFa8yRaASFI6jHMPGQ2iNVx+ILDbTokfJZkFoJA6gm0xFsWOJ5eogJ81Pr1U/ocdUzX2fItSg9KlFak7GUChWBnSYPxMvlMDqDfYHVzNlqmcdqSt+w1FDUFNY1DREsoA1XaBFja4nBzAG8t0BiJ5JiC47JX+zasBTr5irUd3QItJCzHSz6pcg2mFIXeDJiwODuY5VzmepN930awqsNR02JEhdxPv8AxjGwcnLQy9Whl62lfFp1TUkPpgOkQIvcG5tK282BuR5uFLMqlEhQAaasCVBVtJJK/BJPnEREeuFM7KxF1YHsPv2TbCYsxYYtZo5xq/on3lzkepl8r/pNem9UXJB8quDYFjEnZZjcYXvtSK18lQqwrMlUoTE+V1IiJkwUUED3xPkjlLM5+sa/EK5q0qdQ/sJ8jOIuyi2kG8mSSPc4qc68trkMxBUVaL05payG8PzMXWDcTqUhusG9sSZE2OQTM+KqMj5XBkhs/ei5dmKJakUpSRNxG5kTv7C+F6rSKmCIPbD++YFMhSpUQbMCCVaYubkdj6DCrzNlNFUEElGAgm9xuJ97/PDFkzXOqqVGJgpucKnkeJVaTA03Kn+7afS249Mdj4VnvHoMwbS3hjaxBYEEEb7z9Mc45U5UbNU3cU6jz5F8NNZBkFjuIMWHvh6HLZyVZyUKB6YVVLq2pUIGuVsJtbfr1xJpaZAFXcgwz23oRzKlTrtlqTpSJQsylnUkP5SG+IEGDEEdRgpwvj7lCaiCsWcvNQFtMwNK38qeUQosL98IPMfDUzUMsU6i2uIDjcH3xv5f4AlFDqcszXOiYG/Y/nhh2Qc/bT791ne3LYaDtb8b8t6rnstnMnMVPjOZoJQpMrDyl2ZRqWQZi8BYY79SPTBviGX4RkfEVi9RmJ06jrdb2OkEKpi1777TAAcL5MzWWqh6lColNVfU4BcAaWInQ5O+naMAszn1WoFpUqWotAZqR37/ALRm698KpHOe/K12nh9U7aAPzBNnI/Jfj0vvCMHq+dTQcaSUmNdMmzqbjoLfUBSZ6GYroQ4Ym4uCsGSDcEHp3+uHfK8UFOmFEnQAAZi4HxLEBTImB3jvgdzHzVWrV/EinpCKjKaanUBuS2nUoJIIE2PzwS+A7lUsxHILbkEL0ehc+9pk9ewBwV4dSohIevDkRHiABZCgQsi4gweur0BxUoUxVp/sqbqfKQjASYmYKyGFyQw6R1tgpwrg7ukroqAEqVsWSOjagI6iDhe94ZJTtqTzhwifec0euyXOc+FUnpuQxIQaw0gkgMAQSN2AYX7T6nGaucACha2ZUCbVNL6gbhTEaQBYGOntgb9oORcuEDQU3TYXAO0RP8xihl6FWpl9LuzaFgLboLSYmFUbX2OOinNsHmvTsyyuLWmtNeqV80QlXUjTJJgdJJsfX/DDHSrBRPa/0vv3wq+C2qIM4ZA20mBt+WLpgNFPhLnNzoC9arWZnIZybsbnsLn5gfTDHwbliotajqQeItdJUtA0ggkExAiLmbYv8pHw6VWkNBcPqGoSYgQR6bz874c6PEHqVAr1Eo+IZ8RQFZSAzErqFrfvE9Tjhl72UJccMQC55119U1cWzobQ4R0vLt5AwWWUqrO2gHXpt2Ji+KOd4tVVtHjIPEVxSGtdSlhS8NmZTpN9YWABJ3MjG7O+E2UI8QNSjQagKtGo6dZi0BjJwC4jn/FFZqSkhqakz5fCCilqDg+WVIO15JABgwW3ZBHdMtTXUUl1rgDMMWKDzCnL6fDKkkDy05jbV2nADivD3p0mVw9NUFMgKAE8U+ArMIIEhnqlgWAMrFgxEsrxBazVWWolOrUqIKZv8SeEpAHh6jaYBb8QlVucS4jnBQZXDjwyWRG8RyyLMAoCFnyaAWBYGbXAJ84hoJK80FxoLcvNoqVGo1Vo3WfOwVSxUsRGphuaY+I7sekYGcM5Iy+ZrpVoo6U/EPiUzcrY3USSBIC6GB07xAjFniWRyVVXRUQuJBOllJbfeIJn3xr+zTipTLZqmWKrSrUwrdVFRoZZsfwmL/i9sCMmbKaIRckToRd6LpfLuSK01BEEWaIEsCZJgAG89Nj0xzD7ZxUTN0yZ0Og0Hp5dxtvJ/wCYd8dTTi9HLU0Wo6qxGrTqk3JuSbxPU+uOe/a5mvvlBDQ0OKbGRqvcfhtE/PFLow0UOqsw5dnzclyn+mGrZkVa5NQ6pcQskG7WKlQTvcG9zixn6C5inVFNCqlyaanzFBqsJibC09fngPlKniOAGgsQBF2k7wemOtZ3lNKGVFRDqCAFxHTqwM39Z9/THJXEUmuCiikdUh0On3081z7l7iVTLp4AY0dR8xEkMDuNriLEDDFmSFK0gxJaNRJa1iWJ1AEQIN/XGhuHUqskBhBmQo1H+6JIMe5G+Gzl3hWXroBUQrUAjWpg6TpI1KZWbbx03xbh52Mfmcq+L8LmMJZFqB8LHL05/BKecQFidMqIH1BM/KCPpiLZfZSyqVte09bRh2znIZIApVkO8hgVJ37T19tsL/FeF1sqwFakfN8JUyLATfruPrhyyeN+xWGkws0X5mrPJBrNTq5piGesSiDTI0gFRrkXRfOdP4iFnpgVzBmaFCvVqLlAWpPT0eZ0kaQ1UjSwUXaxAtGxmMHuH8So5SklAVVbQo6xM3/XCtx7in3isEprrZzCqtySY6DGVaHOmca09NFo7oLyZ1apJpyU3UHe9xPrHXALPZ/XUAQkEWkHcenfr9cG+D8oVzVahUikoUtUcMDppqbhdxqOsKJ6SemClLkinTpVaoQjw30nXTQ1NImSJY0pJiGCi0mcaEFxYGlBiAh5Kzwyo+SXxiWVitkJDS5t9CIkYq5WudLMxuSSxvcm5xb4jyu1M0dJdaU6WplvE8OoVBBVibhhuJIDAxvYXmqijxFRtSqSs9yDB/OceY0NBed0VNT3RxsFNv4kndDXr62J9cbsvX0JVW51qAOwMi5v+7qHXfGhshVpw703VHurFSA0Wsdu2NZY7R1ws1C1Vte2unyUDSAGMZXh7Zh0poBqY2kwNiTJ6WGLdThVUr8Py1AH6TifB6cZikGA+MAhjp3tBPTffE3RvZq4EeaoGIilsRuBroQUxZ37ORl8rSq03ZqvxPUpk2VgPhHUIReRJ1OTEQBP9H1RocsaroZGoyCNumwvvh7bm40aTUqeUc6NlJjQTeZAaRcEQbz0wr5rO5goxrUyC5JsiqALSAFAIi5vPQzuTNoEjhRSpkJJIfsef+FLiuYeg4q5ao2gT4qsA1OpqIN1Njc3t7XnBjlPmheJ1CK1HLU9HXxArVGJDEeHMlSbnVIJ6E4UMrpUgVJJIGpdW03uOm5t7YhxHhlFhLKqhjpBHxAwCDEbevp06mdk4O02VMmGb/p910ilwmiMwaKwtWlpqLoqfDIpib+bWfCCm0FWJME41HMtYUi+lXZXdlDLrmStOFAiVn4QGuQO6t9lHKuZbNVqyvooqhpFzLaiYI0CQJXytOwJWxw5cV4AuS4etCkXZDVlzUbU7EyxM7KZUbDb1JOA8RIMpaoYWF5mAA1QbiPEQASyU/FuPEgBiPoIxo4DxFctQrFUDTK1LGJW7XnSLVVYiDvijkeAJOp3ZVmNdVrL7AeZz6D52vhu4jyZTzWXSjk9KtQBZGqKTrdzLipImX8t4tA6WwBCcr7TLGRFgyO0686XIVzbqbSYGwwYq8wFKIVqdVS4tYEWnrY9O2F7jJzGTzDK6GlUUwVNtNhEf3SLgi3bE349mLKXUggyLmBckeYSd95PvgsstC5qcWgqtkgPFFVCIBDMOsjt6E477y9XFaiAYZGEH2IuD8scFSop+IAE9QADPTHQfsy4/Y0ibqY+W6/y+WKpQd0YxlNLPiqef4SEq1KJdw1NiAymCQLLPusYjw3KaaiU6jOzO8BkYhiYsLQem/YHBfjHKeazWfqtSGimxUmoTA+FQY6k26Yv8T4plOB0ZJ8bNEQNV22Bt+6sESdz64raHXonGJxkLoKeLdQ5++iO8Z5l+60ZEBlAmB5VQkLqZdwoLKtiLsPmr57ms1yDULCNtMAX62nt3OEr+utSqr1ajA1K2og7hCgKijp6o1N3Ug2PiKd0xDgXM/3dCj0VrLuuosCvfY7G2/bFpicOaWYWbDi+0YCh3MXEJ4izVwGSYIAFlP7tiBE9B0weGXocNH3qjUcuRFPUysrarj8AMWk36Y2818FWq1Zouq+IpBj41ntcSv5YF5Dgq5nJUAzOCKjhYIjSLsYPyA9sSa5hY29tkmDCARWp2RTlH7SVWqq5hZdlNNqrNCteULW8pMBS1x17w0VvtAoUvEp1qVWm5BJpsBNhFjMMGBMFZ29cci5k4ZTy7qqMzEiTMbdNvngjnvtFzdRaemppKqqkBEIlRpDAlSRqEEjvJ6wGDXkjRVB5YacmXmrnPMpl0sKLVXmlTjzLSWYd5/GzER20G04YOSeUF4etKrW81dxqdSSQoP4AB+O4Ja8ERYTPJeMZyqawNV2eqsFixuG3j0gQsdIx0bjHN2tUJQvTZJbSxUwbmSL7diNtxgHGvlLQIzuisIxkjzn5I5n/ALQcrRc01DVXssKoZwEGhVZo1MVBIBJJub3OBnFNDOtTRoq6oYADcqSJgkKyxB9T6YX6HMqU1CZWgtMuw820GREkkk+5OBnF89mFeCppjuYOoiQCNxAFhBP54HwkTmztk106nf4bBF4xzG4d0Y0sVoNvj/8AE5Uq3D9JqPUqMEQComoio1VgRqpw4GlWj8JEAyCb4Ws5nUWrTdjKQC0EA2PSRuRb6dsEeH5PK1vuxasAaxIqknScuyKC0DWBDbqY2PpGF6i61q1V286aiEDdElot3Cx88PnEyNLDzKz7csTmyMsEBEeGc6hCH8UoVPkUAsI/CL7i5nYegx0ytxmjUSnUqrp8RRB06kBOwYjodpNuhwhJzYhLBgrKaP3cLD6QmkLOnVEfiA+GfMADfBblOujl6CyVKllEyFgXA76pHzA74qdCXAVy6I3CTsjl/q3rrfirlfhRLFAAUaCdUtGwcrBUhmhmJm7Nq9tPCeQnzIBY6CgWJHxNoAaD180kkWxco8HioV11FUySAGUEwZBYWtIuDfud8GOX6S5Sogg6TYnUTE7E9/8APziO0ZYCbTPw5YXsIFaDW+fT4/4V2jzE+QAoLlK1ZEEeJSEgtu1gO56xgZxvmgZhQXoZigqNqqeJTiwEeX95o9t/nhvblXK1SStY6mvZlO9z0nFSpyOwc+DWMqtibXJ2BXb4fzwocJnEkt9CqoZIWOzh+viFHgGdyGY0+A9J3A8oIhwPQMA3zGD9XMinpXq7QPkCSfoPzxznjnJ8HXXoFWG1Wj5T7mAUPuQG9cVeTeMVF4l4FbMNXpCmRSZgZV2htDTNylNo8xFjB6Yg1wNgaHxVcsTh3nGweY1Rv7V+TVz+UNYL+3oAsCBdkF3T1tLD1EfiOOB8OyCVKiq1TwlJjxCpOkdyBc/LH1Tm81GmOrBR+v8ALHzPzJwk5fO16AU6adRgI/cmVj/wkYLhfeiqa0K7X+zXMvT8SlVpVxfToJWQDEjUAJMbdPeQKHC85Vyddajqy6TpeTft+RGC3KfEBTcIlatSc3AYs6MLk+RZvudxi5n+FtUoLmpV0qswfT/s3lvKw6BgNS9x6jHC55JDhorcBGHylpfry8SOWqZuJ/agiUx4H7RyOvwr/PHK+Y81UzFXxqjlmexnpAFh2GCNTIwJ1e3fAbjCFY/zfHYQA7RGY6ExxHMOirZPKMxGlSb9PTBCk5EgyDgVRzDIZVip9DidTOOxktfBTmkpNHM1gXTuYc0gYeCXZgvh1TUAAOjyyoBO998QThwqZSmZjRTAHsFUn649j2Fbhla2uqsLjVrnvHmnMP2EAewAGKVGoUYMIkGRIBFu4Nj7HHsew4PRANOgKlmq7VHZ3MsxLMe5Jk4f/su4MuYWu1YsyKoRackKZm59ugHcnoMZx7Fb/wAqMwYuYWmfinJeXyxWqoLftEGhjKwSB26Sv0N74U+a1C5iqgJK02gT0BAaPXeJPbHsexCDV6O4gAIxXVLFSgC2DPBapTUF0+YASRMXi3zI+mPY9g5m6QP2Wz+k2QGQIOoCLQRfaPXDJyFK5hm/EabEGSY0FDH5Y9j2CWdFS/qunZqkKihSNiw+X+QMUxR1qQIgCNvn+uPY9jp0JpDNcTV9UtHhtMO1WD4jNM6iIi1ojtN5OI8U+0HM5KpRVW1owurbzIAIYyeu2PY9hNILJtbvExsjwwytHJdG4HzM2YRtSiVMN2NpthRy/EMrTzVfMim61H1qQoWAtJtJNzdidtrY9j2F5e5w1KAyNa40iXLnM6cR89OkUSm+lSzeaYg+UCALgzq6bYWftN05aq7qBqqUSWOkHVpBUAmQRZQJFwJ9sex7E2AZ6UC4tBrokf7V8utHOUWpFglXK06qgxKBvE8oKgW3P/iIwycNyQp8sFt/HzAJ7jSygCe0oxj+96nHsewc78qGwms7L6hKeXnYwR6jAzmHJKKSv/eg+2MY9gVhp4W24gwHCPvWh9FrWglWkkL5ogkjqE0CI9p94wM4nlVR4WwIJ3n8TD+AGMY9gxp1pYiQDIHL/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568" name="AutoShape 16" descr="data:image/jpeg;base64,/9j/4AAQSkZJRgABAQAAAQABAAD/2wCEAAkGBhQQERUUExQWFRUWGCAaFxgYFxwYHRgaHSAYGBwbGh4dHCYeHBwjHRgYHy8gJCcqLCwsGh4xNTAqNSYrLSkBCQoKDgwOGg8PGjIlHyQsLC81NCwwLi0vMS4wKi8vLywwLy8vLCwsLC4qLCwvLCwsLC0sLCwsLCwsLCwsLCwsLP/AABEIAPYAzQMBIgACEQEDEQH/xAAcAAACAgMBAQAAAAAAAAAAAAAFBgIEAQMHAAj/xABKEAACAQIEBAQDBQQGBwYHAAABAhEDIQAEEjEFBkFREyJhcTKBkQcUQqHBI1Kx0RUWU2Lh8CQzQ3OSovEXcoKywtIlVGSDk6Oz/8QAGwEAAgMBAQEAAAAAAAAAAAAABAUCAwYBAAf/xAA6EQABBAAEAwYEBAUDBQAAAAABAAIDEQQSITEFQVETImFxkaGBwdHwFDKisQYVI1PhQnKSQ1JiwvH/2gAMAwEAAhEDEQA/AE1lxAjGxsRjDoBJCVvocOaopZb6bkTeO4xf5U4v90zKs1lPlb0Bi/yIHynFahxMpTKC07EfritVrBzJF/THC3MCCuNflNhdxHMtGmoNSqiTEanCzNhEm+Mf1xypgCvTkxHnAmZIietjbfHz/TUtnqWmWhqexkiCLD5dBh2+1/iC5kDw5IR2mQVsQBHmA62jChzaJCbtkBAKO/aDzGBRNIHzVOnZZuT7xHzPbHMzjyVNQBmbDrO1sZIw2w8YYxKMRLnfawMYOMxj0YIQ1rAxsWuQIxDGIx1RtRdpOITibDEDjikET4VxQU7MJBxfzXE6ZUhRM9xHuAfzwvqmJjESwE2vZqFIrw3hHik6wVEeWOpxa4zwIZamGmGO19/+mN/CSvl3ZiIGnpPf8sauZMi9MftC2/l1T8/TFdkuq1OhlukvPVY2JOMKIBx7TODXK3A2zNYAJqUb3j2/ni000WVW23GggJXG2jkmfbDhxrkdkaFBLnYbye3pixy1yDmWMsvhjoWEn6dMVmVmW7Vwjfmy0kR6BUwdxviIGOj8V+zZmq6tUJF4F/ztvhH4nwxsvUam4uPzHQ46yRr9ioyMez8wVKMZAxnTiQXFlKq1YIxE4mRiBGK0SSokY8BjOPRiQChaXMrXq0ao0q4qagVIJWYnYiDcwZB6YscU47mKg/a6yGvBqO3qfiY7/pgjmV/aUf8AegfX/pjPFMsNS/8AcT/0D+JOE8sWR2UJrHLnbmpauF0GRPPuTPeNsW4xLGDhyxmVoaElkfncXFRx5ROPRjIGJ0oWrGToa2jUANvecH63B1ooCoFQx5gOn88LamNsM/B+OqqnxIA2jvOK5A7cKcZbsUtLkXqNZTv22xqzeUNJypiR2274YM/xbUdFITO2kX+g64rNyzmWUuaFewEfsnM/lbEDK1p75A8ypZSfyi1o4Rwo11a2w8p/jidXhpoFWkEyDBG/yIxRy9dqTbkdx+hGLOfz3idL98WU4nwUCQB4pn4bxmkAdVm7i35DpgVzLx5qzBR8K/PAGcZjHGwgOtddM4tyqPhnHW+QXFHLqpUarmRF5M/wxzjhPCqlbVoRmCiXjYD1PrjoPBuC5wUwfCaBICmFMDbfFOKotq1fhLDs1Jtq8apLBIGrvix/TaOO2BWW5BJZWq1mbqVFoPYEG43/ACxr5l5aZaYGXcqxO5PptYfnhdTSatNLeBZClxfjNJRdh645lzhxCnmHUpErIMddsMmc+z7MnLaw4cgEst5PU6T1/KcLXEeV2o0wWVtTXH7pHUz+Xvg7DsjabzapfiXyuFFtBLJXGQuLFfLMhhlKnsRBvfEQmGCX2pNiBGN5p9cR04pARJK0xjGLD0CADBg7HvjXpxJQLkPz9dVamCSDqDDy6tvTvfG3iubpgrLkEABlNN1IZSJBB2Nvyxo4zlwwpk/vgfI7415nhCrmVpqDuIEzu0RbfthVibEvomWHIMXqiRxE4baPIFQga6tNGInSSSf8+2Nw+zZz/t6X/N/LHjx3hzdDMPf6IY8OxW+QpLjHhh2/7M6n9vS/5v5Ywfsyq/29L/m/liP8/wCG/wB4e/0Uf5fif+wpLjBDgfB3zdZaS2m7N+6o3P8Ah3IwxH7Nav8AbUfq38sHeWeVXyiVz4lPxai6abAmFEHe0/EZ+Qwv4j/EmEjw7jhpAX7Dfnz25bonC8MmdIO1bTfvRVDxOnk2OXyKIaqqxerUP7is7CRdmhTYQAfnA2nzRn9NKqMzR01H0fADoYANpcClOxHwatwNyMW8nyHXpvrWtlydLL5i+zq1M9N4Y/OMWqnJNZloA/dCKA0jz1xqFyZAYAEkltSBTMGbYyscnDzbpXBzjuXak+uyaEYjYNIHQaBQbO0uI1XyedRKebQlUrU9mZel7+uk+vwnCNxXhj5aq1KoPMp+RHQj0Ivhu4hyFmqldq/i0BULavKXEERESpNoFySTuSTgvzZyq2b8Jw9NairpqEzDbG0A9dX1wx4bxmDC4kRCT+k4Hf8A0kdPA7V1VGJwMk0Zdl7w9x9QuYqMbqdItYCT6YZ/+zyoP9tR+r/+zBnlfliplawqF6Lrsw83wkiY8u9sax3HMA1tiVvqlQ4ZiiRbCAiv2U5IUaVR2lXZwINvKBb/AMxvh+biKAm+2A9bMKQAsAAyek4HVMqzH4lj3wlk4zgnuLjKE5iwssTQ0NRevxyCY2OLGXzS1QAemAa5A/vA/X+WLeTpBWBBwRBiYZxmicHeS8WuaacEyARbALmai2nUiCoeqkgD0ucHEaRjQ1cLaxxe00bXnixS4zxTlavXqNVIVWa5Enf928RH09cb8vyGuga2Ysd9JEfKxx07N6XuVvgc9BR0wX+KfVBA/hIwbK5WOGJUYLTkt74Y8ny9TpkM9MExt0xv4HmqVNTqVQwsxFp/6YsZnmimCFIEd9oxN73k5WqpjGAZnFBuYk8ZFpUlVYbaI27fOMKOayLU2KMIYdMN/FuJ0gdSHUTex6/5jALOcWap8UH5bj3icE4cPA20Q2ILCdTqlzO5M1NCgqDrX43VBY92IHywSp8JZc9QfXRKiqoAWvSZv9aY8ofUd+gxR42oCJ/vF/jieSeeI0P96v8A/Y4V8Vun/wC35FMOHEU3z+iZeM8EOd4sKAIGsqNRE6VCBzA9AGMd8buI8g5bXl/u+YL06uY+71NSqHRg2ksogStj06rczjHHs62X4kayRqplCJ2PkUEH0IJHzwaqcJpVc1k+IZcQlbMoKiHdKuqT9YafW4+LCDAZTh2CuQ/YImYh0j/M/ugvFuRcqlZMtQzTPmDVWmyNTgKDu0gQYsYBxr5q5JoZaiatDMGr4dXwaquoUhxuV2kAwOu+9jgnztnaNLPmpl0dcxTq6qjOZViApGkarDobDEua+E0s9TTP5caTUcU69P8AdqGACPckD1lTuTgs5e8ANlSa1AQLmbkj7nlMtmNZY1gNSlQAhKBwB36/TFnin2e+DmcnRWoWXNAHUVHl21wAbwpBw6faHkWbJZgFSEo1qZpk7FfDSmY9mZh8sGa7JNKq0aspTDD18WmUH/MuLOybZHkp5BZHkue5b7OaRzGdp1MyyU8oEYvoBkMpdiRNojpOFPjuVo0axXL1jWpgAh9JWT1EemOtgU/vPGfFDGn4VPWF+Ir4bzp9YxybidGkar+AGFKfIHuwFt4PecVShrQq5KaPVNFX7N1XLknM/wClCh94NErC6O2rvNp79IviVfkPJjK/ef6QJpklVPhGC8E6d56Hpiy9NOMZHtnMnT+Vakv6/wAGPZsVq9OeX6Y/+qP8HxKm71yXe705KVH7L0qUqIXNRmK1AVkpNTsRCkjUDaCwE79YwP4PyPl6mTTNZnN/dwzskGnq8wLWkHeFJ2x0bKLTSllsxDNXocP1U0mFZdKTNpmQB88K2U+7HgdL74KpT7w5HhROv9rczaI1fliRY0cuSmWgeiBcK5Gy9XLPmaud8KktZqSt4RYMARpb4gRqF4jG3gfIOVzSVWXiEeFrLgUiYpqzBXPmHxKoaOk4J8vrlv6CIzfiGl95/wBlGrVCxv03wL+zqBS4nG33R4n2eMRDW6aLgrRbPs+prT4hXSlV8WmtM6XEqH81OG0zbc4b8lxW++EP7Kh/pVT/AHR/8yYs0OOAtG1zinhsZfi58o5M/wDZTlmDIWXzJ+S6rluPKq74i3GEJvGOSZrmNySFNsaU4/UE33xpW4F5FoB3EWA1S69mOO01EL9cVTxSk1ywGOWf02/UzjW2fdupxIYF3MqP8wbyCcafKlIA6ndj2EC/fbFml9nQrGQxpiLWLE+pMAYsVy5KzaL7dMHMpxYhd7YHM0g1BRAhjOhCROIfZ7mKWoiHCiZE36nftgPleWa9RtIptMSZsI7yf0x2oZxKlMqeojClzlx5eE0ld/PrMAKPN3JjaAOs7le8ixuOeBqoO4fG46Wud83ctVslQWtVp03XxUUBiWEnVFlKnp1tgZk+Ihs7RXwKCnxk86q4b/Wgf2keuxw1fabzCma4ZTamdSHMUyDBAMax1vGEnglFa2fy6VBKNVCsJIMFz13EdxtvgDFXOHZtyKRcLGw0G7J345xFsrxPxgs6Cp0m2pSgUgH2Jg9xixmudaA8FaFF0prmRmKgZgWZpkhfMQBc9egw0UsnXQBfHp1ALBqlGXI/vFaiqT6hRPbG2hlKzAnXQEbTQa//AO22M7DHj4IxGIgaoXmHL4IhzGOcSH1ZvZJ/FObMq9UZijl6i5gVVqEu4KsB8SwGIEi0xbFvO8+Zawo0aiq+YXMV9TLJZSrQnmIuVXt172ucwcTr5QCRl6hJgxTcAdt3vt2wE/r1W/saH/C388Gsi4m8ZmwD/k1CSSQRmnS0f9pU85z2KyZ5KniMuYA8EFgRSImJBaAPh+HscQ4tzwtVzoVgjU6CMCRP7GoaloMXBIxIc71/7HLx7N+fmtiVbnWqhE5fL3E/CfyOq49cd7HiZNdh+tv3zUDNBV9r+krfR57y3j516lKo1PNKi6QVDAKrK0+YRM2g4VeN18u9Scsj06ekeV2k6ryZ1G23XDfR49mqiBkytBpMQEaf43wXyNHMupNall6HZWRmY/IGw+eKZGcQrvQD/m1WBsUunafpKCUufsuKXieC4zf3fwJBUUyN9W873iPT1wCfmCmeGrlIbWtbxNVtOmGEbzN+2Hynw+o03yw/+21/+bGG4VV6HKkf7tv/AHYiXY47w/qCvMDT/wBT2KAZPn+jTqZUlKhSllTQqjyyxIS6+a4lOsb4pcL5kyX3FMpmaddwlRnBQqN9UX1g7MbYbF4bV/dyn/4m/niJyVX+zyn/AANjufHf2f1NXOyb/cHoUrcP5jyAylTK1qVdqRrtUQKVBC2CAnWDIAvgRwzj1HKtnRTWp4dem1OkDBKgzGvzevScNXHOIPlYJoZVweykR9VOAh51P/yeW/P/ANuLWRcSeARh/wBTfqh3vgY6nSix/wCJWn7McuVzLGxBonY7eZN+2F9tzhlrc81CjLTo0qJYQWSSY9LAT63wtgYd8DwWJhklmnZlzZQBYJ0vXTTml3EMRE9jI43XV67b11URiYGMqmGTl7kx83Td9eiPhBUnWfQ2EdJvfGje9rBbilbGOkOVgspeVJxtRcOmS+z+vuaQUAQQXu394bjDLkOQ6aA6qSubbnb+GBZMZG3xRseBldvogn9LdjJ74j9/OFqpmHRSUUueiiBJ9zYYALW4m61XSpSJUFmpDSzKoMeSRDH0Ukn3wqmLInZSU4w8Us7M7Rout8KzskYEcxcYq1K7qci1amoCKwqLNQAknSpEnzjYHopMAg4FcD5gZ8uj1aRR2W8SJIsTf2mOmILmnFbUQpUXF46RG2FeOkpo0sHxTrheG7Qut1EeHn9FS55yirwqlopNSArIvhvAKkNUEWJBE3EGINsLfLVFTxHLzsaon/jO2GL7SOI68qoGxqJabAyb+9owrcMr6M7RYfvzPeG/xxbh3ufGCRSCxjGxyloN/ey7rlRTpzJnt6YpZ7iJpt6biLyML/8ATRa9sUuL8UNUiJECD64ZRQue5LJsQ1jdFq5kzNSrUBcQI8omfmb74q8M5eqZgjSIWfiO3r74zlcm1Z1RbsdpPz+mHzJZfwqQRfwjqRvuZt3OAeO8ZPDImxQ0ZD7Dr6/NV8P4f+OkL3/lH79EJo8k0UB1Mz2vsL9xbba2J5vlAELoaFA8qsouTGqGFxJg++CuTz9IsF1Lqm66hI67b431s/rYAiwBvjEnifEGHtHzEu3AoEelV129Vpv5Zh6yNZohORzbZceG1MgqLGN4jY7EwRgjmeIGqklhbb19sVeOZXxaTEA60BKkb7bfPf3Awq0+MGwOw/hjXcGxjuJwmQ1mBogdfofqkmLb+EfkO3JMlGvYkzHXGrh/EwxENbATOcaGgonXc+++BFOsyzFsP2YQuaSdEtkxga4Aap84lxtUUlbkdJws0+aytrwWk/4YCVGJN8aSuCY8Gxoo6oSXHPcbboiXG+PeOIjrv6YAsuLOjEKixvgtjWxigg3vdI6zuq+nHguKWf4yiDy+ZjsO89u/+OBdfj1SJ2jfax2uNxgCXiULDQs+SaQ8InkHepvnv7X7pkVcdW5b4mClMnykACIiItt0xwvKcdqBgSQw3iI9cdJ4RzAKoFTaTdZvPf54ElxceJprdD4o2Ph82Dt76IPRdho1gwmcSFUd8IdDm9VTSScDczze0+VjGBOzKMMzQFc5kzdKlQ85FPV8CgXJG0Adu5tjndPPmm7eGNRcyStPVPzUx+WCngLULZiq/iPciSQFi0W9Qb/ykiHzVQqWYDTNldYaPSoLE9pF7e+E8rmzvOm2i1uFwzsPGBep1RWiqtROaqOf2Z+AQQz2Cqx6XImBt7YasjzLw16XiPS0uok02ViSbDywNLDa9t7gY5xn6zPQ+LyEB+wIUwZ7nSWH0xZytgb9v1/ni7KxrQAEFLHIJSS7f9uiuc981LnMs1NMulJadSm6wZYLLKQYESSZt2O++A3K2XD8RyyOJBqGR3Go4xVgCsGHl0LeO2sgfIsPp7To5cqf/EKJ/v8A64LiNtSbFtDXhdh4ty5RFNvDBRgLXJk9oOFnh/L9XMBmprIXckgX3gdz/PBPilR6iiTCjp3/AM/phx4bm1CBQoiBaIvbt1wybM6FmmtpU6Fk8mugHukzlrh7JWJdWUqvURvA39jg3XJYhQYJEx6CJPtcYM8TzNMLCxJ3wqcTU0K33gzFNGm/xAQ5EdrfWMYH+IY3S41srj+ZtDzHL3taXhLGxRFjdxqr9XgMoAKlRYpqgEygZWLmqEI/1rSQzTcEjrgOKlWjWRZBY6iwBqMqoGimdVS5crOoA6ZUQBODC855RlB8ZCCYUAyzHeyjzbX2xRo8STM1S1MEimIkgrcna/t+eFv4vFAO7Ztiqsiqrajoj4Yqd0/yjZYm+4Hb+ffHPM5k2psVZSp7Hth6z2d8GmWC3JAA7meg6xgJVzLVKylqZDHbVb167bY0n8IB8bJZiNHED0u/3We421spawbj5oHT4RVYAhCQRP5xi4nKlcjVohf3iQB/M/TDOlcvYx8jt+WCuSqyFpn8O36D2GNe7Gv5BKG4CPmSuX1cqymGUg9iIxBwiDU5FzEbX/XHV+K8pUKpNSoxWBLNqtA97AYSq2fyaOy0QWMRqdiNIMHy6dJBIA+RI2JmM/FGRx5jursLwSWeXKNku06QIDL5lNwdwcBeMZpTIGy3aOsdPTcThhzWZpNSr5rxmWpqDJSCko5Z/PIHkhhfoQwJmLYT+ZcyBMAAMZtae3ub4DxWMfLEG7XunuF4PFhZjIdcvXr18UDyXDa2dzAWiJqFhAmIuIPsOp6b4s8UyToVXRDmZtEX03HSQose+K1CgytIJBjfYjuZ3xeeqdUXabkkzJ2Ekz/HABkoUFezClzsziqHC8m1ZqwDACjTaoZtIUgACDuWZRt1wV5e4jDhdu/T5EbWMfX5Yjks9laVKsX8QV2YAwNSsnleOmk6lv3t2xS4Uz5iu7IpJcgKqiTv0AEk+2J7U4clU0FzjGTobCe9M9cTFMYZOH8oA01avWFNmUHRHmEx8U7QSQRH6xP+rCgkCuhAP7v+OHeeE6j5rM9lODRH7LkWSRqzCtVJ0GbB9JbaDFoFpgflvhvr83UdOhZKgQZGk+gAfcYR6XHWqKVFFIUAdvQdPTviFPhrV0aoBTpherMwO8W3nzW2xn3Qtc4E8ltmYnsm9zW+qYM5mQMu4VSE0sFHTY9eoG+kT9MEuA6Wpg1AQkLL61UKegMqSSegAJxU5X40lVdGkB1EOm6uO69vbGvjOUWgqKqCsjkhQbaQIsWMjrHQ2x5zSe79/f31U5XAtbLuNlb58o06SIKLEhnXVqgz2IIAEeU2i0C5mwTgLf6ZSjo//qxe4zwWsmTD1KQpgVU0hXDgoQfNMzY6RtfVbY4ocvJOboju9v8AiwVh2kNAKz+OcHPJauwZNgy+dNUbYnU4zAgKcD+W8qc1S8QZl0UzpSmVBCyQGaZN4noII98T4RzUKOZOWq/tG0a6bMokgEqwaABIgEGBIJm4k29s0vyhV/hZGxiQ6LNepWb/AGb/AEOM8zBqfDqur4vD0+2shY9xq/LDVlc+jAlTLRe0R/n9MCuNcLXM0zSedLETpMbENvHpjKcd4g0TRwHZpDj8h6fJNOFwBru1JSdyXwEafHYFS400+sJszAxYsRA9Ae+D808sAAJO4At6QfS2DWUohQFAAAAAA6AWAGAnHKB8aFBMiRA7yfngfhXZcUxrmT3VXXlyPqiOL46WGPPHuSgnFuZmp1BUZWcwSIjSgEbmfKLgTi3Q5lqu7ipSR1VllkfWSpnzITE7dPURIjFfjuSpp4StVXXU3QNpdBvqG4sR23xszHARSpGpRqPVOk6vEOohYkwABaRcRONRiAyN+WIUBQFIHAtLoR2m5u/v0QPjXOoo11VKpWJ1QDvaJMbx0xH+vedpMtcozUGMKzJCt8QhWCi8o+5O1wJEobXqOHO7G/zN/wBYxaq5+roXLu7GnTYlEmVBYSSo9Rf5+pw4jiGbXmgnv/o5QNjvz+P3yXTOP8/HM5OAxUVDDEfEum5UdJuDci0G+x5yaBVvE1O4O4Jv6TEBh8vrib1WFALJgvqH00mfyxXy6EhgDcfw+WBZmtDy0LQcOb/QaTvqUTqZwETAHcEHa/y274H5vP0qlTceUAA/Mj5HY+k405TxKreHoJLHSBMAsdo9D1NsGc99l4Cjw6p19ZHlJ7DqB64X4qaJpDXupWzTSPILBdIPTeSVAkGInb5mcZZjICnbYx0ECfqRiNDJmnGolmFoiIg3+fTvb2xsd/PIPwgR85Xt1M39MVaXouiy0XuhebpTUI7GPcDDLyxVOTqg041OCjEzYOChgggqQGMEEGcCDR85LXv/AC/lijns5VoubypuJE/LviertGlSgMELXPmZd6datdWpc5PlShLPUTSafhswh4RUVnJUs2kKOouSeplhyz069NKikwwmC0Qdj07g/THCsvx53IBXUfQn9Zx0vg5dKKqSR1jtN4wRhI5bykpdxeTBdiJYRRuq12r09EC4RwQN4qaAjIo1C4tchuw2MkmwP0HpzNUpZdEV0UUX1orJq1tqqEydupFx2w08rcFR6+Z/aeKmpJYaiSYaVkyTYjqfiF8IvM3C8w+Zc1KLIzuBpUQgkQmkzBkDeY32vEA3vEFDukcGitkQ5M4HVzjVswrBNJMbku3xaVjsIv6jpMEq3GlNJmLaHWC0DY/hMepsR6nBfI0Tw6glNG1Quqow+GT5oHpCufWF74TaQnOUhYr4gKgbEDzKD0sSBJt1744TeoV0UxjaWHW035DjjGkgzeXqCg0Q9YShNiIQICs/vmY+mAlDhzUOIUQygIz6lKzpKs0jSTJ2tczbrvh74rmqmZp00zPgUEkitTc6iVtYFSYJU/vC5F+mEXlkmq5pVKrpTpk6nE20FQpHr5VAgHpbHIZbu1TiINqRvjnDMtQVFp5djKBalRQFVQSrEoBDO3lJKyQAY62xwHl1BnBUR5WmIuWvqDEqo2AhlO87kyTe3x/l3O0aaChmatUMWLAaUZgTIsTpkSR7dLRiHJXHKNNxTzDtTbU0LVAXSwIGkt851NuZFojHHSCNrpNSACaG5XJbIDMuprf3XQuEZIUlNrsZI9unynFtz+WPUjqWTBnaO3641u4/6Y+XYmd+JmdK/cn79k0iibG0MbsFlCQBbc+2BnNGRqVKJagR4iTYmNQ6iehHSbb4v1BY3n54F8x1j91q6SAQs323kj5xgrhrpGYqN0Zo5gPgdNl7EsDonEjbVIfDOBrmKrvmjWBpUGqLRomK1UyIVZ2NyY39oOCHD+QCyVaWVzNdcu1NmLNUpRSqLpcUaqRq1QYZkKgQd7jCnnuOOQQ0d+1ugNiP8740ZXizrPlsbGGGwmx2sD/DH1x0DSd/ZZls7gNvdAOIVnViH/1imHBnVPUHpbpc/SMWeHt4zKHOkAEk+mL3MtfxKNF2X9pqILGAzD1jf9Om+I5HkavVAd2WlTMRe51SVEGBJANtzBtbHpZhA3U+SugjMx0HmtldlYgKRpHwi5if8euNZp6GBjf0N8E/+y2oaYq0K0rqCksCBqgMII3sZtPaZkYqZ3J1aULVU6+5EbQDHfcfUd8AsmbId9VqIHPrK5tV0qvJX+H8PDsHLVaZBAUoY3DgkES0zpGkAg6232DVS4fXoVKYqVfGpVaQqIXQ06qz+F1iPnY2OFyjm6fkVqiKSokMYtsd47HDDRravNq1E9dWr88I8ZNmzB7deXgpSwgShzHef0SlzEirm6osJuOg841En/ib6jAutl9jqBEiYO0d/wBMFeZadLMVQqyaqkmoUksFHlC9p29QAe+I8P4LlEpt4ozGtwQpsoQi83ifaPlgyEjs2k3dIJ8r81CqCELW80xAG5PUzjOY84uAfQj+OIpXHkbcKRPrscbC8rPeT+uJnQpvhmhzeti/8Kzy5kQ1YaUBC+YgeXa9z+m56Ydq6Uy5BqVaRWzIE1QRIJnrMdzthH4NmqlOp+z3qECBvg4jGqxLttAG9tyQQVEG4xyQua3O15B8EuxEMbnkSAeGnJOfAeXavD6RU01dnZmbRUTvAKqSCRpVfrfF6rwPVXXMVFRUCENqKVCWEhbiY8tSoCAYMLOKfEM9lgabvm9RtJpkuGhQLldRW51aZF2vO2BvHK5p5VXpZmabFiaptADTHodJ0g9Y7ziTpbedDaWFpZGDyVHmOrlhr8VmDNdglzAtsdhBvPQYUOcuEVKLh0RqSUvIq7lTE2IPmBJJJk9d8WqvMYLN9yotBZoqOZaGMldVnZRt5jtE41cUzmYbLsGYu9i4UCFF77bXA9z7YkwlpAVBsqzluM1Pu/jjKF6xBC1FOpVImWZSpdSLtpBCk3wK5K4lVSqSjCWVg0jVM+Y2kXkWjqMPWb5to0MgXQhZXSEEag53H8TPXHNeE0swo8ZaLFR+MAiJ6iOnrtvgiOMgkOFInEtrLkObS9E2ZnmuqS1HWzhTKkeUqoCkksWJLBiwuZkdZAC1zPm3epqMHw4UsDuWlgY6WEWtb1xvq54udTEKTZrRq6hjH4txMX3MnFHM5NKohNII+G0GoL39/fHSGscQhM7njVdR+yLiLaHpO06h4iiYA2U6R2jSfke+Htc+jNAZSfT9OhxyDk7NmlorFQsSpiZaRpI9IMbegxcpcYZnIpqVFzC09ChpBLliABHv+e+ex3ADiJXTjnXqiocYxgyuOy6yWgS0C1ydsc6+0DnEKrUKUEH4mPXYwO4wk85/aPXztVkou9OgDCKpKlx+88XJO4GwHrJKo2eqT5yx/wC8Sf44nwfgzcMRNPq/cDkPqfYKGKxDpAWM25+KLUM60gapHZhI/wAI6bbDF7JliYAUEncExHt3/wAcAAZE/nthg5beKo3PebjGxidZpKJG0LCzms9GaJAHh0tSJHYzfff19hg7m+Z3KsIqeHUi67R2ZZ6GR1+eMc28LFMrWi1X4uwYW6QST/Gd9sDMhxQoYYK6gm2oiPZgJA9MAcRY1xBaO8PGk54ZI5jbJ7p1qtfPZMfA+L5htNHL0tV5LuToWeukbn0BnAbj/F2rVoMgAmNViTYEsOh8o8o22wV/rY+krTRKciCwdi3yMeX5XwEzdNKpKGxIkMCTBvEzc/49ML8LGWvL3tA6a2U8lxdnNv8AAj5V7ps4LyEc/l0q6QpEp8Wksq7G4jqR3tgpw37LPAbWKSAjd3qAx6zePcDFDgPPj5Kk1JKavLShJMLMAgqLsCYIuN29MK/MvPLvU05o1HMAsgOgUjvpC6Y1R1iR3OJPw8bzVnXkDok5xUryTQA8VW+5vQzlZ5KitUfw6kWaHa6zuskXFo+eDdRc0tJguupqVwF8PzMWUC1yTFjrtafU4pVuGVM+mXXLlqtN2IV2EeGSYYNchVmG79hvJTl/h1TJ1EYV0VhMqf2moHyspIgCRaxkTO+JmMuflG/yUmZspACUMzwOrQTRUpvTjykupUSBO5ETGN/C6GpFbw2KsDBgwQvxaYvIF/ad4x1/i+dfMZWsrqFEeY6hUV1lCWjSpkLqtAO4BMDCdlznKWWhcuham+lNJ3AuDa09YtPYbYqk00RTcTK5uXahWiXuOcI8KmlVQqzdTqs/1O/TpjfSrPVVTUqKpjc1dTN72aPTEuI8FrWWuppJUMgN+BiIIkSsGB13A+dHOcz5fLsFFAsxEuRpVS3pYg2gyOpO+OxNDjlchJ3lveItdEzPENVCUoeaY2J9VMGnJv3AG98AeKZ3Mg6KpGgqodYkGIMwJg3icEMvmA81jmQBufORAF7r4kat4YW2t0wHPFzmV1mS7MdIP7k+npH5HFO2oXcQ7upZz/EfDBCKEUmAoUKOkmwibRifD8/CvUYBRsOus7wbX6W79sXc3wSm7ftQfDBnymCLmfQ2g4kvDcqboah0Hy6mEfQYvDAWpeLBsLVxOmtYhaiyfWZmO/pBt6n0wR4V4rBaa+VAFA028shoPc37TjPC+F0tTVKiAveNRN9um34u2CvDINUp3aAY6EwPpiD5XxCmptw1mpe5cjzFF6lcoBLFiAFBOxNgNzthxq8uocgGp06uqmtSo7tEAodLJ6bEjvb1x7mflpcvW+80nEFj4lMNDoSY1p6SfkfTZj4JlFqZBqauxLKwlkaAKkIZkAGbwoMEyekiwy5wC376oLswxzg5Bcvk6lTI0fDVm3DaVkzqJP8AH/pjTxio1MNSLVGYC8yoCqLQL9ATPrhryNSgGp0lrpTWmz60qE01VUKgbKEqmpLEiRECxAaVPmPi1Nnb4YGlAyDSKpUaC+mAF1xqKqABP1Kw+PJOV9bcr28eShJwlxssuxqb0Hw+SGciUNJrOKlOlUQDSailiN/gEfFtHTBvmqmudR3NYakpyFekFdnUDUEKkiCZJ7yI2wr59zTcPoDJABG6t6bWO4v2wcocWPECtGnrLBYLsgGhPhA8pJMkgEiOlrYGljqTOD8fBWxupnZuFHmPFBeCCAoMG1wel/Xrttg0telTYaFJPp8/ScRqcs18quqqqwdmBDD1HcG2xA364BZio4ZWUxpNt/4DF8k5eQGO08ETgsNG2EySMt18+SZ+KcX+9ZUKsHw31e0AggXjdhsOpv0wLoVhUJILT1BjGvheYJcajIJvC6ReZgfXBN+VasaqcMP7rC3pB/hOKnYgA1I74lWy4cMAcwaHcC9/haigPr+WK9W1YG4imxuB3EC3qPzxg8Nrqbo3y0/qThk4dyWiHVmKhDMBqRIJQAhtJZhpkwAQBG98Vy4qKMWXemv7KDYny91rT6n5j5qimZahV1UyEbYNAOmdVwSPKRo+IXF8WM41CvQZHf7wzNMnT4gNtXhsRKzpBgyLQbThwocu8OqvTGnMw50kl1iSHWCAvd/TCNzTwJuGVzS8OkjyXWqB5aiNAggiQBEQos09IxyIRzuzRu1FXW9dFwMMXclZuOf7hUuWslmaOarNlNVOmimp4VWoC3hrcGQNLQREiOxicMvD/DqVGFSijJUIJlnDoAZPhMphZJuY+V8InEM9VCeOrlWAal5dtDAhxfeQ0fngBS4lUSNLsCNiDeLW9rYILH5nuYdaoHp1vkfBUtmZEcjgS3zXeeHcQp0SwqQC3wUEYvIgSC7CdE6t4MNBkiSoZlKpq1BT8NFZy2u8JcsVUBNIIMgGREAdMLPK3EqtauiaiQogNtHv3k7zh44hyv41Nkpko7HUxk3Jg7AwRPSBimSKnZy4lx08B5D7KJaA9hkbsFq5r4ky5EgVZq/CDYkgwG9iFYXtv6jG3hnCmakoqpoZPLspEADa522+WK9XhOX0fdy1aqwEMYkD4ibQI379B2xOpxnwIp/hUAAssarCTa2O/hnFuUIB2NiBza+iDcT5MXL062Z8RalLQfCIg+ZrASLG5G35dAvDONBWpyWAWxPuZaYvcR02HYDGzmXgb5HMVMqS/h6gwEkhgQdDGLFgJWehkdDgT4ft+W43+uCmwCu8bVLp9e6F0HmXjdCjRSbtUBIANtINmJ7GLd74UsrxjxD5KTEA30gmJ9sCFydTNVhSUyVWFBMQATYTFhJMdpth25f4aqZT9ky+NMVZJswJEW2gfXFMrgxeijMhV3KZbx6a6DAOwiIsN/UQcXaedOWreIKNStAUDSAVRy0AvP73wgz36kEQo55qcqpR5aA6mRGkde4JIPsffA9+Iuz1HIik9PRTJWR3LMNmkwQPY26xdRi1VjXua/KD1SpxnOlMxmKawo8WpsTqPxgAnqAHYaR1JvjHCc3USojLVKnUJIvJmYI2Im99sVs1lamXadZiopVmX8QBDQ3UGVUwd7G+LP8AV/OCmtcUSUZdQkqWI6EiZE7xG0d8F52Btk7oRrHF+22pCrZrPVPE8/wnqBJ+fzxpbJGpVWJIHXFnI8WDqQ48w7dQf1wW4bUUGdO1wPaLdcAucWclrY2sxDcxdY38RXJaOK0300qAtLB4JNjspjaSA2/TGeCZ4ZXM1KJQNTaFdlBJBHeASVkwQNoEX3K53mKmp/0mlMt4ieQ6oiFutYWIFgREGQL4r8Br5Sq8UWenUZp0VYIYzMK46+hHXffEBeTUJTPIJZS4EWT9hHOYq3+i0lRlGoCJuLA+/wC7hLz9PqL94/P6T/nfDzz1ws6suH3nYS2sQbCLz5Z740ct8nZo1qbvlAaBlGWpoLKpM+IFa8yRaASFI6jHMPGQ2iNVx+ILDbTokfJZkFoJA6gm0xFsWOJ5eogJ81Pr1U/ocdUzX2fItSg9KlFak7GUChWBnSYPxMvlMDqDfYHVzNlqmcdqSt+w1FDUFNY1DREsoA1XaBFja4nBzAG8t0BiJ5JiC47JX+zasBTr5irUd3QItJCzHSz6pcg2mFIXeDJiwODuY5VzmepN930awqsNR02JEhdxPv8AxjGwcnLQy9Whl62lfFp1TUkPpgOkQIvcG5tK282BuR5uFLMqlEhQAaasCVBVtJJK/BJPnEREeuFM7KxF1YHsPv2TbCYsxYYtZo5xq/on3lzkepl8r/pNem9UXJB8quDYFjEnZZjcYXvtSK18lQqwrMlUoTE+V1IiJkwUUED3xPkjlLM5+sa/EK5q0qdQ/sJ8jOIuyi2kG8mSSPc4qc68trkMxBUVaL05payG8PzMXWDcTqUhusG9sSZE2OQTM+KqMj5XBkhs/ei5dmKJakUpSRNxG5kTv7C+F6rSKmCIPbD++YFMhSpUQbMCCVaYubkdj6DCrzNlNFUEElGAgm9xuJ97/PDFkzXOqqVGJgpucKnkeJVaTA03Kn+7afS249Mdj4VnvHoMwbS3hjaxBYEEEb7z9Mc45U5UbNU3cU6jz5F8NNZBkFjuIMWHvh6HLZyVZyUKB6YVVLq2pUIGuVsJtbfr1xJpaZAFXcgwz23oRzKlTrtlqTpSJQsylnUkP5SG+IEGDEEdRgpwvj7lCaiCsWcvNQFtMwNK38qeUQosL98IPMfDUzUMsU6i2uIDjcH3xv5f4AlFDqcszXOiYG/Y/nhh2Qc/bT791ne3LYaDtb8b8t6rnstnMnMVPjOZoJQpMrDyl2ZRqWQZi8BYY79SPTBviGX4RkfEVi9RmJ06jrdb2OkEKpi1777TAAcL5MzWWqh6lColNVfU4BcAaWInQ5O+naMAszn1WoFpUqWotAZqR37/ALRm698KpHOe/K12nh9U7aAPzBNnI/Jfj0vvCMHq+dTQcaSUmNdMmzqbjoLfUBSZ6GYroQ4Ym4uCsGSDcEHp3+uHfK8UFOmFEnQAAZi4HxLEBTImB3jvgdzHzVWrV/EinpCKjKaanUBuS2nUoJIIE2PzwS+A7lUsxHILbkEL0ehc+9pk9ewBwV4dSohIevDkRHiABZCgQsi4gweur0BxUoUxVp/sqbqfKQjASYmYKyGFyQw6R1tgpwrg7ukroqAEqVsWSOjagI6iDhe94ZJTtqTzhwifec0euyXOc+FUnpuQxIQaw0gkgMAQSN2AYX7T6nGaucACha2ZUCbVNL6gbhTEaQBYGOntgb9oORcuEDQU3TYXAO0RP8xihl6FWpl9LuzaFgLboLSYmFUbX2OOinNsHmvTsyyuLWmtNeqV80QlXUjTJJgdJJsfX/DDHSrBRPa/0vv3wq+C2qIM4ZA20mBt+WLpgNFPhLnNzoC9arWZnIZybsbnsLn5gfTDHwbliotajqQeItdJUtA0ggkExAiLmbYv8pHw6VWkNBcPqGoSYgQR6bz874c6PEHqVAr1Eo+IZ8RQFZSAzErqFrfvE9Tjhl72UJccMQC55119U1cWzobQ4R0vLt5AwWWUqrO2gHXpt2Ji+KOd4tVVtHjIPEVxSGtdSlhS8NmZTpN9YWABJ3MjG7O+E2UI8QNSjQagKtGo6dZi0BjJwC4jn/FFZqSkhqakz5fCCilqDg+WVIO15JABgwW3ZBHdMtTXUUl1rgDMMWKDzCnL6fDKkkDy05jbV2nADivD3p0mVw9NUFMgKAE8U+ArMIIEhnqlgWAMrFgxEsrxBazVWWolOrUqIKZv8SeEpAHh6jaYBb8QlVucS4jnBQZXDjwyWRG8RyyLMAoCFnyaAWBYGbXAJ84hoJK80FxoLcvNoqVGo1Vo3WfOwVSxUsRGphuaY+I7sekYGcM5Iy+ZrpVoo6U/EPiUzcrY3USSBIC6GB07xAjFniWRyVVXRUQuJBOllJbfeIJn3xr+zTipTLZqmWKrSrUwrdVFRoZZsfwmL/i9sCMmbKaIRckToRd6LpfLuSK01BEEWaIEsCZJgAG89Nj0xzD7ZxUTN0yZ0Og0Hp5dxtvJ/wCYd8dTTi9HLU0Wo6qxGrTqk3JuSbxPU+uOe/a5mvvlBDQ0OKbGRqvcfhtE/PFLow0UOqsw5dnzclyn+mGrZkVa5NQ6pcQskG7WKlQTvcG9zixn6C5inVFNCqlyaanzFBqsJibC09fngPlKniOAGgsQBF2k7wemOtZ3lNKGVFRDqCAFxHTqwM39Z9/THJXEUmuCiikdUh0On3081z7l7iVTLp4AY0dR8xEkMDuNriLEDDFmSFK0gxJaNRJa1iWJ1AEQIN/XGhuHUqskBhBmQo1H+6JIMe5G+Gzl3hWXroBUQrUAjWpg6TpI1KZWbbx03xbh52Mfmcq+L8LmMJZFqB8LHL05/BKecQFidMqIH1BM/KCPpiLZfZSyqVte09bRh2znIZIApVkO8hgVJ37T19tsL/FeF1sqwFakfN8JUyLATfruPrhyyeN+xWGkws0X5mrPJBrNTq5piGesSiDTI0gFRrkXRfOdP4iFnpgVzBmaFCvVqLlAWpPT0eZ0kaQ1UjSwUXaxAtGxmMHuH8So5SklAVVbQo6xM3/XCtx7in3isEprrZzCqtySY6DGVaHOmca09NFo7oLyZ1apJpyU3UHe9xPrHXALPZ/XUAQkEWkHcenfr9cG+D8oVzVahUikoUtUcMDppqbhdxqOsKJ6SemClLkinTpVaoQjw30nXTQ1NImSJY0pJiGCi0mcaEFxYGlBiAh5Kzwyo+SXxiWVitkJDS5t9CIkYq5WudLMxuSSxvcm5xb4jyu1M0dJdaU6WplvE8OoVBBVibhhuJIDAxvYXmqijxFRtSqSs9yDB/OceY0NBed0VNT3RxsFNv4kndDXr62J9cbsvX0JVW51qAOwMi5v+7qHXfGhshVpw703VHurFSA0Wsdu2NZY7R1ws1C1Vte2unyUDSAGMZXh7Zh0poBqY2kwNiTJ6WGLdThVUr8Py1AH6TifB6cZikGA+MAhjp3tBPTffE3RvZq4EeaoGIilsRuBroQUxZ37ORl8rSq03ZqvxPUpk2VgPhHUIReRJ1OTEQBP9H1RocsaroZGoyCNumwvvh7bm40aTUqeUc6NlJjQTeZAaRcEQbz0wr5rO5goxrUyC5JsiqALSAFAIi5vPQzuTNoEjhRSpkJJIfsef+FLiuYeg4q5ao2gT4qsA1OpqIN1Njc3t7XnBjlPmheJ1CK1HLU9HXxArVGJDEeHMlSbnVIJ6E4UMrpUgVJJIGpdW03uOm5t7YhxHhlFhLKqhjpBHxAwCDEbevp06mdk4O02VMmGb/p910ilwmiMwaKwtWlpqLoqfDIpib+bWfCCm0FWJME41HMtYUi+lXZXdlDLrmStOFAiVn4QGuQO6t9lHKuZbNVqyvooqhpFzLaiYI0CQJXytOwJWxw5cV4AuS4etCkXZDVlzUbU7EyxM7KZUbDb1JOA8RIMpaoYWF5mAA1QbiPEQASyU/FuPEgBiPoIxo4DxFctQrFUDTK1LGJW7XnSLVVYiDvijkeAJOp3ZVmNdVrL7AeZz6D52vhu4jyZTzWXSjk9KtQBZGqKTrdzLipImX8t4tA6WwBCcr7TLGRFgyO0686XIVzbqbSYGwwYq8wFKIVqdVS4tYEWnrY9O2F7jJzGTzDK6GlUUwVNtNhEf3SLgi3bE349mLKXUggyLmBckeYSd95PvgsstC5qcWgqtkgPFFVCIBDMOsjt6E477y9XFaiAYZGEH2IuD8scFSop+IAE9QADPTHQfsy4/Y0ibqY+W6/y+WKpQd0YxlNLPiqef4SEq1KJdw1NiAymCQLLPusYjw3KaaiU6jOzO8BkYhiYsLQem/YHBfjHKeazWfqtSGimxUmoTA+FQY6k26Yv8T4plOB0ZJ8bNEQNV22Bt+6sESdz64raHXonGJxkLoKeLdQ5++iO8Z5l+60ZEBlAmB5VQkLqZdwoLKtiLsPmr57ms1yDULCNtMAX62nt3OEr+utSqr1ajA1K2og7hCgKijp6o1N3Ug2PiKd0xDgXM/3dCj0VrLuuosCvfY7G2/bFpicOaWYWbDi+0YCh3MXEJ4izVwGSYIAFlP7tiBE9B0weGXocNH3qjUcuRFPUysrarj8AMWk36Y2818FWq1Zouq+IpBj41ntcSv5YF5Dgq5nJUAzOCKjhYIjSLsYPyA9sSa5hY29tkmDCARWp2RTlH7SVWqq5hZdlNNqrNCteULW8pMBS1x17w0VvtAoUvEp1qVWm5BJpsBNhFjMMGBMFZ29cci5k4ZTy7qqMzEiTMbdNvngjnvtFzdRaemppKqqkBEIlRpDAlSRqEEjvJ6wGDXkjRVB5YacmXmrnPMpl0sKLVXmlTjzLSWYd5/GzER20G04YOSeUF4etKrW81dxqdSSQoP4AB+O4Ja8ERYTPJeMZyqawNV2eqsFixuG3j0gQsdIx0bjHN2tUJQvTZJbSxUwbmSL7diNtxgHGvlLQIzuisIxkjzn5I5n/ALQcrRc01DVXssKoZwEGhVZo1MVBIBJJub3OBnFNDOtTRoq6oYADcqSJgkKyxB9T6YX6HMqU1CZWgtMuw820GREkkk+5OBnF89mFeCppjuYOoiQCNxAFhBP54HwkTmztk106nf4bBF4xzG4d0Y0sVoNvj/8AE5Uq3D9JqPUqMEQComoio1VgRqpw4GlWj8JEAyCb4Ws5nUWrTdjKQC0EA2PSRuRb6dsEeH5PK1vuxasAaxIqknScuyKC0DWBDbqY2PpGF6i61q1V286aiEDdElot3Cx88PnEyNLDzKz7csTmyMsEBEeGc6hCH8UoVPkUAsI/CL7i5nYegx0ytxmjUSnUqrp8RRB06kBOwYjodpNuhwhJzYhLBgrKaP3cLD6QmkLOnVEfiA+GfMADfBblOujl6CyVKllEyFgXA76pHzA74qdCXAVy6I3CTsjl/q3rrfirlfhRLFAAUaCdUtGwcrBUhmhmJm7Nq9tPCeQnzIBY6CgWJHxNoAaD180kkWxco8HioV11FUySAGUEwZBYWtIuDfud8GOX6S5Sogg6TYnUTE7E9/8APziO0ZYCbTPw5YXsIFaDW+fT4/4V2jzE+QAoLlK1ZEEeJSEgtu1gO56xgZxvmgZhQXoZigqNqqeJTiwEeX95o9t/nhvblXK1SStY6mvZlO9z0nFSpyOwc+DWMqtibXJ2BXb4fzwocJnEkt9CqoZIWOzh+viFHgGdyGY0+A9J3A8oIhwPQMA3zGD9XMinpXq7QPkCSfoPzxznjnJ8HXXoFWG1Wj5T7mAUPuQG9cVeTeMVF4l4FbMNXpCmRSZgZV2htDTNylNo8xFjB6Yg1wNgaHxVcsTh3nGweY1Rv7V+TVz+UNYL+3oAsCBdkF3T1tLD1EfiOOB8OyCVKiq1TwlJjxCpOkdyBc/LH1Tm81GmOrBR+v8ALHzPzJwk5fO16AU6adRgI/cmVj/wkYLhfeiqa0K7X+zXMvT8SlVpVxfToJWQDEjUAJMbdPeQKHC85Vyddajqy6TpeTft+RGC3KfEBTcIlatSc3AYs6MLk+RZvudxi5n+FtUoLmpV0qswfT/s3lvKw6BgNS9x6jHC55JDhorcBGHylpfry8SOWqZuJ/agiUx4H7RyOvwr/PHK+Y81UzFXxqjlmexnpAFh2GCNTIwJ1e3fAbjCFY/zfHYQA7RGY6ExxHMOirZPKMxGlSb9PTBCk5EgyDgVRzDIZVip9DidTOOxktfBTmkpNHM1gXTuYc0gYeCXZgvh1TUAAOjyyoBO998QThwqZSmZjRTAHsFUn649j2Fbhla2uqsLjVrnvHmnMP2EAewAGKVGoUYMIkGRIBFu4Nj7HHsew4PRANOgKlmq7VHZ3MsxLMe5Jk4f/su4MuYWu1YsyKoRackKZm59ugHcnoMZx7Fb/wAqMwYuYWmfinJeXyxWqoLftEGhjKwSB26Sv0N74U+a1C5iqgJK02gT0BAaPXeJPbHsexCDV6O4gAIxXVLFSgC2DPBapTUF0+YASRMXi3zI+mPY9g5m6QP2Wz+k2QGQIOoCLQRfaPXDJyFK5hm/EabEGSY0FDH5Y9j2CWdFS/qunZqkKihSNiw+X+QMUxR1qQIgCNvn+uPY9jp0JpDNcTV9UtHhtMO1WD4jNM6iIi1ojtN5OI8U+0HM5KpRVW1owurbzIAIYyeu2PY9hNILJtbvExsjwwytHJdG4HzM2YRtSiVMN2NpthRy/EMrTzVfMim61H1qQoWAtJtJNzdidtrY9j2F5e5w1KAyNa40iXLnM6cR89OkUSm+lSzeaYg+UCALgzq6bYWftN05aq7qBqqUSWOkHVpBUAmQRZQJFwJ9sex7E2AZ6UC4tBrokf7V8utHOUWpFglXK06qgxKBvE8oKgW3P/iIwycNyQp8sFt/HzAJ7jSygCe0oxj+96nHsewc78qGwms7L6hKeXnYwR6jAzmHJKKSv/eg+2MY9gVhp4W24gwHCPvWh9FrWglWkkL5ogkjqE0CI9p94wM4nlVR4WwIJ3n8TD+AGMY9gxp1pYiQDIHL/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64194" name="Picture 2" descr="http://www.ottawacitizen.com/cms/binary/8634360.jpg"/>
          <p:cNvPicPr>
            <a:picLocks noChangeAspect="1" noChangeArrowheads="1"/>
          </p:cNvPicPr>
          <p:nvPr/>
        </p:nvPicPr>
        <p:blipFill>
          <a:blip r:embed="rId3"/>
          <a:srcRect/>
          <a:stretch>
            <a:fillRect/>
          </a:stretch>
        </p:blipFill>
        <p:spPr bwMode="auto">
          <a:xfrm>
            <a:off x="307975" y="2548035"/>
            <a:ext cx="3597058" cy="2388671"/>
          </a:xfrm>
          <a:prstGeom prst="rect">
            <a:avLst/>
          </a:prstGeom>
          <a:noFill/>
        </p:spPr>
      </p:pic>
      <p:pic>
        <p:nvPicPr>
          <p:cNvPr id="264198" name="Picture 6" descr="http://media.cmgdigital.com/shared/lt/lt_cache/thumbnail/960/img/photos/2013/07/08/d1/8b/9641c43b022b43a2a81da03acdc59164-11bf45ad866e414c910b44e998d0b04a-3.jpg"/>
          <p:cNvPicPr>
            <a:picLocks noChangeAspect="1" noChangeArrowheads="1"/>
          </p:cNvPicPr>
          <p:nvPr/>
        </p:nvPicPr>
        <p:blipFill>
          <a:blip r:embed="rId4"/>
          <a:srcRect/>
          <a:stretch>
            <a:fillRect/>
          </a:stretch>
        </p:blipFill>
        <p:spPr bwMode="auto">
          <a:xfrm>
            <a:off x="4813338" y="3291269"/>
            <a:ext cx="3930356" cy="2943673"/>
          </a:xfrm>
          <a:prstGeom prst="rect">
            <a:avLst/>
          </a:prstGeom>
          <a:noFill/>
        </p:spPr>
      </p:pic>
    </p:spTree>
    <p:extLst>
      <p:ext uri="{BB962C8B-B14F-4D97-AF65-F5344CB8AC3E}">
        <p14:creationId xmlns:p14="http://schemas.microsoft.com/office/powerpoint/2010/main" val="18263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67588"/>
                                        </p:tgtEl>
                                        <p:attrNameLst>
                                          <p:attrName>style.visibility</p:attrName>
                                        </p:attrNameLst>
                                      </p:cBhvr>
                                      <p:to>
                                        <p:strVal val="visible"/>
                                      </p:to>
                                    </p:set>
                                    <p:animEffect transition="in" filter="fade">
                                      <p:cBhvr>
                                        <p:cTn id="15" dur="1000"/>
                                        <p:tgtEl>
                                          <p:spTgt spid="67588"/>
                                        </p:tgtEl>
                                      </p:cBhvr>
                                    </p:animEffect>
                                    <p:anim calcmode="lin" valueType="num">
                                      <p:cBhvr>
                                        <p:cTn id="16" dur="1000" fill="hold"/>
                                        <p:tgtEl>
                                          <p:spTgt spid="67588"/>
                                        </p:tgtEl>
                                        <p:attrNameLst>
                                          <p:attrName>ppt_x</p:attrName>
                                        </p:attrNameLst>
                                      </p:cBhvr>
                                      <p:tavLst>
                                        <p:tav tm="0">
                                          <p:val>
                                            <p:strVal val="#ppt_x"/>
                                          </p:val>
                                        </p:tav>
                                        <p:tav tm="100000">
                                          <p:val>
                                            <p:strVal val="#ppt_x"/>
                                          </p:val>
                                        </p:tav>
                                      </p:tavLst>
                                    </p:anim>
                                    <p:anim calcmode="lin" valueType="num">
                                      <p:cBhvr>
                                        <p:cTn id="17" dur="900" decel="100000" fill="hold"/>
                                        <p:tgtEl>
                                          <p:spTgt spid="6758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7588"/>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4194"/>
                                        </p:tgtEl>
                                        <p:attrNameLst>
                                          <p:attrName>style.visibility</p:attrName>
                                        </p:attrNameLst>
                                      </p:cBhvr>
                                      <p:to>
                                        <p:strVal val="visible"/>
                                      </p:to>
                                    </p:set>
                                    <p:animEffect transition="in" filter="wipe(right)">
                                      <p:cBhvr>
                                        <p:cTn id="23" dur="500"/>
                                        <p:tgtEl>
                                          <p:spTgt spid="264194"/>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264198"/>
                                        </p:tgtEl>
                                        <p:attrNameLst>
                                          <p:attrName>style.visibility</p:attrName>
                                        </p:attrNameLst>
                                      </p:cBhvr>
                                      <p:to>
                                        <p:strVal val="visible"/>
                                      </p:to>
                                    </p:set>
                                    <p:anim calcmode="lin" valueType="num">
                                      <p:cBhvr>
                                        <p:cTn id="28" dur="500" fill="hold"/>
                                        <p:tgtEl>
                                          <p:spTgt spid="264198"/>
                                        </p:tgtEl>
                                        <p:attrNameLst>
                                          <p:attrName>ppt_w</p:attrName>
                                        </p:attrNameLst>
                                      </p:cBhvr>
                                      <p:tavLst>
                                        <p:tav tm="0">
                                          <p:val>
                                            <p:fltVal val="0"/>
                                          </p:val>
                                        </p:tav>
                                        <p:tav tm="100000">
                                          <p:val>
                                            <p:strVal val="#ppt_w"/>
                                          </p:val>
                                        </p:tav>
                                      </p:tavLst>
                                    </p:anim>
                                    <p:anim calcmode="lin" valueType="num">
                                      <p:cBhvr>
                                        <p:cTn id="29" dur="500" fill="hold"/>
                                        <p:tgtEl>
                                          <p:spTgt spid="2641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521" y="607550"/>
            <a:ext cx="8686800" cy="484650"/>
          </a:xfrm>
        </p:spPr>
        <p:txBody>
          <a:bodyPr>
            <a:normAutofit fontScale="90000"/>
          </a:bodyPr>
          <a:lstStyle/>
          <a:p>
            <a:r>
              <a:rPr lang="en-US" sz="3600" b="1" dirty="0">
                <a:latin typeface="Arial" panose="020B0604020202020204" pitchFamily="34" charset="0"/>
                <a:cs typeface="Arial" panose="020B0604020202020204" pitchFamily="34" charset="0"/>
              </a:rPr>
              <a:t>AC to Overcoming Bystander Apathy</a:t>
            </a:r>
          </a:p>
        </p:txBody>
      </p:sp>
      <p:sp>
        <p:nvSpPr>
          <p:cNvPr id="3" name="Content Placeholder 2"/>
          <p:cNvSpPr>
            <a:spLocks noGrp="1"/>
          </p:cNvSpPr>
          <p:nvPr>
            <p:ph idx="1"/>
          </p:nvPr>
        </p:nvSpPr>
        <p:spPr>
          <a:xfrm>
            <a:off x="147181" y="1271312"/>
            <a:ext cx="8893480" cy="2273645"/>
          </a:xfrm>
        </p:spPr>
        <p:txBody>
          <a:bodyPr>
            <a:normAutofit/>
          </a:bodyPr>
          <a:lstStyle/>
          <a:p>
            <a:pPr marL="225425" indent="-225425"/>
            <a:r>
              <a:rPr lang="en-US" sz="2000" b="1" dirty="0">
                <a:latin typeface="Arial" panose="020B0604020202020204" pitchFamily="34" charset="0"/>
                <a:cs typeface="Arial" panose="020B0604020202020204" pitchFamily="34" charset="0"/>
              </a:rPr>
              <a:t>Bystander Apathy = Not acting on that sense of caring</a:t>
            </a:r>
          </a:p>
          <a:p>
            <a:pPr marL="225425" indent="-225425"/>
            <a:r>
              <a:rPr lang="en-US" sz="2000" b="1" dirty="0">
                <a:latin typeface="Arial" panose="020B0604020202020204" pitchFamily="34" charset="0"/>
                <a:cs typeface="Arial" panose="020B0604020202020204" pitchFamily="34" charset="0"/>
              </a:rPr>
              <a:t>If everyone “cares” then how can we have this?</a:t>
            </a:r>
          </a:p>
          <a:p>
            <a:pPr marL="225425" indent="-225425"/>
            <a:r>
              <a:rPr lang="en-US" sz="2000" b="1" dirty="0">
                <a:solidFill>
                  <a:srgbClr val="C00000"/>
                </a:solidFill>
                <a:latin typeface="Arial" panose="020B0604020202020204" pitchFamily="34" charset="0"/>
                <a:cs typeface="Arial" panose="020B0604020202020204" pitchFamily="34" charset="0"/>
              </a:rPr>
              <a:t>Kitty Genovese was killed outside her apartment </a:t>
            </a:r>
          </a:p>
          <a:p>
            <a:pPr marL="225425" indent="-225425"/>
            <a:r>
              <a:rPr lang="en-US" sz="2000" b="1" dirty="0">
                <a:solidFill>
                  <a:srgbClr val="C00000"/>
                </a:solidFill>
                <a:latin typeface="Arial" panose="020B0604020202020204" pitchFamily="34" charset="0"/>
                <a:cs typeface="Arial" panose="020B0604020202020204" pitchFamily="34" charset="0"/>
              </a:rPr>
              <a:t>38 neighbors saw her get attacked…no one called….</a:t>
            </a:r>
            <a:r>
              <a:rPr lang="en-US" sz="20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a:t>
            </a:r>
          </a:p>
          <a:p>
            <a:pPr marL="225425" indent="-225425"/>
            <a:r>
              <a:rPr lang="en-US" sz="2000" b="1" dirty="0">
                <a:solidFill>
                  <a:srgbClr val="C00000"/>
                </a:solidFill>
                <a:latin typeface="Arial" panose="020B0604020202020204" pitchFamily="34" charset="0"/>
                <a:cs typeface="Arial" panose="020B0604020202020204" pitchFamily="34" charset="0"/>
              </a:rPr>
              <a:t>Diffusion of Responsibility…some on else will call/take care of it…</a:t>
            </a:r>
          </a:p>
        </p:txBody>
      </p:sp>
      <p:pic>
        <p:nvPicPr>
          <p:cNvPr id="1028" name="Picture 4" descr="Image result for bystander apathy"/>
          <p:cNvPicPr>
            <a:picLocks noChangeAspect="1" noChangeArrowheads="1"/>
          </p:cNvPicPr>
          <p:nvPr/>
        </p:nvPicPr>
        <p:blipFill rotWithShape="1">
          <a:blip r:embed="rId2">
            <a:extLst>
              <a:ext uri="{28A0092B-C50C-407E-A947-70E740481C1C}">
                <a14:useLocalDpi xmlns:a14="http://schemas.microsoft.com/office/drawing/2010/main" val="0"/>
              </a:ext>
            </a:extLst>
          </a:blip>
          <a:srcRect l="12048" r="12564"/>
          <a:stretch/>
        </p:blipFill>
        <p:spPr bwMode="auto">
          <a:xfrm>
            <a:off x="2437953" y="3147561"/>
            <a:ext cx="4248719" cy="31560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ystander apat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879" y="3233134"/>
            <a:ext cx="4217793" cy="31592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468880" y="3149012"/>
            <a:ext cx="4233256" cy="3170856"/>
          </a:xfrm>
          <a:prstGeom prst="rect">
            <a:avLst/>
          </a:prstGeom>
        </p:spPr>
      </p:pic>
    </p:spTree>
    <p:extLst>
      <p:ext uri="{BB962C8B-B14F-4D97-AF65-F5344CB8AC3E}">
        <p14:creationId xmlns:p14="http://schemas.microsoft.com/office/powerpoint/2010/main" val="120335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fade">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026"/>
                                        </p:tgtEl>
                                      </p:cBhvr>
                                    </p:animEffect>
                                    <p:set>
                                      <p:cBhvr>
                                        <p:cTn id="45" dur="1" fill="hold">
                                          <p:stCondLst>
                                            <p:cond delay="499"/>
                                          </p:stCondLst>
                                        </p:cTn>
                                        <p:tgtEl>
                                          <p:spTgt spid="102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97970" y="141130"/>
            <a:ext cx="8937173" cy="890587"/>
          </a:xfrm>
        </p:spPr>
        <p:txBody>
          <a:bodyPr>
            <a:normAutofit/>
          </a:bodyPr>
          <a:lstStyle/>
          <a:p>
            <a:pPr algn="ctr"/>
            <a:r>
              <a:rPr lang="en-US" sz="4000" dirty="0">
                <a:solidFill>
                  <a:prstClr val="black"/>
                </a:solidFill>
                <a:latin typeface="+mj-lt"/>
                <a:cs typeface="Arial" panose="020B0604020202020204" pitchFamily="34" charset="0"/>
              </a:rPr>
              <a:t>Completing the Triangle  </a:t>
            </a:r>
            <a:endParaRPr lang="en-US" sz="4000" b="1" dirty="0">
              <a:solidFill>
                <a:schemeClr val="tx1"/>
              </a:solidFill>
              <a:latin typeface="+mj-lt"/>
            </a:endParaRPr>
          </a:p>
        </p:txBody>
      </p:sp>
      <p:sp>
        <p:nvSpPr>
          <p:cNvPr id="11" name="TextBox 10"/>
          <p:cNvSpPr txBox="1"/>
          <p:nvPr/>
        </p:nvSpPr>
        <p:spPr>
          <a:xfrm>
            <a:off x="3620497" y="1142155"/>
            <a:ext cx="1925782" cy="954107"/>
          </a:xfrm>
          <a:prstGeom prst="rect">
            <a:avLst/>
          </a:prstGeom>
          <a:noFill/>
        </p:spPr>
        <p:txBody>
          <a:bodyPr wrap="square" rtlCol="0">
            <a:spAutoFit/>
          </a:bodyPr>
          <a:lstStyle/>
          <a:p>
            <a:pPr algn="ctr"/>
            <a:r>
              <a:rPr lang="en-US" sz="2800" b="1" dirty="0"/>
              <a:t>Make it Personal</a:t>
            </a:r>
          </a:p>
        </p:txBody>
      </p:sp>
      <p:sp>
        <p:nvSpPr>
          <p:cNvPr id="12" name="TextBox 11"/>
          <p:cNvSpPr txBox="1"/>
          <p:nvPr/>
        </p:nvSpPr>
        <p:spPr>
          <a:xfrm>
            <a:off x="998284" y="5025069"/>
            <a:ext cx="1925782" cy="707886"/>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rPr>
              <a:t>Trust</a:t>
            </a:r>
          </a:p>
        </p:txBody>
      </p:sp>
      <p:sp>
        <p:nvSpPr>
          <p:cNvPr id="13" name="TextBox 12"/>
          <p:cNvSpPr txBox="1"/>
          <p:nvPr/>
        </p:nvSpPr>
        <p:spPr>
          <a:xfrm>
            <a:off x="6320911" y="5025069"/>
            <a:ext cx="1925782" cy="954107"/>
          </a:xfrm>
          <a:prstGeom prst="rect">
            <a:avLst/>
          </a:prstGeom>
          <a:noFill/>
        </p:spPr>
        <p:txBody>
          <a:bodyPr wrap="square" rtlCol="0">
            <a:spAutoFit/>
          </a:bodyPr>
          <a:lstStyle/>
          <a:p>
            <a:pPr algn="ctr"/>
            <a:r>
              <a:rPr lang="en-US" sz="2800" b="1" dirty="0"/>
              <a:t>Active Caring</a:t>
            </a:r>
          </a:p>
        </p:txBody>
      </p:sp>
      <p:sp>
        <p:nvSpPr>
          <p:cNvPr id="14" name="Left-Right Arrow 13"/>
          <p:cNvSpPr/>
          <p:nvPr/>
        </p:nvSpPr>
        <p:spPr bwMode="auto">
          <a:xfrm rot="17879538">
            <a:off x="1752480" y="3321384"/>
            <a:ext cx="3021364" cy="373828"/>
          </a:xfrm>
          <a:prstGeom prst="leftRightArrow">
            <a:avLst>
              <a:gd name="adj1" fmla="val 45618"/>
              <a:gd name="adj2" fmla="val 50000"/>
            </a:avLst>
          </a:prstGeom>
          <a:solidFill>
            <a:srgbClr val="00B0F0"/>
          </a:solidFill>
          <a:ln w="12700" cap="flat" cmpd="sng" algn="ctr">
            <a:solidFill>
              <a:schemeClr val="tx1"/>
            </a:solidFill>
            <a:prstDash val="solid"/>
            <a:round/>
            <a:headEnd type="none" w="med" len="med"/>
            <a:tailEnd type="none" w="med" len="med"/>
          </a:ln>
          <a:effectLst>
            <a:outerShdw blurRad="50800" dist="50800" dir="5400000" algn="ctr" rotWithShape="0">
              <a:schemeClr val="bg1">
                <a:lumMod val="65000"/>
              </a:schemeClr>
            </a:outerShdw>
          </a:effectLst>
          <a:scene3d>
            <a:camera prst="orthographicFront"/>
            <a:lightRig rig="threePt" dir="t"/>
          </a:scene3d>
          <a:sp3d>
            <a:bevelT prst="angle"/>
          </a:sp3d>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6" name="Left-Right Arrow 15"/>
          <p:cNvSpPr/>
          <p:nvPr/>
        </p:nvSpPr>
        <p:spPr bwMode="auto">
          <a:xfrm rot="3526051">
            <a:off x="4395991" y="3319577"/>
            <a:ext cx="3021364" cy="373828"/>
          </a:xfrm>
          <a:prstGeom prst="leftRightArrow">
            <a:avLst>
              <a:gd name="adj1" fmla="val 45618"/>
              <a:gd name="adj2" fmla="val 50000"/>
            </a:avLst>
          </a:prstGeom>
          <a:solidFill>
            <a:srgbClr val="00B0F0"/>
          </a:solidFill>
          <a:ln w="12700" cap="flat" cmpd="sng" algn="ctr">
            <a:solidFill>
              <a:schemeClr val="tx1"/>
            </a:solidFill>
            <a:prstDash val="solid"/>
            <a:round/>
            <a:headEnd type="none" w="med" len="med"/>
            <a:tailEnd type="none" w="med" len="med"/>
          </a:ln>
          <a:effectLst>
            <a:outerShdw blurRad="50800" dist="50800" dir="5400000" algn="ctr" rotWithShape="0">
              <a:schemeClr val="bg1">
                <a:lumMod val="65000"/>
              </a:schemeClr>
            </a:outerShdw>
          </a:effectLst>
          <a:scene3d>
            <a:camera prst="orthographicFront"/>
            <a:lightRig rig="threePt" dir="t"/>
          </a:scene3d>
          <a:sp3d>
            <a:bevelT prst="angle"/>
          </a:sp3d>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2400" b="0" i="0" u="none" strike="noStrike" cap="none" normalizeH="0" baseline="0" dirty="0">
              <a:ln>
                <a:noFill/>
              </a:ln>
              <a:solidFill>
                <a:schemeClr val="tx1"/>
              </a:solidFill>
              <a:effectLst/>
              <a:latin typeface="Arial" charset="0"/>
              <a:cs typeface="Arial" charset="0"/>
            </a:endParaRPr>
          </a:p>
        </p:txBody>
      </p:sp>
      <p:sp>
        <p:nvSpPr>
          <p:cNvPr id="20" name="Left-Right Arrow 19"/>
          <p:cNvSpPr/>
          <p:nvPr/>
        </p:nvSpPr>
        <p:spPr bwMode="auto">
          <a:xfrm>
            <a:off x="3064887" y="5477940"/>
            <a:ext cx="3021364" cy="373828"/>
          </a:xfrm>
          <a:prstGeom prst="leftRightArrow">
            <a:avLst>
              <a:gd name="adj1" fmla="val 45618"/>
              <a:gd name="adj2" fmla="val 50000"/>
            </a:avLst>
          </a:prstGeom>
          <a:solidFill>
            <a:srgbClr val="00B0F0"/>
          </a:solidFill>
          <a:ln w="12700" cap="flat" cmpd="sng" algn="ctr">
            <a:solidFill>
              <a:schemeClr val="tx1"/>
            </a:solidFill>
            <a:prstDash val="solid"/>
            <a:round/>
            <a:headEnd type="none" w="med" len="med"/>
            <a:tailEnd type="none" w="med" len="med"/>
          </a:ln>
          <a:effectLst>
            <a:outerShdw blurRad="50800" dist="50800" dir="5400000" algn="ctr" rotWithShape="0">
              <a:schemeClr val="bg1">
                <a:lumMod val="65000"/>
              </a:schemeClr>
            </a:outerShdw>
          </a:effectLst>
          <a:scene3d>
            <a:camera prst="orthographicFront"/>
            <a:lightRig rig="threePt" dir="t"/>
          </a:scene3d>
          <a:sp3d>
            <a:bevelT prst="angle"/>
          </a:sp3d>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1800" b="0" i="0" u="none" strike="noStrike" cap="none" normalizeH="0" baseline="0" dirty="0">
              <a:ln>
                <a:noFill/>
              </a:ln>
              <a:solidFill>
                <a:schemeClr val="tx1"/>
              </a:solidFill>
              <a:effectLst/>
              <a:latin typeface="Arial" charset="0"/>
              <a:cs typeface="Arial" charset="0"/>
            </a:endParaRPr>
          </a:p>
        </p:txBody>
      </p:sp>
      <p:grpSp>
        <p:nvGrpSpPr>
          <p:cNvPr id="10" name="Group 9"/>
          <p:cNvGrpSpPr/>
          <p:nvPr/>
        </p:nvGrpSpPr>
        <p:grpSpPr>
          <a:xfrm>
            <a:off x="3134353" y="2433750"/>
            <a:ext cx="2875294" cy="2561186"/>
            <a:chOff x="3072483" y="2318519"/>
            <a:chExt cx="3297382" cy="2937164"/>
          </a:xfrm>
        </p:grpSpPr>
        <p:sp>
          <p:nvSpPr>
            <p:cNvPr id="15" name="Isosceles Triangle 14"/>
            <p:cNvSpPr/>
            <p:nvPr/>
          </p:nvSpPr>
          <p:spPr bwMode="auto">
            <a:xfrm>
              <a:off x="3072483" y="2318519"/>
              <a:ext cx="3297382" cy="2937164"/>
            </a:xfrm>
            <a:prstGeom prst="triangle">
              <a:avLst/>
            </a:prstGeom>
            <a:solidFill>
              <a:srgbClr val="010101"/>
            </a:solidFill>
            <a:ln w="63500" cap="flat" cmpd="thickThin" algn="ctr">
              <a:solidFill>
                <a:srgbClr val="EE2E24"/>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R="0" algn="ct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3000" i="0" u="none" strike="noStrike" normalizeH="0" baseline="0" dirty="0">
                <a:ln w="18000">
                  <a:solidFill>
                    <a:schemeClr val="accent2">
                      <a:satMod val="140000"/>
                    </a:schemeClr>
                  </a:solidFill>
                  <a:prstDash val="solid"/>
                  <a:miter lim="800000"/>
                </a:ln>
                <a:noFill/>
                <a:latin typeface="Arial" charset="0"/>
                <a:cs typeface="Arial" charset="0"/>
              </a:endParaRPr>
            </a:p>
          </p:txBody>
        </p:sp>
        <p:grpSp>
          <p:nvGrpSpPr>
            <p:cNvPr id="17" name="Group 16"/>
            <p:cNvGrpSpPr/>
            <p:nvPr/>
          </p:nvGrpSpPr>
          <p:grpSpPr>
            <a:xfrm>
              <a:off x="3494571" y="3207746"/>
              <a:ext cx="2487863" cy="1979559"/>
              <a:chOff x="3494571" y="3207746"/>
              <a:chExt cx="2487863" cy="1979559"/>
            </a:xfrm>
          </p:grpSpPr>
          <p:pic>
            <p:nvPicPr>
              <p:cNvPr id="18" name="Picture 2"/>
              <p:cNvPicPr>
                <a:picLocks noChangeAspect="1" noChangeArrowheads="1"/>
              </p:cNvPicPr>
              <p:nvPr/>
            </p:nvPicPr>
            <p:blipFill rotWithShape="1">
              <a:blip r:embed="rId2" cstate="print">
                <a:duotone>
                  <a:prstClr val="black"/>
                  <a:schemeClr val="accent1">
                    <a:tint val="45000"/>
                    <a:satMod val="400000"/>
                  </a:schemeClr>
                </a:duotone>
              </a:blip>
              <a:srcRect l="9808" t="12900" r="7533" b="26464"/>
              <a:stretch/>
            </p:blipFill>
            <p:spPr bwMode="auto">
              <a:xfrm>
                <a:off x="3519971" y="3207746"/>
                <a:ext cx="2410342" cy="1439544"/>
              </a:xfrm>
              <a:prstGeom prst="trapezoid">
                <a:avLst>
                  <a:gd name="adj" fmla="val 52902"/>
                </a:avLst>
              </a:prstGeom>
              <a:noFill/>
              <a:ln w="9525">
                <a:noFill/>
                <a:miter lim="800000"/>
                <a:headEnd/>
                <a:tailEnd/>
              </a:ln>
            </p:spPr>
          </p:pic>
          <p:sp>
            <p:nvSpPr>
              <p:cNvPr id="19" name="Rectangle 18"/>
              <p:cNvSpPr/>
              <p:nvPr/>
            </p:nvSpPr>
            <p:spPr>
              <a:xfrm>
                <a:off x="3494571" y="4647291"/>
                <a:ext cx="2410342" cy="540014"/>
              </a:xfrm>
              <a:prstGeom prst="rect">
                <a:avLst/>
              </a:prstGeom>
              <a:solidFill>
                <a:srgbClr val="0101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haroni" panose="02010803020104030203" pitchFamily="2" charset="-79"/>
                  <a:cs typeface="Aharoni" panose="02010803020104030203" pitchFamily="2" charset="-79"/>
                </a:endParaRPr>
              </a:p>
            </p:txBody>
          </p:sp>
          <p:sp>
            <p:nvSpPr>
              <p:cNvPr id="22" name="Rectangle 21"/>
              <p:cNvSpPr/>
              <p:nvPr/>
            </p:nvSpPr>
            <p:spPr>
              <a:xfrm>
                <a:off x="3572092" y="3741436"/>
                <a:ext cx="2410342" cy="603903"/>
              </a:xfrm>
              <a:prstGeom prst="rect">
                <a:avLst/>
              </a:prstGeom>
              <a:noFill/>
            </p:spPr>
            <p:txBody>
              <a:bodyPr wrap="square" lIns="91440" tIns="45720" rIns="91440" bIns="45720">
                <a:spAutoFit/>
              </a:bodyPr>
              <a:lstStyle/>
              <a:p>
                <a:pPr algn="ctr"/>
                <a:r>
                  <a:rPr lang="en-US" b="1" cap="none" spc="0"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rPr>
                  <a:t>Safety </a:t>
                </a:r>
              </a:p>
              <a:p>
                <a:pPr algn="ctr"/>
                <a:r>
                  <a:rPr lang="en-US" b="1" cap="none" spc="0"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rPr>
                  <a:t>Step-Change</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grpSp>
    </p:spTree>
    <p:extLst>
      <p:ext uri="{BB962C8B-B14F-4D97-AF65-F5344CB8AC3E}">
        <p14:creationId xmlns:p14="http://schemas.microsoft.com/office/powerpoint/2010/main" val="225107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500"/>
                                        <p:tgtEl>
                                          <p:spTgt spid="20"/>
                                        </p:tgtEl>
                                      </p:cBhvr>
                                    </p:animEffect>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strVal val="(6*min(max(#ppt_w*#ppt_h,.3),1)-7.4)/-.7*#ppt_w"/>
                                          </p:val>
                                        </p:tav>
                                        <p:tav tm="100000">
                                          <p:val>
                                            <p:strVal val="#ppt_w"/>
                                          </p:val>
                                        </p:tav>
                                      </p:tavLst>
                                    </p:anim>
                                    <p:anim calcmode="lin" valueType="num">
                                      <p:cBhvr>
                                        <p:cTn id="15" dur="500" fill="hold"/>
                                        <p:tgtEl>
                                          <p:spTgt spid="12"/>
                                        </p:tgtEl>
                                        <p:attrNameLst>
                                          <p:attrName>ppt_h</p:attrName>
                                        </p:attrNameLst>
                                      </p:cBhvr>
                                      <p:tavLst>
                                        <p:tav tm="0">
                                          <p:val>
                                            <p:strVal val="(6*min(max(#ppt_w*#ppt_h,.3),1)-7.4)/-.7*#ppt_h"/>
                                          </p:val>
                                        </p:tav>
                                        <p:tav tm="100000">
                                          <p:val>
                                            <p:strVal val="#ppt_h"/>
                                          </p:val>
                                        </p:tav>
                                      </p:tavLst>
                                    </p:anim>
                                    <p:anim calcmode="lin" valueType="num">
                                      <p:cBhvr>
                                        <p:cTn id="16" dur="500" fill="hold"/>
                                        <p:tgtEl>
                                          <p:spTgt spid="12"/>
                                        </p:tgtEl>
                                        <p:attrNameLst>
                                          <p:attrName>ppt_x</p:attrName>
                                        </p:attrNameLst>
                                      </p:cBhvr>
                                      <p:tavLst>
                                        <p:tav tm="0">
                                          <p:val>
                                            <p:fltVal val="0.5"/>
                                          </p:val>
                                        </p:tav>
                                        <p:tav tm="100000">
                                          <p:val>
                                            <p:strVal val="#ppt_x"/>
                                          </p:val>
                                        </p:tav>
                                      </p:tavLst>
                                    </p:anim>
                                    <p:anim calcmode="lin" valueType="num">
                                      <p:cBhvr>
                                        <p:cTn id="17"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44763"/>
            <a:ext cx="8229600" cy="484650"/>
          </a:xfrm>
        </p:spPr>
        <p:txBody>
          <a:bodyPr>
            <a:noAutofit/>
          </a:bodyPr>
          <a:lstStyle/>
          <a:p>
            <a:pPr algn="ctr"/>
            <a:r>
              <a:rPr lang="en-US" sz="4000" b="1" dirty="0">
                <a:latin typeface="+mj-lt"/>
                <a:cs typeface="Arial" panose="020B0604020202020204" pitchFamily="34" charset="0"/>
              </a:rPr>
              <a:t>How Do You Lose Trust?</a:t>
            </a:r>
          </a:p>
        </p:txBody>
      </p:sp>
      <p:pic>
        <p:nvPicPr>
          <p:cNvPr id="78852" name="Picture 4" descr="http://t0.gstatic.com/images?q=tbn:ANd9GcT-BGBdbYXui--F25fOobstdp_7y7NauRqArv8grheVsEpf6NkPkw"/>
          <p:cNvPicPr>
            <a:picLocks noChangeAspect="1" noChangeArrowheads="1"/>
          </p:cNvPicPr>
          <p:nvPr/>
        </p:nvPicPr>
        <p:blipFill>
          <a:blip r:embed="rId2" cstate="print"/>
          <a:srcRect/>
          <a:stretch>
            <a:fillRect/>
          </a:stretch>
        </p:blipFill>
        <p:spPr bwMode="auto">
          <a:xfrm>
            <a:off x="2651759" y="1698166"/>
            <a:ext cx="4038575" cy="40385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Title 1"/>
          <p:cNvSpPr txBox="1">
            <a:spLocks/>
          </p:cNvSpPr>
          <p:nvPr/>
        </p:nvSpPr>
        <p:spPr>
          <a:xfrm>
            <a:off x="609600" y="311153"/>
            <a:ext cx="8229600" cy="4846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cs typeface="Arial" panose="020B0604020202020204" pitchFamily="34" charset="0"/>
              </a:rPr>
              <a:t>How Is Trust Important to Safety?</a:t>
            </a:r>
          </a:p>
        </p:txBody>
      </p:sp>
    </p:spTree>
    <p:extLst>
      <p:ext uri="{BB962C8B-B14F-4D97-AF65-F5344CB8AC3E}">
        <p14:creationId xmlns:p14="http://schemas.microsoft.com/office/powerpoint/2010/main" val="2528225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11" y="2697274"/>
            <a:ext cx="8993689" cy="590887"/>
          </a:xfrm>
        </p:spPr>
        <p:txBody>
          <a:bodyPr>
            <a:normAutofit/>
          </a:bodyPr>
          <a:lstStyle/>
          <a:p>
            <a:pPr algn="ctr"/>
            <a:r>
              <a:rPr lang="en-US" b="1" dirty="0">
                <a:latin typeface="+mn-lt"/>
                <a:cs typeface="Arial" panose="020B0604020202020204" pitchFamily="34" charset="0"/>
              </a:rPr>
              <a:t>What’s Important for Safety Culture?</a:t>
            </a:r>
          </a:p>
        </p:txBody>
      </p:sp>
      <p:sp>
        <p:nvSpPr>
          <p:cNvPr id="3" name="Content Placeholder 2"/>
          <p:cNvSpPr>
            <a:spLocks noGrp="1"/>
          </p:cNvSpPr>
          <p:nvPr>
            <p:ph sz="half" idx="1"/>
          </p:nvPr>
        </p:nvSpPr>
        <p:spPr>
          <a:xfrm>
            <a:off x="488515" y="3560309"/>
            <a:ext cx="4972833" cy="2688091"/>
          </a:xfrm>
        </p:spPr>
        <p:txBody>
          <a:bodyPr/>
          <a:lstStyle/>
          <a:p>
            <a:pPr>
              <a:buNone/>
            </a:pPr>
            <a:r>
              <a:rPr lang="en-US" b="1" dirty="0">
                <a:latin typeface="Arial" panose="020B0604020202020204" pitchFamily="34" charset="0"/>
                <a:cs typeface="Arial" panose="020B0604020202020204" pitchFamily="34" charset="0"/>
              </a:rPr>
              <a:t>Trust in </a:t>
            </a:r>
            <a:r>
              <a:rPr lang="en-US" b="1" u="sng" dirty="0">
                <a:latin typeface="Arial" panose="020B0604020202020204" pitchFamily="34" charset="0"/>
                <a:cs typeface="Arial" panose="020B0604020202020204" pitchFamily="34" charset="0"/>
              </a:rPr>
              <a:t>Management</a:t>
            </a:r>
            <a:r>
              <a:rPr lang="en-US" b="1" dirty="0">
                <a:latin typeface="Arial" panose="020B0604020202020204" pitchFamily="34" charset="0"/>
                <a:cs typeface="Arial" panose="020B0604020202020204" pitchFamily="34" charset="0"/>
              </a:rPr>
              <a:t>:</a:t>
            </a:r>
          </a:p>
          <a:p>
            <a:pPr>
              <a:buNone/>
            </a:pPr>
            <a:endParaRPr lang="en-US" dirty="0">
              <a:latin typeface="Arial" panose="020B0604020202020204" pitchFamily="34" charset="0"/>
              <a:cs typeface="Arial" panose="020B0604020202020204" pitchFamily="34" charset="0"/>
            </a:endParaRPr>
          </a:p>
          <a:p>
            <a:pPr>
              <a:buFont typeface="Wingdings" pitchFamily="2" charset="2"/>
              <a:buChar char="Ø"/>
            </a:pPr>
            <a:r>
              <a:rPr lang="en-US" dirty="0">
                <a:latin typeface="Arial" panose="020B0604020202020204" pitchFamily="34" charset="0"/>
                <a:cs typeface="Arial" panose="020B0604020202020204" pitchFamily="34" charset="0"/>
              </a:rPr>
              <a:t>Intentions		</a:t>
            </a:r>
          </a:p>
          <a:p>
            <a:pPr>
              <a:buFont typeface="Wingdings" pitchFamily="2" charset="2"/>
              <a:buChar char="Ø"/>
            </a:pPr>
            <a:endParaRPr lang="en-US" dirty="0">
              <a:latin typeface="Arial" panose="020B0604020202020204" pitchFamily="34" charset="0"/>
              <a:cs typeface="Arial" panose="020B0604020202020204" pitchFamily="34" charset="0"/>
            </a:endParaRPr>
          </a:p>
          <a:p>
            <a:pPr>
              <a:buFont typeface="Wingdings" pitchFamily="2" charset="2"/>
              <a:buChar char="Ø"/>
            </a:pPr>
            <a:r>
              <a:rPr lang="en-US" dirty="0">
                <a:latin typeface="Arial" panose="020B0604020202020204" pitchFamily="34" charset="0"/>
                <a:cs typeface="Arial" panose="020B0604020202020204" pitchFamily="34" charset="0"/>
              </a:rPr>
              <a:t>Behaviors</a:t>
            </a:r>
          </a:p>
        </p:txBody>
      </p:sp>
      <p:sp>
        <p:nvSpPr>
          <p:cNvPr id="4" name="Content Placeholder 3"/>
          <p:cNvSpPr>
            <a:spLocks noGrp="1"/>
          </p:cNvSpPr>
          <p:nvPr>
            <p:ph sz="half" idx="2"/>
          </p:nvPr>
        </p:nvSpPr>
        <p:spPr>
          <a:xfrm>
            <a:off x="5187950" y="3560309"/>
            <a:ext cx="3956050" cy="2753405"/>
          </a:xfrm>
        </p:spPr>
        <p:txBody>
          <a:bodyPr/>
          <a:lstStyle/>
          <a:p>
            <a:pPr>
              <a:buNone/>
            </a:pPr>
            <a:r>
              <a:rPr lang="en-US" b="1" dirty="0">
                <a:latin typeface="Arial" panose="020B0604020202020204" pitchFamily="34" charset="0"/>
                <a:cs typeface="Arial" panose="020B0604020202020204" pitchFamily="34" charset="0"/>
              </a:rPr>
              <a:t>Trust in </a:t>
            </a:r>
            <a:r>
              <a:rPr lang="en-US" b="1" u="sng" dirty="0">
                <a:latin typeface="Arial" panose="020B0604020202020204" pitchFamily="34" charset="0"/>
                <a:cs typeface="Arial" panose="020B0604020202020204" pitchFamily="34" charset="0"/>
              </a:rPr>
              <a:t>Coworker</a:t>
            </a:r>
            <a:r>
              <a:rPr lang="en-US" b="1" dirty="0">
                <a:latin typeface="Arial" panose="020B0604020202020204" pitchFamily="34" charset="0"/>
                <a:cs typeface="Arial" panose="020B0604020202020204" pitchFamily="34" charset="0"/>
              </a:rPr>
              <a:t>:</a:t>
            </a:r>
          </a:p>
          <a:p>
            <a:pPr>
              <a:buNone/>
            </a:pPr>
            <a:endParaRPr lang="en-US" dirty="0">
              <a:latin typeface="Arial" panose="020B0604020202020204" pitchFamily="34" charset="0"/>
              <a:cs typeface="Arial" panose="020B0604020202020204" pitchFamily="34" charset="0"/>
            </a:endParaRPr>
          </a:p>
          <a:p>
            <a:pPr>
              <a:buFont typeface="Wingdings" pitchFamily="2" charset="2"/>
              <a:buChar char="Ø"/>
            </a:pPr>
            <a:r>
              <a:rPr lang="en-US" dirty="0">
                <a:latin typeface="Arial" panose="020B0604020202020204" pitchFamily="34" charset="0"/>
                <a:cs typeface="Arial" panose="020B0604020202020204" pitchFamily="34" charset="0"/>
              </a:rPr>
              <a:t>Intentions		</a:t>
            </a:r>
          </a:p>
          <a:p>
            <a:pPr>
              <a:buFont typeface="Wingdings" pitchFamily="2" charset="2"/>
              <a:buChar char="Ø"/>
            </a:pPr>
            <a:endParaRPr lang="en-US" dirty="0">
              <a:latin typeface="Arial" panose="020B0604020202020204" pitchFamily="34" charset="0"/>
              <a:cs typeface="Arial" panose="020B0604020202020204" pitchFamily="34" charset="0"/>
            </a:endParaRPr>
          </a:p>
          <a:p>
            <a:pPr>
              <a:buFont typeface="Wingdings" pitchFamily="2" charset="2"/>
              <a:buChar char="Ø"/>
            </a:pPr>
            <a:r>
              <a:rPr lang="en-US" dirty="0">
                <a:latin typeface="Arial" panose="020B0604020202020204" pitchFamily="34" charset="0"/>
                <a:cs typeface="Arial" panose="020B0604020202020204" pitchFamily="34" charset="0"/>
              </a:rPr>
              <a:t>Behaviors</a:t>
            </a:r>
          </a:p>
        </p:txBody>
      </p:sp>
      <p:grpSp>
        <p:nvGrpSpPr>
          <p:cNvPr id="5" name="Group 12"/>
          <p:cNvGrpSpPr/>
          <p:nvPr/>
        </p:nvGrpSpPr>
        <p:grpSpPr>
          <a:xfrm>
            <a:off x="3365500" y="4347027"/>
            <a:ext cx="520700" cy="1676400"/>
            <a:chOff x="3365500" y="2578100"/>
            <a:chExt cx="520700" cy="1676400"/>
          </a:xfrm>
        </p:grpSpPr>
        <p:sp>
          <p:nvSpPr>
            <p:cNvPr id="8" name="Rectangle 7"/>
            <p:cNvSpPr/>
            <p:nvPr/>
          </p:nvSpPr>
          <p:spPr bwMode="auto">
            <a:xfrm>
              <a:off x="3365500" y="2578100"/>
              <a:ext cx="520700" cy="520700"/>
            </a:xfrm>
            <a:prstGeom prst="rect">
              <a:avLst/>
            </a:prstGeom>
            <a:solidFill>
              <a:schemeClr val="bg1">
                <a:lumMod val="95000"/>
              </a:schemeClr>
            </a:solidFill>
            <a:ln w="57150" cap="flat" cmpd="sng" algn="ctr">
              <a:solidFill>
                <a:srgbClr val="C0000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9" name="Rectangle 8"/>
            <p:cNvSpPr/>
            <p:nvPr/>
          </p:nvSpPr>
          <p:spPr bwMode="auto">
            <a:xfrm>
              <a:off x="3365500" y="3733800"/>
              <a:ext cx="520700" cy="520700"/>
            </a:xfrm>
            <a:prstGeom prst="rect">
              <a:avLst/>
            </a:prstGeom>
            <a:solidFill>
              <a:schemeClr val="bg1">
                <a:lumMod val="95000"/>
              </a:schemeClr>
            </a:solidFill>
            <a:ln w="57150" cap="flat" cmpd="sng" algn="ctr">
              <a:solidFill>
                <a:srgbClr val="C0000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1800" b="0" i="0" u="none" strike="noStrike" cap="none" normalizeH="0" baseline="0">
                <a:ln>
                  <a:noFill/>
                </a:ln>
                <a:solidFill>
                  <a:schemeClr val="tx1"/>
                </a:solidFill>
                <a:effectLst/>
                <a:latin typeface="Arial" charset="0"/>
                <a:cs typeface="Arial" charset="0"/>
              </a:endParaRPr>
            </a:p>
          </p:txBody>
        </p:sp>
      </p:grpSp>
      <p:grpSp>
        <p:nvGrpSpPr>
          <p:cNvPr id="6" name="Group 13"/>
          <p:cNvGrpSpPr/>
          <p:nvPr/>
        </p:nvGrpSpPr>
        <p:grpSpPr>
          <a:xfrm>
            <a:off x="7817633" y="4347027"/>
            <a:ext cx="520700" cy="1676400"/>
            <a:chOff x="7416800" y="2578100"/>
            <a:chExt cx="520700" cy="1676400"/>
          </a:xfrm>
        </p:grpSpPr>
        <p:sp>
          <p:nvSpPr>
            <p:cNvPr id="10" name="Rectangle 9"/>
            <p:cNvSpPr/>
            <p:nvPr/>
          </p:nvSpPr>
          <p:spPr bwMode="auto">
            <a:xfrm>
              <a:off x="7416800" y="2578100"/>
              <a:ext cx="520700" cy="520700"/>
            </a:xfrm>
            <a:prstGeom prst="rect">
              <a:avLst/>
            </a:prstGeom>
            <a:solidFill>
              <a:schemeClr val="bg1">
                <a:lumMod val="95000"/>
              </a:schemeClr>
            </a:solidFill>
            <a:ln w="57150" cap="flat" cmpd="sng" algn="ctr">
              <a:solidFill>
                <a:srgbClr val="C0000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1" name="Rectangle 10"/>
            <p:cNvSpPr/>
            <p:nvPr/>
          </p:nvSpPr>
          <p:spPr bwMode="auto">
            <a:xfrm>
              <a:off x="7416800" y="3733800"/>
              <a:ext cx="520700" cy="520700"/>
            </a:xfrm>
            <a:prstGeom prst="rect">
              <a:avLst/>
            </a:prstGeom>
            <a:solidFill>
              <a:schemeClr val="bg1">
                <a:lumMod val="95000"/>
              </a:schemeClr>
            </a:solidFill>
            <a:ln w="57150" cap="flat" cmpd="sng" algn="ctr">
              <a:solidFill>
                <a:srgbClr val="C0000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1800" b="0" i="0" u="none" strike="noStrike" cap="none" normalizeH="0" baseline="0">
                <a:ln>
                  <a:noFill/>
                </a:ln>
                <a:solidFill>
                  <a:schemeClr val="tx1"/>
                </a:solidFill>
                <a:effectLst/>
                <a:latin typeface="Arial" charset="0"/>
                <a:cs typeface="Arial" charset="0"/>
              </a:endParaRPr>
            </a:p>
          </p:txBody>
        </p:sp>
      </p:grpSp>
      <p:sp>
        <p:nvSpPr>
          <p:cNvPr id="12" name="Multiply 11"/>
          <p:cNvSpPr/>
          <p:nvPr/>
        </p:nvSpPr>
        <p:spPr bwMode="auto">
          <a:xfrm>
            <a:off x="3302000" y="5428335"/>
            <a:ext cx="647700" cy="698500"/>
          </a:xfrm>
          <a:prstGeom prst="mathMultiply">
            <a:avLst>
              <a:gd name="adj1" fmla="val 13931"/>
            </a:avLst>
          </a:prstGeom>
          <a:solidFill>
            <a:schemeClr val="tx1"/>
          </a:solidFill>
          <a:ln w="12700"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5" name="Multiply 14"/>
          <p:cNvSpPr/>
          <p:nvPr/>
        </p:nvSpPr>
        <p:spPr bwMode="auto">
          <a:xfrm>
            <a:off x="7754133" y="4258127"/>
            <a:ext cx="647700" cy="698500"/>
          </a:xfrm>
          <a:prstGeom prst="mathMultiply">
            <a:avLst>
              <a:gd name="adj1" fmla="val 13931"/>
            </a:avLst>
          </a:prstGeom>
          <a:solidFill>
            <a:schemeClr val="tx1"/>
          </a:solidFill>
          <a:ln w="12700"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2"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3" name="Content Placeholder 5"/>
          <p:cNvSpPr txBox="1">
            <a:spLocks/>
          </p:cNvSpPr>
          <p:nvPr/>
        </p:nvSpPr>
        <p:spPr>
          <a:xfrm>
            <a:off x="622300" y="1160186"/>
            <a:ext cx="8064500" cy="11931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rgbClr val="1F497D"/>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600" i="1" dirty="0">
                <a:solidFill>
                  <a:schemeClr val="tx1"/>
                </a:solidFill>
                <a:latin typeface="+mn-lt"/>
                <a:cs typeface="Arial" panose="020B0604020202020204" pitchFamily="34" charset="0"/>
              </a:rPr>
              <a:t>Firm reliance on the integrity, ability, or character of a person or thing.</a:t>
            </a:r>
          </a:p>
          <a:p>
            <a:pPr marL="0" indent="0" algn="ctr">
              <a:buFont typeface="Arial"/>
              <a:buNone/>
            </a:pPr>
            <a:endParaRPr lang="en-US" sz="3600" dirty="0">
              <a:solidFill>
                <a:schemeClr val="tx1"/>
              </a:solidFill>
              <a:latin typeface="+mn-lt"/>
            </a:endParaRPr>
          </a:p>
        </p:txBody>
      </p:sp>
      <p:sp>
        <p:nvSpPr>
          <p:cNvPr id="14" name="Title 1"/>
          <p:cNvSpPr txBox="1">
            <a:spLocks/>
          </p:cNvSpPr>
          <p:nvPr/>
        </p:nvSpPr>
        <p:spPr>
          <a:xfrm>
            <a:off x="1" y="271912"/>
            <a:ext cx="9035142" cy="7889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i="0" kern="1200">
                <a:solidFill>
                  <a:srgbClr val="1F497D"/>
                </a:solidFill>
                <a:latin typeface="Verdana"/>
                <a:ea typeface="+mj-ea"/>
                <a:cs typeface="Verdana"/>
              </a:defRPr>
            </a:lvl1pPr>
          </a:lstStyle>
          <a:p>
            <a:pPr algn="ctr"/>
            <a:r>
              <a:rPr lang="en-US" sz="5400" dirty="0">
                <a:latin typeface="+mj-lt"/>
                <a:cs typeface="Arial" panose="020B0604020202020204" pitchFamily="34" charset="0"/>
              </a:rPr>
              <a:t>Trust</a:t>
            </a:r>
          </a:p>
        </p:txBody>
      </p:sp>
    </p:spTree>
    <p:extLst>
      <p:ext uri="{BB962C8B-B14F-4D97-AF65-F5344CB8AC3E}">
        <p14:creationId xmlns:p14="http://schemas.microsoft.com/office/powerpoint/2010/main" val="173676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build="p"/>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518358" y="6497053"/>
            <a:ext cx="500514" cy="36094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chemeClr val="tx1"/>
              </a:solidFill>
              <a:effectLst/>
              <a:latin typeface="Arial" charset="0"/>
            </a:endParaRPr>
          </a:p>
        </p:txBody>
      </p:sp>
      <p:pic>
        <p:nvPicPr>
          <p:cNvPr id="2" name="HowManyBeersBeforeYouLetYourFriendDoTh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3509" y="337458"/>
            <a:ext cx="7511443" cy="5633582"/>
          </a:xfrm>
          <a:prstGeom prst="rect">
            <a:avLst/>
          </a:prstGeom>
        </p:spPr>
      </p:pic>
    </p:spTree>
    <p:extLst>
      <p:ext uri="{BB962C8B-B14F-4D97-AF65-F5344CB8AC3E}">
        <p14:creationId xmlns:p14="http://schemas.microsoft.com/office/powerpoint/2010/main" val="2648928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12234" y="327795"/>
            <a:ext cx="8229600" cy="4846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ea typeface="Verdana" pitchFamily="34" charset="0"/>
                <a:cs typeface="Verdana" pitchFamily="34" charset="0"/>
              </a:rPr>
              <a:t>Agenda:</a:t>
            </a:r>
          </a:p>
        </p:txBody>
      </p:sp>
      <p:sp>
        <p:nvSpPr>
          <p:cNvPr id="4" name="Rectangle 4" descr="tile_paper_medgray.png"/>
          <p:cNvSpPr>
            <a:spLocks/>
          </p:cNvSpPr>
          <p:nvPr/>
        </p:nvSpPr>
        <p:spPr bwMode="auto">
          <a:xfrm>
            <a:off x="334005" y="2067683"/>
            <a:ext cx="7125891" cy="623962"/>
          </a:xfrm>
          <a:prstGeom prst="rect">
            <a:avLst/>
          </a:prstGeom>
          <a:blipFill dpi="0" rotWithShape="0">
            <a:blip r:embed="rId4"/>
            <a:srcRect/>
            <a:tile tx="0" ty="0" sx="100000" sy="100000" flip="none" algn="tl"/>
          </a:blipFill>
          <a:ln w="12700" cap="flat" cmpd="sng">
            <a:noFill/>
            <a:prstDash val="solid"/>
            <a:miter lim="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anchor="ctr"/>
          <a:lstStyle/>
          <a:p>
            <a:pPr>
              <a:defRPr/>
            </a:pPr>
            <a:endParaRPr lang="en-US" sz="1266"/>
          </a:p>
        </p:txBody>
      </p:sp>
      <p:sp>
        <p:nvSpPr>
          <p:cNvPr id="6" name="Content Placeholder 1"/>
          <p:cNvSpPr txBox="1">
            <a:spLocks/>
          </p:cNvSpPr>
          <p:nvPr/>
        </p:nvSpPr>
        <p:spPr>
          <a:xfrm>
            <a:off x="457200" y="1076182"/>
            <a:ext cx="7834544" cy="5096806"/>
          </a:xfrm>
          <a:prstGeom prst="rect">
            <a:avLst/>
          </a:prstGeom>
        </p:spPr>
        <p:txBody>
          <a:bodyPr vert="horz" lIns="91440" tIns="45720" rIns="91440" bIns="45720" rtlCol="0">
            <a:normAutofit/>
          </a:bodyPr>
          <a:lstStyle>
            <a:lvl1pPr marL="347663" indent="-347663" algn="l" defTabSz="457200" rtl="0" eaLnBrk="1" latinLnBrk="0" hangingPunct="1">
              <a:spcBef>
                <a:spcPct val="20000"/>
              </a:spcBef>
              <a:buFont typeface="Wingdings" pitchFamily="2" charset="2"/>
              <a:buChar char="Ø"/>
              <a:defRPr sz="2400" b="0" i="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1F497D"/>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sz="3200" dirty="0">
                <a:solidFill>
                  <a:srgbClr val="1F497D"/>
                </a:solidFill>
                <a:latin typeface="+mn-lt"/>
              </a:rPr>
              <a:t>STEP Purpose</a:t>
            </a:r>
          </a:p>
          <a:p>
            <a:pPr>
              <a:lnSpc>
                <a:spcPct val="150000"/>
              </a:lnSpc>
            </a:pPr>
            <a:r>
              <a:rPr lang="en-US" sz="3200" dirty="0">
                <a:latin typeface="+mn-lt"/>
              </a:rPr>
              <a:t>Engagement</a:t>
            </a:r>
          </a:p>
          <a:p>
            <a:pPr>
              <a:lnSpc>
                <a:spcPct val="150000"/>
              </a:lnSpc>
            </a:pPr>
            <a:r>
              <a:rPr lang="en-US" sz="3200" dirty="0">
                <a:solidFill>
                  <a:srgbClr val="1F497D"/>
                </a:solidFill>
                <a:latin typeface="+mn-lt"/>
              </a:rPr>
              <a:t>STEP Process </a:t>
            </a:r>
          </a:p>
          <a:p>
            <a:pPr>
              <a:lnSpc>
                <a:spcPct val="150000"/>
              </a:lnSpc>
            </a:pPr>
            <a:r>
              <a:rPr lang="en-US" sz="3200" dirty="0">
                <a:latin typeface="+mn-lt"/>
              </a:rPr>
              <a:t>Participation</a:t>
            </a:r>
          </a:p>
          <a:p>
            <a:pPr>
              <a:lnSpc>
                <a:spcPct val="150000"/>
              </a:lnSpc>
            </a:pPr>
            <a:r>
              <a:rPr lang="en-US" sz="3200" dirty="0">
                <a:solidFill>
                  <a:srgbClr val="1F497D"/>
                </a:solidFill>
                <a:latin typeface="+mn-lt"/>
              </a:rPr>
              <a:t>Data Use </a:t>
            </a:r>
          </a:p>
          <a:p>
            <a:pPr>
              <a:lnSpc>
                <a:spcPct val="150000"/>
              </a:lnSpc>
            </a:pPr>
            <a:r>
              <a:rPr lang="en-US" sz="3200" dirty="0">
                <a:latin typeface="+mn-lt"/>
              </a:rPr>
              <a:t>Quality</a:t>
            </a:r>
          </a:p>
        </p:txBody>
      </p:sp>
    </p:spTree>
    <p:custDataLst>
      <p:tags r:id="rId1"/>
    </p:custDataLst>
    <p:extLst>
      <p:ext uri="{BB962C8B-B14F-4D97-AF65-F5344CB8AC3E}">
        <p14:creationId xmlns:p14="http://schemas.microsoft.com/office/powerpoint/2010/main" val="238962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273050" y="434975"/>
            <a:ext cx="8647113" cy="762000"/>
          </a:xfrm>
        </p:spPr>
        <p:txBody>
          <a:bodyPr/>
          <a:lstStyle/>
          <a:p>
            <a:pPr algn="ctr"/>
            <a:r>
              <a:rPr lang="en-US" altLang="en-US" dirty="0"/>
              <a:t>Creating Employee Engagement</a:t>
            </a:r>
          </a:p>
        </p:txBody>
      </p:sp>
      <p:sp>
        <p:nvSpPr>
          <p:cNvPr id="4" name="Title 1"/>
          <p:cNvSpPr txBox="1">
            <a:spLocks/>
          </p:cNvSpPr>
          <p:nvPr/>
        </p:nvSpPr>
        <p:spPr bwMode="auto">
          <a:xfrm>
            <a:off x="304800" y="1343025"/>
            <a:ext cx="8493125" cy="788988"/>
          </a:xfrm>
          <a:prstGeom prst="rect">
            <a:avLst/>
          </a:prstGeom>
          <a:noFill/>
          <a:ln w="9525">
            <a:noFill/>
            <a:miter lim="800000"/>
            <a:headEnd/>
            <a:tailEnd/>
          </a:ln>
        </p:spPr>
        <p:txBody>
          <a:bodyPr lIns="91311" tIns="45657" rIns="91311" bIns="45657" anchor="ctr"/>
          <a:lstStyle/>
          <a:p>
            <a:pPr algn="ctr" eaLnBrk="0" hangingPunct="0">
              <a:defRPr/>
            </a:pPr>
            <a:r>
              <a:rPr lang="en-US" sz="4000" b="1" kern="0" dirty="0">
                <a:solidFill>
                  <a:prstClr val="black"/>
                </a:solidFill>
                <a:cs typeface="Arial" charset="0"/>
              </a:rPr>
              <a:t>Involvement vs. Engagement</a:t>
            </a:r>
          </a:p>
        </p:txBody>
      </p:sp>
      <p:pic>
        <p:nvPicPr>
          <p:cNvPr id="201733" name="Picture 5" descr="C:\Users\cpetting\AppData\Local\Microsoft\Windows\Temporary Internet Files\Content.IE5\8Q8NM5WT\MCFD00940_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025" y="2470150"/>
            <a:ext cx="3833813"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descr="C:\Users\cpetting\AppData\Local\Microsoft\Windows\Temporary Internet Files\Content.IE5\1EYDL6T7\MCj041748000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75" y="2336800"/>
            <a:ext cx="1570038"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6"/>
          <p:cNvGrpSpPr>
            <a:grpSpLocks/>
          </p:cNvGrpSpPr>
          <p:nvPr/>
        </p:nvGrpSpPr>
        <p:grpSpPr bwMode="auto">
          <a:xfrm>
            <a:off x="1112838" y="3316288"/>
            <a:ext cx="990600" cy="271462"/>
            <a:chOff x="1111975" y="3043646"/>
            <a:chExt cx="991146" cy="271054"/>
          </a:xfrm>
        </p:grpSpPr>
        <p:grpSp>
          <p:nvGrpSpPr>
            <p:cNvPr id="91159" name="Group 12"/>
            <p:cNvGrpSpPr>
              <a:grpSpLocks/>
            </p:cNvGrpSpPr>
            <p:nvPr/>
          </p:nvGrpSpPr>
          <p:grpSpPr bwMode="auto">
            <a:xfrm>
              <a:off x="1111975" y="3043646"/>
              <a:ext cx="259625" cy="271054"/>
              <a:chOff x="437605" y="2495006"/>
              <a:chExt cx="259625" cy="271054"/>
            </a:xfrm>
          </p:grpSpPr>
          <p:sp>
            <p:nvSpPr>
              <p:cNvPr id="91163" name="Oval 11"/>
              <p:cNvSpPr>
                <a:spLocks noChangeArrowheads="1"/>
              </p:cNvSpPr>
              <p:nvPr/>
            </p:nvSpPr>
            <p:spPr bwMode="auto">
              <a:xfrm>
                <a:off x="445770" y="2560320"/>
                <a:ext cx="251460" cy="205740"/>
              </a:xfrm>
              <a:prstGeom prst="ellipse">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lgn="ctr" eaLnBrk="0" hangingPunct="0">
                  <a:defRPr sz="2500">
                    <a:solidFill>
                      <a:schemeClr val="tx1"/>
                    </a:solidFill>
                    <a:latin typeface="Arial" pitchFamily="34" charset="0"/>
                  </a:defRPr>
                </a:lvl1pPr>
                <a:lvl2pPr marL="742950" indent="-285750" algn="ctr" eaLnBrk="0" hangingPunct="0">
                  <a:defRPr sz="2500">
                    <a:solidFill>
                      <a:schemeClr val="tx1"/>
                    </a:solidFill>
                    <a:latin typeface="Arial" pitchFamily="34" charset="0"/>
                  </a:defRPr>
                </a:lvl2pPr>
                <a:lvl3pPr marL="1143000" indent="-228600" algn="ctr" eaLnBrk="0" hangingPunct="0">
                  <a:defRPr sz="2500">
                    <a:solidFill>
                      <a:schemeClr val="tx1"/>
                    </a:solidFill>
                    <a:latin typeface="Arial" pitchFamily="34" charset="0"/>
                  </a:defRPr>
                </a:lvl3pPr>
                <a:lvl4pPr marL="1600200" indent="-228600" algn="ctr" eaLnBrk="0" hangingPunct="0">
                  <a:defRPr sz="2500">
                    <a:solidFill>
                      <a:schemeClr val="tx1"/>
                    </a:solidFill>
                    <a:latin typeface="Arial" pitchFamily="34" charset="0"/>
                  </a:defRPr>
                </a:lvl4pPr>
                <a:lvl5pPr marL="2057400" indent="-228600" algn="ctr" eaLnBrk="0" hangingPunct="0">
                  <a:defRPr sz="2500">
                    <a:solidFill>
                      <a:schemeClr val="tx1"/>
                    </a:solidFill>
                    <a:latin typeface="Arial" pitchFamily="34" charset="0"/>
                  </a:defRPr>
                </a:lvl5pPr>
                <a:lvl6pPr marL="2514600" indent="-228600" algn="ctr" eaLnBrk="0" fontAlgn="base" hangingPunct="0">
                  <a:spcBef>
                    <a:spcPct val="0"/>
                  </a:spcBef>
                  <a:spcAft>
                    <a:spcPct val="0"/>
                  </a:spcAft>
                  <a:defRPr sz="2500">
                    <a:solidFill>
                      <a:schemeClr val="tx1"/>
                    </a:solidFill>
                    <a:latin typeface="Arial" pitchFamily="34" charset="0"/>
                  </a:defRPr>
                </a:lvl6pPr>
                <a:lvl7pPr marL="2971800" indent="-228600" algn="ctr" eaLnBrk="0" fontAlgn="base" hangingPunct="0">
                  <a:spcBef>
                    <a:spcPct val="0"/>
                  </a:spcBef>
                  <a:spcAft>
                    <a:spcPct val="0"/>
                  </a:spcAft>
                  <a:defRPr sz="2500">
                    <a:solidFill>
                      <a:schemeClr val="tx1"/>
                    </a:solidFill>
                    <a:latin typeface="Arial" pitchFamily="34" charset="0"/>
                  </a:defRPr>
                </a:lvl7pPr>
                <a:lvl8pPr marL="3429000" indent="-228600" algn="ctr" eaLnBrk="0" fontAlgn="base" hangingPunct="0">
                  <a:spcBef>
                    <a:spcPct val="0"/>
                  </a:spcBef>
                  <a:spcAft>
                    <a:spcPct val="0"/>
                  </a:spcAft>
                  <a:defRPr sz="2500">
                    <a:solidFill>
                      <a:schemeClr val="tx1"/>
                    </a:solidFill>
                    <a:latin typeface="Arial" pitchFamily="34" charset="0"/>
                  </a:defRPr>
                </a:lvl8pPr>
                <a:lvl9pPr marL="3886200" indent="-228600" algn="ctr" eaLnBrk="0" fontAlgn="base" hangingPunct="0">
                  <a:spcBef>
                    <a:spcPct val="0"/>
                  </a:spcBef>
                  <a:spcAft>
                    <a:spcPct val="0"/>
                  </a:spcAft>
                  <a:defRPr sz="2500">
                    <a:solidFill>
                      <a:schemeClr val="tx1"/>
                    </a:solidFill>
                    <a:latin typeface="Arial" pitchFamily="34" charset="0"/>
                  </a:defRPr>
                </a:lvl9pPr>
              </a:lstStyle>
              <a:p>
                <a:pPr algn="l" eaLnBrk="1" hangingPunct="1"/>
                <a:endParaRPr lang="en-US" altLang="en-US" sz="2400" b="1">
                  <a:solidFill>
                    <a:srgbClr val="000000"/>
                  </a:solidFill>
                  <a:latin typeface="Garamond" pitchFamily="18" charset="0"/>
                  <a:cs typeface="Arial" pitchFamily="34" charset="0"/>
                </a:endParaRPr>
              </a:p>
            </p:txBody>
          </p:sp>
          <p:sp>
            <p:nvSpPr>
              <p:cNvPr id="91164" name="Oval 10"/>
              <p:cNvSpPr>
                <a:spLocks noChangeArrowheads="1"/>
              </p:cNvSpPr>
              <p:nvPr/>
            </p:nvSpPr>
            <p:spPr bwMode="auto">
              <a:xfrm>
                <a:off x="437605" y="2495006"/>
                <a:ext cx="236764" cy="236764"/>
              </a:xfrm>
              <a:prstGeom prst="ellipse">
                <a:avLst/>
              </a:prstGeom>
              <a:solidFill>
                <a:schemeClr val="tx1"/>
              </a:solidFill>
              <a:ln w="9525" algn="ctr">
                <a:solidFill>
                  <a:schemeClr val="tx1"/>
                </a:solidFill>
                <a:miter lim="800000"/>
                <a:headEnd/>
                <a:tailEnd/>
              </a:ln>
            </p:spPr>
            <p:txBody>
              <a:bodyPr wrap="none"/>
              <a:lstStyle>
                <a:lvl1pPr algn="ctr" eaLnBrk="0" hangingPunct="0">
                  <a:defRPr sz="2500">
                    <a:solidFill>
                      <a:schemeClr val="tx1"/>
                    </a:solidFill>
                    <a:latin typeface="Arial" pitchFamily="34" charset="0"/>
                  </a:defRPr>
                </a:lvl1pPr>
                <a:lvl2pPr marL="742950" indent="-285750" algn="ctr" eaLnBrk="0" hangingPunct="0">
                  <a:defRPr sz="2500">
                    <a:solidFill>
                      <a:schemeClr val="tx1"/>
                    </a:solidFill>
                    <a:latin typeface="Arial" pitchFamily="34" charset="0"/>
                  </a:defRPr>
                </a:lvl2pPr>
                <a:lvl3pPr marL="1143000" indent="-228600" algn="ctr" eaLnBrk="0" hangingPunct="0">
                  <a:defRPr sz="2500">
                    <a:solidFill>
                      <a:schemeClr val="tx1"/>
                    </a:solidFill>
                    <a:latin typeface="Arial" pitchFamily="34" charset="0"/>
                  </a:defRPr>
                </a:lvl3pPr>
                <a:lvl4pPr marL="1600200" indent="-228600" algn="ctr" eaLnBrk="0" hangingPunct="0">
                  <a:defRPr sz="2500">
                    <a:solidFill>
                      <a:schemeClr val="tx1"/>
                    </a:solidFill>
                    <a:latin typeface="Arial" pitchFamily="34" charset="0"/>
                  </a:defRPr>
                </a:lvl4pPr>
                <a:lvl5pPr marL="2057400" indent="-228600" algn="ctr" eaLnBrk="0" hangingPunct="0">
                  <a:defRPr sz="2500">
                    <a:solidFill>
                      <a:schemeClr val="tx1"/>
                    </a:solidFill>
                    <a:latin typeface="Arial" pitchFamily="34" charset="0"/>
                  </a:defRPr>
                </a:lvl5pPr>
                <a:lvl6pPr marL="2514600" indent="-228600" algn="ctr" eaLnBrk="0" fontAlgn="base" hangingPunct="0">
                  <a:spcBef>
                    <a:spcPct val="0"/>
                  </a:spcBef>
                  <a:spcAft>
                    <a:spcPct val="0"/>
                  </a:spcAft>
                  <a:defRPr sz="2500">
                    <a:solidFill>
                      <a:schemeClr val="tx1"/>
                    </a:solidFill>
                    <a:latin typeface="Arial" pitchFamily="34" charset="0"/>
                  </a:defRPr>
                </a:lvl6pPr>
                <a:lvl7pPr marL="2971800" indent="-228600" algn="ctr" eaLnBrk="0" fontAlgn="base" hangingPunct="0">
                  <a:spcBef>
                    <a:spcPct val="0"/>
                  </a:spcBef>
                  <a:spcAft>
                    <a:spcPct val="0"/>
                  </a:spcAft>
                  <a:defRPr sz="2500">
                    <a:solidFill>
                      <a:schemeClr val="tx1"/>
                    </a:solidFill>
                    <a:latin typeface="Arial" pitchFamily="34" charset="0"/>
                  </a:defRPr>
                </a:lvl7pPr>
                <a:lvl8pPr marL="3429000" indent="-228600" algn="ctr" eaLnBrk="0" fontAlgn="base" hangingPunct="0">
                  <a:spcBef>
                    <a:spcPct val="0"/>
                  </a:spcBef>
                  <a:spcAft>
                    <a:spcPct val="0"/>
                  </a:spcAft>
                  <a:defRPr sz="2500">
                    <a:solidFill>
                      <a:schemeClr val="tx1"/>
                    </a:solidFill>
                    <a:latin typeface="Arial" pitchFamily="34" charset="0"/>
                  </a:defRPr>
                </a:lvl8pPr>
                <a:lvl9pPr marL="3886200" indent="-228600" algn="ctr" eaLnBrk="0" fontAlgn="base" hangingPunct="0">
                  <a:spcBef>
                    <a:spcPct val="0"/>
                  </a:spcBef>
                  <a:spcAft>
                    <a:spcPct val="0"/>
                  </a:spcAft>
                  <a:defRPr sz="2500">
                    <a:solidFill>
                      <a:schemeClr val="tx1"/>
                    </a:solidFill>
                    <a:latin typeface="Arial" pitchFamily="34" charset="0"/>
                  </a:defRPr>
                </a:lvl9pPr>
              </a:lstStyle>
              <a:p>
                <a:pPr algn="l" eaLnBrk="1" hangingPunct="1"/>
                <a:endParaRPr lang="en-US" altLang="en-US" sz="2400" b="1">
                  <a:solidFill>
                    <a:srgbClr val="000000"/>
                  </a:solidFill>
                  <a:latin typeface="Garamond" pitchFamily="18" charset="0"/>
                  <a:cs typeface="Arial" pitchFamily="34" charset="0"/>
                </a:endParaRPr>
              </a:p>
            </p:txBody>
          </p:sp>
        </p:grpSp>
        <p:grpSp>
          <p:nvGrpSpPr>
            <p:cNvPr id="91160" name="Group 13"/>
            <p:cNvGrpSpPr>
              <a:grpSpLocks/>
            </p:cNvGrpSpPr>
            <p:nvPr/>
          </p:nvGrpSpPr>
          <p:grpSpPr bwMode="auto">
            <a:xfrm>
              <a:off x="1817370" y="3055076"/>
              <a:ext cx="285751" cy="236764"/>
              <a:chOff x="445770" y="2529296"/>
              <a:chExt cx="285751" cy="236764"/>
            </a:xfrm>
          </p:grpSpPr>
          <p:sp>
            <p:nvSpPr>
              <p:cNvPr id="91161" name="Oval 14"/>
              <p:cNvSpPr>
                <a:spLocks noChangeArrowheads="1"/>
              </p:cNvSpPr>
              <p:nvPr/>
            </p:nvSpPr>
            <p:spPr bwMode="auto">
              <a:xfrm>
                <a:off x="445770" y="2560320"/>
                <a:ext cx="251460" cy="205740"/>
              </a:xfrm>
              <a:prstGeom prst="ellipse">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lgn="ctr" eaLnBrk="0" hangingPunct="0">
                  <a:defRPr sz="2500">
                    <a:solidFill>
                      <a:schemeClr val="tx1"/>
                    </a:solidFill>
                    <a:latin typeface="Arial" pitchFamily="34" charset="0"/>
                  </a:defRPr>
                </a:lvl1pPr>
                <a:lvl2pPr marL="742950" indent="-285750" algn="ctr" eaLnBrk="0" hangingPunct="0">
                  <a:defRPr sz="2500">
                    <a:solidFill>
                      <a:schemeClr val="tx1"/>
                    </a:solidFill>
                    <a:latin typeface="Arial" pitchFamily="34" charset="0"/>
                  </a:defRPr>
                </a:lvl2pPr>
                <a:lvl3pPr marL="1143000" indent="-228600" algn="ctr" eaLnBrk="0" hangingPunct="0">
                  <a:defRPr sz="2500">
                    <a:solidFill>
                      <a:schemeClr val="tx1"/>
                    </a:solidFill>
                    <a:latin typeface="Arial" pitchFamily="34" charset="0"/>
                  </a:defRPr>
                </a:lvl3pPr>
                <a:lvl4pPr marL="1600200" indent="-228600" algn="ctr" eaLnBrk="0" hangingPunct="0">
                  <a:defRPr sz="2500">
                    <a:solidFill>
                      <a:schemeClr val="tx1"/>
                    </a:solidFill>
                    <a:latin typeface="Arial" pitchFamily="34" charset="0"/>
                  </a:defRPr>
                </a:lvl4pPr>
                <a:lvl5pPr marL="2057400" indent="-228600" algn="ctr" eaLnBrk="0" hangingPunct="0">
                  <a:defRPr sz="2500">
                    <a:solidFill>
                      <a:schemeClr val="tx1"/>
                    </a:solidFill>
                    <a:latin typeface="Arial" pitchFamily="34" charset="0"/>
                  </a:defRPr>
                </a:lvl5pPr>
                <a:lvl6pPr marL="2514600" indent="-228600" algn="ctr" eaLnBrk="0" fontAlgn="base" hangingPunct="0">
                  <a:spcBef>
                    <a:spcPct val="0"/>
                  </a:spcBef>
                  <a:spcAft>
                    <a:spcPct val="0"/>
                  </a:spcAft>
                  <a:defRPr sz="2500">
                    <a:solidFill>
                      <a:schemeClr val="tx1"/>
                    </a:solidFill>
                    <a:latin typeface="Arial" pitchFamily="34" charset="0"/>
                  </a:defRPr>
                </a:lvl6pPr>
                <a:lvl7pPr marL="2971800" indent="-228600" algn="ctr" eaLnBrk="0" fontAlgn="base" hangingPunct="0">
                  <a:spcBef>
                    <a:spcPct val="0"/>
                  </a:spcBef>
                  <a:spcAft>
                    <a:spcPct val="0"/>
                  </a:spcAft>
                  <a:defRPr sz="2500">
                    <a:solidFill>
                      <a:schemeClr val="tx1"/>
                    </a:solidFill>
                    <a:latin typeface="Arial" pitchFamily="34" charset="0"/>
                  </a:defRPr>
                </a:lvl7pPr>
                <a:lvl8pPr marL="3429000" indent="-228600" algn="ctr" eaLnBrk="0" fontAlgn="base" hangingPunct="0">
                  <a:spcBef>
                    <a:spcPct val="0"/>
                  </a:spcBef>
                  <a:spcAft>
                    <a:spcPct val="0"/>
                  </a:spcAft>
                  <a:defRPr sz="2500">
                    <a:solidFill>
                      <a:schemeClr val="tx1"/>
                    </a:solidFill>
                    <a:latin typeface="Arial" pitchFamily="34" charset="0"/>
                  </a:defRPr>
                </a:lvl8pPr>
                <a:lvl9pPr marL="3886200" indent="-228600" algn="ctr" eaLnBrk="0" fontAlgn="base" hangingPunct="0">
                  <a:spcBef>
                    <a:spcPct val="0"/>
                  </a:spcBef>
                  <a:spcAft>
                    <a:spcPct val="0"/>
                  </a:spcAft>
                  <a:defRPr sz="2500">
                    <a:solidFill>
                      <a:schemeClr val="tx1"/>
                    </a:solidFill>
                    <a:latin typeface="Arial" pitchFamily="34" charset="0"/>
                  </a:defRPr>
                </a:lvl9pPr>
              </a:lstStyle>
              <a:p>
                <a:pPr algn="l" eaLnBrk="1" hangingPunct="1"/>
                <a:endParaRPr lang="en-US" altLang="en-US" sz="2400" b="1">
                  <a:solidFill>
                    <a:srgbClr val="000000"/>
                  </a:solidFill>
                  <a:latin typeface="Garamond" pitchFamily="18" charset="0"/>
                  <a:cs typeface="Arial" pitchFamily="34" charset="0"/>
                </a:endParaRPr>
              </a:p>
            </p:txBody>
          </p:sp>
          <p:sp>
            <p:nvSpPr>
              <p:cNvPr id="91162" name="Oval 15"/>
              <p:cNvSpPr>
                <a:spLocks noChangeArrowheads="1"/>
              </p:cNvSpPr>
              <p:nvPr/>
            </p:nvSpPr>
            <p:spPr bwMode="auto">
              <a:xfrm>
                <a:off x="494757" y="2529296"/>
                <a:ext cx="236764" cy="236764"/>
              </a:xfrm>
              <a:prstGeom prst="ellipse">
                <a:avLst/>
              </a:prstGeom>
              <a:solidFill>
                <a:schemeClr val="tx1"/>
              </a:solidFill>
              <a:ln w="9525" algn="ctr">
                <a:solidFill>
                  <a:schemeClr val="tx1"/>
                </a:solidFill>
                <a:miter lim="800000"/>
                <a:headEnd/>
                <a:tailEnd/>
              </a:ln>
            </p:spPr>
            <p:txBody>
              <a:bodyPr wrap="none"/>
              <a:lstStyle>
                <a:lvl1pPr algn="ctr" eaLnBrk="0" hangingPunct="0">
                  <a:defRPr sz="2500">
                    <a:solidFill>
                      <a:schemeClr val="tx1"/>
                    </a:solidFill>
                    <a:latin typeface="Arial" pitchFamily="34" charset="0"/>
                  </a:defRPr>
                </a:lvl1pPr>
                <a:lvl2pPr marL="742950" indent="-285750" algn="ctr" eaLnBrk="0" hangingPunct="0">
                  <a:defRPr sz="2500">
                    <a:solidFill>
                      <a:schemeClr val="tx1"/>
                    </a:solidFill>
                    <a:latin typeface="Arial" pitchFamily="34" charset="0"/>
                  </a:defRPr>
                </a:lvl2pPr>
                <a:lvl3pPr marL="1143000" indent="-228600" algn="ctr" eaLnBrk="0" hangingPunct="0">
                  <a:defRPr sz="2500">
                    <a:solidFill>
                      <a:schemeClr val="tx1"/>
                    </a:solidFill>
                    <a:latin typeface="Arial" pitchFamily="34" charset="0"/>
                  </a:defRPr>
                </a:lvl3pPr>
                <a:lvl4pPr marL="1600200" indent="-228600" algn="ctr" eaLnBrk="0" hangingPunct="0">
                  <a:defRPr sz="2500">
                    <a:solidFill>
                      <a:schemeClr val="tx1"/>
                    </a:solidFill>
                    <a:latin typeface="Arial" pitchFamily="34" charset="0"/>
                  </a:defRPr>
                </a:lvl4pPr>
                <a:lvl5pPr marL="2057400" indent="-228600" algn="ctr" eaLnBrk="0" hangingPunct="0">
                  <a:defRPr sz="2500">
                    <a:solidFill>
                      <a:schemeClr val="tx1"/>
                    </a:solidFill>
                    <a:latin typeface="Arial" pitchFamily="34" charset="0"/>
                  </a:defRPr>
                </a:lvl5pPr>
                <a:lvl6pPr marL="2514600" indent="-228600" algn="ctr" eaLnBrk="0" fontAlgn="base" hangingPunct="0">
                  <a:spcBef>
                    <a:spcPct val="0"/>
                  </a:spcBef>
                  <a:spcAft>
                    <a:spcPct val="0"/>
                  </a:spcAft>
                  <a:defRPr sz="2500">
                    <a:solidFill>
                      <a:schemeClr val="tx1"/>
                    </a:solidFill>
                    <a:latin typeface="Arial" pitchFamily="34" charset="0"/>
                  </a:defRPr>
                </a:lvl6pPr>
                <a:lvl7pPr marL="2971800" indent="-228600" algn="ctr" eaLnBrk="0" fontAlgn="base" hangingPunct="0">
                  <a:spcBef>
                    <a:spcPct val="0"/>
                  </a:spcBef>
                  <a:spcAft>
                    <a:spcPct val="0"/>
                  </a:spcAft>
                  <a:defRPr sz="2500">
                    <a:solidFill>
                      <a:schemeClr val="tx1"/>
                    </a:solidFill>
                    <a:latin typeface="Arial" pitchFamily="34" charset="0"/>
                  </a:defRPr>
                </a:lvl7pPr>
                <a:lvl8pPr marL="3429000" indent="-228600" algn="ctr" eaLnBrk="0" fontAlgn="base" hangingPunct="0">
                  <a:spcBef>
                    <a:spcPct val="0"/>
                  </a:spcBef>
                  <a:spcAft>
                    <a:spcPct val="0"/>
                  </a:spcAft>
                  <a:defRPr sz="2500">
                    <a:solidFill>
                      <a:schemeClr val="tx1"/>
                    </a:solidFill>
                    <a:latin typeface="Arial" pitchFamily="34" charset="0"/>
                  </a:defRPr>
                </a:lvl8pPr>
                <a:lvl9pPr marL="3886200" indent="-228600" algn="ctr" eaLnBrk="0" fontAlgn="base" hangingPunct="0">
                  <a:spcBef>
                    <a:spcPct val="0"/>
                  </a:spcBef>
                  <a:spcAft>
                    <a:spcPct val="0"/>
                  </a:spcAft>
                  <a:defRPr sz="2500">
                    <a:solidFill>
                      <a:schemeClr val="tx1"/>
                    </a:solidFill>
                    <a:latin typeface="Arial" pitchFamily="34" charset="0"/>
                  </a:defRPr>
                </a:lvl9pPr>
              </a:lstStyle>
              <a:p>
                <a:pPr algn="l" eaLnBrk="1" hangingPunct="1"/>
                <a:endParaRPr lang="en-US" altLang="en-US" sz="2400" b="1">
                  <a:solidFill>
                    <a:srgbClr val="000000"/>
                  </a:solidFill>
                  <a:latin typeface="Garamond" pitchFamily="18" charset="0"/>
                  <a:cs typeface="Arial" pitchFamily="34" charset="0"/>
                </a:endParaRPr>
              </a:p>
            </p:txBody>
          </p:sp>
        </p:grpSp>
      </p:grpSp>
      <p:pic>
        <p:nvPicPr>
          <p:cNvPr id="201735" name="Picture 7" descr="C:\Users\cpetting\AppData\Local\Microsoft\Windows\Temporary Internet Files\Content.IE5\8Q8NM5WT\MCj04174840000[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363" y="2774950"/>
            <a:ext cx="22034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9"/>
          <p:cNvGrpSpPr>
            <a:grpSpLocks/>
          </p:cNvGrpSpPr>
          <p:nvPr/>
        </p:nvGrpSpPr>
        <p:grpSpPr bwMode="auto">
          <a:xfrm>
            <a:off x="6789738" y="3157538"/>
            <a:ext cx="1314450" cy="361950"/>
            <a:chOff x="6789420" y="2885039"/>
            <a:chExt cx="1314450" cy="361081"/>
          </a:xfrm>
        </p:grpSpPr>
        <p:grpSp>
          <p:nvGrpSpPr>
            <p:cNvPr id="91153" name="Group 28"/>
            <p:cNvGrpSpPr>
              <a:grpSpLocks/>
            </p:cNvGrpSpPr>
            <p:nvPr/>
          </p:nvGrpSpPr>
          <p:grpSpPr bwMode="auto">
            <a:xfrm>
              <a:off x="7806690" y="2890755"/>
              <a:ext cx="297180" cy="343935"/>
              <a:chOff x="7806690" y="2890755"/>
              <a:chExt cx="297180" cy="343935"/>
            </a:xfrm>
          </p:grpSpPr>
          <p:sp>
            <p:nvSpPr>
              <p:cNvPr id="91157" name="Oval 24"/>
              <p:cNvSpPr>
                <a:spLocks noChangeArrowheads="1"/>
              </p:cNvSpPr>
              <p:nvPr/>
            </p:nvSpPr>
            <p:spPr bwMode="auto">
              <a:xfrm rot="10800000">
                <a:off x="7806690" y="2926080"/>
                <a:ext cx="297180" cy="308610"/>
              </a:xfrm>
              <a:prstGeom prst="ellipse">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lgn="ctr" eaLnBrk="0" hangingPunct="0">
                  <a:defRPr sz="2500">
                    <a:solidFill>
                      <a:schemeClr val="tx1"/>
                    </a:solidFill>
                    <a:latin typeface="Arial" pitchFamily="34" charset="0"/>
                  </a:defRPr>
                </a:lvl1pPr>
                <a:lvl2pPr marL="742950" indent="-285750" algn="ctr" eaLnBrk="0" hangingPunct="0">
                  <a:defRPr sz="2500">
                    <a:solidFill>
                      <a:schemeClr val="tx1"/>
                    </a:solidFill>
                    <a:latin typeface="Arial" pitchFamily="34" charset="0"/>
                  </a:defRPr>
                </a:lvl2pPr>
                <a:lvl3pPr marL="1143000" indent="-228600" algn="ctr" eaLnBrk="0" hangingPunct="0">
                  <a:defRPr sz="2500">
                    <a:solidFill>
                      <a:schemeClr val="tx1"/>
                    </a:solidFill>
                    <a:latin typeface="Arial" pitchFamily="34" charset="0"/>
                  </a:defRPr>
                </a:lvl3pPr>
                <a:lvl4pPr marL="1600200" indent="-228600" algn="ctr" eaLnBrk="0" hangingPunct="0">
                  <a:defRPr sz="2500">
                    <a:solidFill>
                      <a:schemeClr val="tx1"/>
                    </a:solidFill>
                    <a:latin typeface="Arial" pitchFamily="34" charset="0"/>
                  </a:defRPr>
                </a:lvl4pPr>
                <a:lvl5pPr marL="2057400" indent="-228600" algn="ctr" eaLnBrk="0" hangingPunct="0">
                  <a:defRPr sz="2500">
                    <a:solidFill>
                      <a:schemeClr val="tx1"/>
                    </a:solidFill>
                    <a:latin typeface="Arial" pitchFamily="34" charset="0"/>
                  </a:defRPr>
                </a:lvl5pPr>
                <a:lvl6pPr marL="2514600" indent="-228600" algn="ctr" eaLnBrk="0" fontAlgn="base" hangingPunct="0">
                  <a:spcBef>
                    <a:spcPct val="0"/>
                  </a:spcBef>
                  <a:spcAft>
                    <a:spcPct val="0"/>
                  </a:spcAft>
                  <a:defRPr sz="2500">
                    <a:solidFill>
                      <a:schemeClr val="tx1"/>
                    </a:solidFill>
                    <a:latin typeface="Arial" pitchFamily="34" charset="0"/>
                  </a:defRPr>
                </a:lvl6pPr>
                <a:lvl7pPr marL="2971800" indent="-228600" algn="ctr" eaLnBrk="0" fontAlgn="base" hangingPunct="0">
                  <a:spcBef>
                    <a:spcPct val="0"/>
                  </a:spcBef>
                  <a:spcAft>
                    <a:spcPct val="0"/>
                  </a:spcAft>
                  <a:defRPr sz="2500">
                    <a:solidFill>
                      <a:schemeClr val="tx1"/>
                    </a:solidFill>
                    <a:latin typeface="Arial" pitchFamily="34" charset="0"/>
                  </a:defRPr>
                </a:lvl7pPr>
                <a:lvl8pPr marL="3429000" indent="-228600" algn="ctr" eaLnBrk="0" fontAlgn="base" hangingPunct="0">
                  <a:spcBef>
                    <a:spcPct val="0"/>
                  </a:spcBef>
                  <a:spcAft>
                    <a:spcPct val="0"/>
                  </a:spcAft>
                  <a:defRPr sz="2500">
                    <a:solidFill>
                      <a:schemeClr val="tx1"/>
                    </a:solidFill>
                    <a:latin typeface="Arial" pitchFamily="34" charset="0"/>
                  </a:defRPr>
                </a:lvl8pPr>
                <a:lvl9pPr marL="3886200" indent="-228600" algn="ctr" eaLnBrk="0" fontAlgn="base" hangingPunct="0">
                  <a:spcBef>
                    <a:spcPct val="0"/>
                  </a:spcBef>
                  <a:spcAft>
                    <a:spcPct val="0"/>
                  </a:spcAft>
                  <a:defRPr sz="2500">
                    <a:solidFill>
                      <a:schemeClr val="tx1"/>
                    </a:solidFill>
                    <a:latin typeface="Arial" pitchFamily="34" charset="0"/>
                  </a:defRPr>
                </a:lvl9pPr>
              </a:lstStyle>
              <a:p>
                <a:pPr algn="l" eaLnBrk="1" hangingPunct="1"/>
                <a:endParaRPr lang="en-US" altLang="en-US" sz="2400" b="1">
                  <a:solidFill>
                    <a:srgbClr val="000000"/>
                  </a:solidFill>
                  <a:latin typeface="Garamond" pitchFamily="18" charset="0"/>
                  <a:cs typeface="Arial" pitchFamily="34" charset="0"/>
                </a:endParaRPr>
              </a:p>
            </p:txBody>
          </p:sp>
          <p:sp>
            <p:nvSpPr>
              <p:cNvPr id="91158" name="Oval 25"/>
              <p:cNvSpPr>
                <a:spLocks noChangeArrowheads="1"/>
              </p:cNvSpPr>
              <p:nvPr/>
            </p:nvSpPr>
            <p:spPr bwMode="auto">
              <a:xfrm rot="10800000">
                <a:off x="7830588" y="2890755"/>
                <a:ext cx="215813" cy="309645"/>
              </a:xfrm>
              <a:prstGeom prst="ellipse">
                <a:avLst/>
              </a:prstGeom>
              <a:solidFill>
                <a:schemeClr val="tx1"/>
              </a:solidFill>
              <a:ln w="9525" algn="ctr">
                <a:solidFill>
                  <a:schemeClr val="tx1"/>
                </a:solidFill>
                <a:miter lim="800000"/>
                <a:headEnd/>
                <a:tailEnd/>
              </a:ln>
            </p:spPr>
            <p:txBody>
              <a:bodyPr wrap="none"/>
              <a:lstStyle>
                <a:lvl1pPr algn="ctr" eaLnBrk="0" hangingPunct="0">
                  <a:defRPr sz="2500">
                    <a:solidFill>
                      <a:schemeClr val="tx1"/>
                    </a:solidFill>
                    <a:latin typeface="Arial" pitchFamily="34" charset="0"/>
                  </a:defRPr>
                </a:lvl1pPr>
                <a:lvl2pPr marL="742950" indent="-285750" algn="ctr" eaLnBrk="0" hangingPunct="0">
                  <a:defRPr sz="2500">
                    <a:solidFill>
                      <a:schemeClr val="tx1"/>
                    </a:solidFill>
                    <a:latin typeface="Arial" pitchFamily="34" charset="0"/>
                  </a:defRPr>
                </a:lvl2pPr>
                <a:lvl3pPr marL="1143000" indent="-228600" algn="ctr" eaLnBrk="0" hangingPunct="0">
                  <a:defRPr sz="2500">
                    <a:solidFill>
                      <a:schemeClr val="tx1"/>
                    </a:solidFill>
                    <a:latin typeface="Arial" pitchFamily="34" charset="0"/>
                  </a:defRPr>
                </a:lvl3pPr>
                <a:lvl4pPr marL="1600200" indent="-228600" algn="ctr" eaLnBrk="0" hangingPunct="0">
                  <a:defRPr sz="2500">
                    <a:solidFill>
                      <a:schemeClr val="tx1"/>
                    </a:solidFill>
                    <a:latin typeface="Arial" pitchFamily="34" charset="0"/>
                  </a:defRPr>
                </a:lvl4pPr>
                <a:lvl5pPr marL="2057400" indent="-228600" algn="ctr" eaLnBrk="0" hangingPunct="0">
                  <a:defRPr sz="2500">
                    <a:solidFill>
                      <a:schemeClr val="tx1"/>
                    </a:solidFill>
                    <a:latin typeface="Arial" pitchFamily="34" charset="0"/>
                  </a:defRPr>
                </a:lvl5pPr>
                <a:lvl6pPr marL="2514600" indent="-228600" algn="ctr" eaLnBrk="0" fontAlgn="base" hangingPunct="0">
                  <a:spcBef>
                    <a:spcPct val="0"/>
                  </a:spcBef>
                  <a:spcAft>
                    <a:spcPct val="0"/>
                  </a:spcAft>
                  <a:defRPr sz="2500">
                    <a:solidFill>
                      <a:schemeClr val="tx1"/>
                    </a:solidFill>
                    <a:latin typeface="Arial" pitchFamily="34" charset="0"/>
                  </a:defRPr>
                </a:lvl6pPr>
                <a:lvl7pPr marL="2971800" indent="-228600" algn="ctr" eaLnBrk="0" fontAlgn="base" hangingPunct="0">
                  <a:spcBef>
                    <a:spcPct val="0"/>
                  </a:spcBef>
                  <a:spcAft>
                    <a:spcPct val="0"/>
                  </a:spcAft>
                  <a:defRPr sz="2500">
                    <a:solidFill>
                      <a:schemeClr val="tx1"/>
                    </a:solidFill>
                    <a:latin typeface="Arial" pitchFamily="34" charset="0"/>
                  </a:defRPr>
                </a:lvl7pPr>
                <a:lvl8pPr marL="3429000" indent="-228600" algn="ctr" eaLnBrk="0" fontAlgn="base" hangingPunct="0">
                  <a:spcBef>
                    <a:spcPct val="0"/>
                  </a:spcBef>
                  <a:spcAft>
                    <a:spcPct val="0"/>
                  </a:spcAft>
                  <a:defRPr sz="2500">
                    <a:solidFill>
                      <a:schemeClr val="tx1"/>
                    </a:solidFill>
                    <a:latin typeface="Arial" pitchFamily="34" charset="0"/>
                  </a:defRPr>
                </a:lvl8pPr>
                <a:lvl9pPr marL="3886200" indent="-228600" algn="ctr" eaLnBrk="0" fontAlgn="base" hangingPunct="0">
                  <a:spcBef>
                    <a:spcPct val="0"/>
                  </a:spcBef>
                  <a:spcAft>
                    <a:spcPct val="0"/>
                  </a:spcAft>
                  <a:defRPr sz="2500">
                    <a:solidFill>
                      <a:schemeClr val="tx1"/>
                    </a:solidFill>
                    <a:latin typeface="Arial" pitchFamily="34" charset="0"/>
                  </a:defRPr>
                </a:lvl9pPr>
              </a:lstStyle>
              <a:p>
                <a:pPr algn="l" eaLnBrk="1" hangingPunct="1"/>
                <a:endParaRPr lang="en-US" altLang="en-US" sz="2400" b="1">
                  <a:solidFill>
                    <a:srgbClr val="000000"/>
                  </a:solidFill>
                  <a:latin typeface="Garamond" pitchFamily="18" charset="0"/>
                  <a:cs typeface="Arial" pitchFamily="34" charset="0"/>
                </a:endParaRPr>
              </a:p>
            </p:txBody>
          </p:sp>
        </p:grpSp>
        <p:grpSp>
          <p:nvGrpSpPr>
            <p:cNvPr id="91154" name="Group 27"/>
            <p:cNvGrpSpPr>
              <a:grpSpLocks/>
            </p:cNvGrpSpPr>
            <p:nvPr/>
          </p:nvGrpSpPr>
          <p:grpSpPr bwMode="auto">
            <a:xfrm>
              <a:off x="6789420" y="2885039"/>
              <a:ext cx="342900" cy="361081"/>
              <a:chOff x="6789420" y="2885039"/>
              <a:chExt cx="342900" cy="361081"/>
            </a:xfrm>
          </p:grpSpPr>
          <p:sp>
            <p:nvSpPr>
              <p:cNvPr id="91155" name="Oval 22"/>
              <p:cNvSpPr>
                <a:spLocks noChangeArrowheads="1"/>
              </p:cNvSpPr>
              <p:nvPr/>
            </p:nvSpPr>
            <p:spPr bwMode="auto">
              <a:xfrm rot="10800000">
                <a:off x="6812280" y="2914650"/>
                <a:ext cx="320040" cy="331470"/>
              </a:xfrm>
              <a:prstGeom prst="ellipse">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lgn="ctr" eaLnBrk="0" hangingPunct="0">
                  <a:defRPr sz="2500">
                    <a:solidFill>
                      <a:schemeClr val="tx1"/>
                    </a:solidFill>
                    <a:latin typeface="Arial" pitchFamily="34" charset="0"/>
                  </a:defRPr>
                </a:lvl1pPr>
                <a:lvl2pPr marL="742950" indent="-285750" algn="ctr" eaLnBrk="0" hangingPunct="0">
                  <a:defRPr sz="2500">
                    <a:solidFill>
                      <a:schemeClr val="tx1"/>
                    </a:solidFill>
                    <a:latin typeface="Arial" pitchFamily="34" charset="0"/>
                  </a:defRPr>
                </a:lvl2pPr>
                <a:lvl3pPr marL="1143000" indent="-228600" algn="ctr" eaLnBrk="0" hangingPunct="0">
                  <a:defRPr sz="2500">
                    <a:solidFill>
                      <a:schemeClr val="tx1"/>
                    </a:solidFill>
                    <a:latin typeface="Arial" pitchFamily="34" charset="0"/>
                  </a:defRPr>
                </a:lvl3pPr>
                <a:lvl4pPr marL="1600200" indent="-228600" algn="ctr" eaLnBrk="0" hangingPunct="0">
                  <a:defRPr sz="2500">
                    <a:solidFill>
                      <a:schemeClr val="tx1"/>
                    </a:solidFill>
                    <a:latin typeface="Arial" pitchFamily="34" charset="0"/>
                  </a:defRPr>
                </a:lvl4pPr>
                <a:lvl5pPr marL="2057400" indent="-228600" algn="ctr" eaLnBrk="0" hangingPunct="0">
                  <a:defRPr sz="2500">
                    <a:solidFill>
                      <a:schemeClr val="tx1"/>
                    </a:solidFill>
                    <a:latin typeface="Arial" pitchFamily="34" charset="0"/>
                  </a:defRPr>
                </a:lvl5pPr>
                <a:lvl6pPr marL="2514600" indent="-228600" algn="ctr" eaLnBrk="0" fontAlgn="base" hangingPunct="0">
                  <a:spcBef>
                    <a:spcPct val="0"/>
                  </a:spcBef>
                  <a:spcAft>
                    <a:spcPct val="0"/>
                  </a:spcAft>
                  <a:defRPr sz="2500">
                    <a:solidFill>
                      <a:schemeClr val="tx1"/>
                    </a:solidFill>
                    <a:latin typeface="Arial" pitchFamily="34" charset="0"/>
                  </a:defRPr>
                </a:lvl6pPr>
                <a:lvl7pPr marL="2971800" indent="-228600" algn="ctr" eaLnBrk="0" fontAlgn="base" hangingPunct="0">
                  <a:spcBef>
                    <a:spcPct val="0"/>
                  </a:spcBef>
                  <a:spcAft>
                    <a:spcPct val="0"/>
                  </a:spcAft>
                  <a:defRPr sz="2500">
                    <a:solidFill>
                      <a:schemeClr val="tx1"/>
                    </a:solidFill>
                    <a:latin typeface="Arial" pitchFamily="34" charset="0"/>
                  </a:defRPr>
                </a:lvl7pPr>
                <a:lvl8pPr marL="3429000" indent="-228600" algn="ctr" eaLnBrk="0" fontAlgn="base" hangingPunct="0">
                  <a:spcBef>
                    <a:spcPct val="0"/>
                  </a:spcBef>
                  <a:spcAft>
                    <a:spcPct val="0"/>
                  </a:spcAft>
                  <a:defRPr sz="2500">
                    <a:solidFill>
                      <a:schemeClr val="tx1"/>
                    </a:solidFill>
                    <a:latin typeface="Arial" pitchFamily="34" charset="0"/>
                  </a:defRPr>
                </a:lvl8pPr>
                <a:lvl9pPr marL="3886200" indent="-228600" algn="ctr" eaLnBrk="0" fontAlgn="base" hangingPunct="0">
                  <a:spcBef>
                    <a:spcPct val="0"/>
                  </a:spcBef>
                  <a:spcAft>
                    <a:spcPct val="0"/>
                  </a:spcAft>
                  <a:defRPr sz="2500">
                    <a:solidFill>
                      <a:schemeClr val="tx1"/>
                    </a:solidFill>
                    <a:latin typeface="Arial" pitchFamily="34" charset="0"/>
                  </a:defRPr>
                </a:lvl9pPr>
              </a:lstStyle>
              <a:p>
                <a:pPr algn="l" eaLnBrk="1" hangingPunct="1"/>
                <a:endParaRPr lang="en-US" altLang="en-US" sz="2400" b="1">
                  <a:solidFill>
                    <a:srgbClr val="000000"/>
                  </a:solidFill>
                  <a:latin typeface="Garamond" pitchFamily="18" charset="0"/>
                  <a:cs typeface="Arial" pitchFamily="34" charset="0"/>
                </a:endParaRPr>
              </a:p>
            </p:txBody>
          </p:sp>
          <p:sp>
            <p:nvSpPr>
              <p:cNvPr id="91156" name="Oval 23"/>
              <p:cNvSpPr>
                <a:spLocks noChangeArrowheads="1"/>
              </p:cNvSpPr>
              <p:nvPr/>
            </p:nvSpPr>
            <p:spPr bwMode="auto">
              <a:xfrm rot="10800000">
                <a:off x="6789420" y="2885039"/>
                <a:ext cx="206430" cy="309645"/>
              </a:xfrm>
              <a:prstGeom prst="ellipse">
                <a:avLst/>
              </a:prstGeom>
              <a:solidFill>
                <a:schemeClr val="tx1"/>
              </a:solidFill>
              <a:ln w="9525" algn="ctr">
                <a:solidFill>
                  <a:schemeClr val="tx1"/>
                </a:solidFill>
                <a:miter lim="800000"/>
                <a:headEnd/>
                <a:tailEnd/>
              </a:ln>
            </p:spPr>
            <p:txBody>
              <a:bodyPr wrap="none"/>
              <a:lstStyle>
                <a:lvl1pPr algn="ctr" eaLnBrk="0" hangingPunct="0">
                  <a:defRPr sz="2500">
                    <a:solidFill>
                      <a:schemeClr val="tx1"/>
                    </a:solidFill>
                    <a:latin typeface="Arial" pitchFamily="34" charset="0"/>
                  </a:defRPr>
                </a:lvl1pPr>
                <a:lvl2pPr marL="742950" indent="-285750" algn="ctr" eaLnBrk="0" hangingPunct="0">
                  <a:defRPr sz="2500">
                    <a:solidFill>
                      <a:schemeClr val="tx1"/>
                    </a:solidFill>
                    <a:latin typeface="Arial" pitchFamily="34" charset="0"/>
                  </a:defRPr>
                </a:lvl2pPr>
                <a:lvl3pPr marL="1143000" indent="-228600" algn="ctr" eaLnBrk="0" hangingPunct="0">
                  <a:defRPr sz="2500">
                    <a:solidFill>
                      <a:schemeClr val="tx1"/>
                    </a:solidFill>
                    <a:latin typeface="Arial" pitchFamily="34" charset="0"/>
                  </a:defRPr>
                </a:lvl3pPr>
                <a:lvl4pPr marL="1600200" indent="-228600" algn="ctr" eaLnBrk="0" hangingPunct="0">
                  <a:defRPr sz="2500">
                    <a:solidFill>
                      <a:schemeClr val="tx1"/>
                    </a:solidFill>
                    <a:latin typeface="Arial" pitchFamily="34" charset="0"/>
                  </a:defRPr>
                </a:lvl4pPr>
                <a:lvl5pPr marL="2057400" indent="-228600" algn="ctr" eaLnBrk="0" hangingPunct="0">
                  <a:defRPr sz="2500">
                    <a:solidFill>
                      <a:schemeClr val="tx1"/>
                    </a:solidFill>
                    <a:latin typeface="Arial" pitchFamily="34" charset="0"/>
                  </a:defRPr>
                </a:lvl5pPr>
                <a:lvl6pPr marL="2514600" indent="-228600" algn="ctr" eaLnBrk="0" fontAlgn="base" hangingPunct="0">
                  <a:spcBef>
                    <a:spcPct val="0"/>
                  </a:spcBef>
                  <a:spcAft>
                    <a:spcPct val="0"/>
                  </a:spcAft>
                  <a:defRPr sz="2500">
                    <a:solidFill>
                      <a:schemeClr val="tx1"/>
                    </a:solidFill>
                    <a:latin typeface="Arial" pitchFamily="34" charset="0"/>
                  </a:defRPr>
                </a:lvl6pPr>
                <a:lvl7pPr marL="2971800" indent="-228600" algn="ctr" eaLnBrk="0" fontAlgn="base" hangingPunct="0">
                  <a:spcBef>
                    <a:spcPct val="0"/>
                  </a:spcBef>
                  <a:spcAft>
                    <a:spcPct val="0"/>
                  </a:spcAft>
                  <a:defRPr sz="2500">
                    <a:solidFill>
                      <a:schemeClr val="tx1"/>
                    </a:solidFill>
                    <a:latin typeface="Arial" pitchFamily="34" charset="0"/>
                  </a:defRPr>
                </a:lvl7pPr>
                <a:lvl8pPr marL="3429000" indent="-228600" algn="ctr" eaLnBrk="0" fontAlgn="base" hangingPunct="0">
                  <a:spcBef>
                    <a:spcPct val="0"/>
                  </a:spcBef>
                  <a:spcAft>
                    <a:spcPct val="0"/>
                  </a:spcAft>
                  <a:defRPr sz="2500">
                    <a:solidFill>
                      <a:schemeClr val="tx1"/>
                    </a:solidFill>
                    <a:latin typeface="Arial" pitchFamily="34" charset="0"/>
                  </a:defRPr>
                </a:lvl8pPr>
                <a:lvl9pPr marL="3886200" indent="-228600" algn="ctr" eaLnBrk="0" fontAlgn="base" hangingPunct="0">
                  <a:spcBef>
                    <a:spcPct val="0"/>
                  </a:spcBef>
                  <a:spcAft>
                    <a:spcPct val="0"/>
                  </a:spcAft>
                  <a:defRPr sz="2500">
                    <a:solidFill>
                      <a:schemeClr val="tx1"/>
                    </a:solidFill>
                    <a:latin typeface="Arial" pitchFamily="34" charset="0"/>
                  </a:defRPr>
                </a:lvl9pPr>
              </a:lstStyle>
              <a:p>
                <a:pPr algn="l" eaLnBrk="1" hangingPunct="1"/>
                <a:endParaRPr lang="en-US" altLang="en-US" sz="2400" b="1">
                  <a:solidFill>
                    <a:srgbClr val="000000"/>
                  </a:solidFill>
                  <a:latin typeface="Garamond" pitchFamily="18" charset="0"/>
                  <a:cs typeface="Arial" pitchFamily="34" charset="0"/>
                </a:endParaRPr>
              </a:p>
            </p:txBody>
          </p:sp>
        </p:grpSp>
      </p:grpSp>
      <p:grpSp>
        <p:nvGrpSpPr>
          <p:cNvPr id="9" name="Group 46"/>
          <p:cNvGrpSpPr>
            <a:grpSpLocks/>
          </p:cNvGrpSpPr>
          <p:nvPr/>
        </p:nvGrpSpPr>
        <p:grpSpPr bwMode="auto">
          <a:xfrm>
            <a:off x="6411913" y="2119313"/>
            <a:ext cx="2209800" cy="836612"/>
            <a:chOff x="6412230" y="1846610"/>
            <a:chExt cx="2209800" cy="835630"/>
          </a:xfrm>
        </p:grpSpPr>
        <p:sp>
          <p:nvSpPr>
            <p:cNvPr id="31" name="Rectangle 30"/>
            <p:cNvSpPr/>
            <p:nvPr/>
          </p:nvSpPr>
          <p:spPr>
            <a:xfrm>
              <a:off x="7188517" y="1846610"/>
              <a:ext cx="698500" cy="707194"/>
            </a:xfrm>
            <a:prstGeom prst="rect">
              <a:avLst/>
            </a:prstGeom>
          </p:spPr>
          <p:txBody>
            <a:bodyPr wrap="none">
              <a:spAutoFit/>
            </a:bodyPr>
            <a:lstStyle/>
            <a:p>
              <a:pPr>
                <a:defRPr/>
              </a:pPr>
              <a:r>
                <a:rPr lang="en-US" sz="4000" b="1" kern="0" dirty="0">
                  <a:solidFill>
                    <a:prstClr val="black"/>
                  </a:solidFill>
                  <a:latin typeface="Times New Roman" pitchFamily="18" charset="0"/>
                  <a:cs typeface="Arial" charset="0"/>
                </a:rPr>
                <a:t>!!!</a:t>
              </a:r>
              <a:endParaRPr lang="en-US" sz="3200" b="1" dirty="0">
                <a:solidFill>
                  <a:prstClr val="black"/>
                </a:solidFill>
                <a:latin typeface="Garamond" pitchFamily="18" charset="0"/>
                <a:cs typeface="Arial" charset="0"/>
              </a:endParaRPr>
            </a:p>
          </p:txBody>
        </p:sp>
        <p:grpSp>
          <p:nvGrpSpPr>
            <p:cNvPr id="91147" name="Group 45"/>
            <p:cNvGrpSpPr>
              <a:grpSpLocks/>
            </p:cNvGrpSpPr>
            <p:nvPr/>
          </p:nvGrpSpPr>
          <p:grpSpPr bwMode="auto">
            <a:xfrm>
              <a:off x="8343900" y="2366010"/>
              <a:ext cx="278130" cy="300990"/>
              <a:chOff x="8343900" y="2366010"/>
              <a:chExt cx="278130" cy="300990"/>
            </a:xfrm>
          </p:grpSpPr>
          <p:cxnSp>
            <p:nvCxnSpPr>
              <p:cNvPr id="91151" name="Straight Connector 34"/>
              <p:cNvCxnSpPr>
                <a:cxnSpLocks noChangeShapeType="1"/>
              </p:cNvCxnSpPr>
              <p:nvPr/>
            </p:nvCxnSpPr>
            <p:spPr bwMode="auto">
              <a:xfrm rot="5400000" flipH="1" flipV="1">
                <a:off x="8332470" y="2377440"/>
                <a:ext cx="148590" cy="125730"/>
              </a:xfrm>
              <a:prstGeom prst="line">
                <a:avLst/>
              </a:prstGeom>
              <a:noFill/>
              <a:ln w="38100" algn="ctr">
                <a:solidFill>
                  <a:schemeClr val="tx1"/>
                </a:solidFill>
                <a:miter lim="800000"/>
                <a:headEnd/>
                <a:tailEnd/>
              </a:ln>
              <a:extLst>
                <a:ext uri="{909E8E84-426E-40DD-AFC4-6F175D3DCCD1}">
                  <a14:hiddenFill xmlns:a14="http://schemas.microsoft.com/office/drawing/2010/main">
                    <a:noFill/>
                  </a14:hiddenFill>
                </a:ext>
              </a:extLst>
            </p:spPr>
          </p:cxnSp>
          <p:cxnSp>
            <p:nvCxnSpPr>
              <p:cNvPr id="91152" name="Straight Connector 35"/>
              <p:cNvCxnSpPr>
                <a:cxnSpLocks noChangeShapeType="1"/>
              </p:cNvCxnSpPr>
              <p:nvPr/>
            </p:nvCxnSpPr>
            <p:spPr bwMode="auto">
              <a:xfrm rot="5400000" flipH="1" flipV="1">
                <a:off x="8484870" y="2529840"/>
                <a:ext cx="148590" cy="125730"/>
              </a:xfrm>
              <a:prstGeom prst="line">
                <a:avLst/>
              </a:prstGeom>
              <a:noFill/>
              <a:ln w="38100" algn="ctr">
                <a:solidFill>
                  <a:schemeClr val="tx1"/>
                </a:solidFill>
                <a:miter lim="800000"/>
                <a:headEnd/>
                <a:tailEnd/>
              </a:ln>
              <a:extLst>
                <a:ext uri="{909E8E84-426E-40DD-AFC4-6F175D3DCCD1}">
                  <a14:hiddenFill xmlns:a14="http://schemas.microsoft.com/office/drawing/2010/main">
                    <a:noFill/>
                  </a14:hiddenFill>
                </a:ext>
              </a:extLst>
            </p:spPr>
          </p:cxnSp>
        </p:grpSp>
        <p:grpSp>
          <p:nvGrpSpPr>
            <p:cNvPr id="91148" name="Group 44"/>
            <p:cNvGrpSpPr>
              <a:grpSpLocks/>
            </p:cNvGrpSpPr>
            <p:nvPr/>
          </p:nvGrpSpPr>
          <p:grpSpPr bwMode="auto">
            <a:xfrm flipH="1">
              <a:off x="6412230" y="2308860"/>
              <a:ext cx="323850" cy="373380"/>
              <a:chOff x="6176010" y="2426970"/>
              <a:chExt cx="278130" cy="300990"/>
            </a:xfrm>
          </p:grpSpPr>
          <p:cxnSp>
            <p:nvCxnSpPr>
              <p:cNvPr id="91149" name="Straight Connector 36"/>
              <p:cNvCxnSpPr>
                <a:cxnSpLocks noChangeShapeType="1"/>
              </p:cNvCxnSpPr>
              <p:nvPr/>
            </p:nvCxnSpPr>
            <p:spPr bwMode="auto">
              <a:xfrm rot="5400000" flipH="1" flipV="1">
                <a:off x="6164580" y="2438400"/>
                <a:ext cx="148590" cy="125730"/>
              </a:xfrm>
              <a:prstGeom prst="line">
                <a:avLst/>
              </a:prstGeom>
              <a:noFill/>
              <a:ln w="38100" algn="ctr">
                <a:solidFill>
                  <a:schemeClr val="tx1"/>
                </a:solidFill>
                <a:miter lim="800000"/>
                <a:headEnd/>
                <a:tailEnd/>
              </a:ln>
              <a:extLst>
                <a:ext uri="{909E8E84-426E-40DD-AFC4-6F175D3DCCD1}">
                  <a14:hiddenFill xmlns:a14="http://schemas.microsoft.com/office/drawing/2010/main">
                    <a:noFill/>
                  </a14:hiddenFill>
                </a:ext>
              </a:extLst>
            </p:spPr>
          </p:cxnSp>
          <p:cxnSp>
            <p:nvCxnSpPr>
              <p:cNvPr id="91150" name="Straight Connector 37"/>
              <p:cNvCxnSpPr>
                <a:cxnSpLocks noChangeShapeType="1"/>
              </p:cNvCxnSpPr>
              <p:nvPr/>
            </p:nvCxnSpPr>
            <p:spPr bwMode="auto">
              <a:xfrm rot="5400000" flipH="1" flipV="1">
                <a:off x="6316980" y="2590800"/>
                <a:ext cx="148590" cy="125730"/>
              </a:xfrm>
              <a:prstGeom prst="line">
                <a:avLst/>
              </a:prstGeom>
              <a:noFill/>
              <a:ln w="38100" algn="ctr">
                <a:solidFill>
                  <a:schemeClr val="tx1"/>
                </a:solidFill>
                <a:miter lim="800000"/>
                <a:headEnd/>
                <a:tailEnd/>
              </a:ln>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3558634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1734"/>
                                        </p:tgtEl>
                                        <p:attrNameLst>
                                          <p:attrName>style.visibility</p:attrName>
                                        </p:attrNameLst>
                                      </p:cBhvr>
                                      <p:to>
                                        <p:strVal val="visible"/>
                                      </p:to>
                                    </p:set>
                                    <p:animEffect transition="in" filter="dissolve">
                                      <p:cBhvr>
                                        <p:cTn id="7" dur="500"/>
                                        <p:tgtEl>
                                          <p:spTgt spid="20173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01735"/>
                                        </p:tgtEl>
                                        <p:attrNameLst>
                                          <p:attrName>style.visibility</p:attrName>
                                        </p:attrNameLst>
                                      </p:cBhvr>
                                      <p:to>
                                        <p:strVal val="visible"/>
                                      </p:to>
                                    </p:set>
                                    <p:animEffect transition="in" filter="dissolve">
                                      <p:cBhvr>
                                        <p:cTn id="11" dur="500"/>
                                        <p:tgtEl>
                                          <p:spTgt spid="2017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nodeType="clickEffect">
                                  <p:stCondLst>
                                    <p:cond delay="0"/>
                                  </p:stCondLst>
                                  <p:childTnLst>
                                    <p:set>
                                      <p:cBhvr>
                                        <p:cTn id="15" dur="1" fill="hold">
                                          <p:stCondLst>
                                            <p:cond delay="0"/>
                                          </p:stCondLst>
                                        </p:cTn>
                                        <p:tgtEl>
                                          <p:spTgt spid="201733"/>
                                        </p:tgtEl>
                                        <p:attrNameLst>
                                          <p:attrName>style.visibility</p:attrName>
                                        </p:attrNameLst>
                                      </p:cBhvr>
                                      <p:to>
                                        <p:strVal val="visible"/>
                                      </p:to>
                                    </p:set>
                                    <p:animEffect transition="in" filter="fade">
                                      <p:cBhvr>
                                        <p:cTn id="16" dur="1000"/>
                                        <p:tgtEl>
                                          <p:spTgt spid="201733"/>
                                        </p:tgtEl>
                                      </p:cBhvr>
                                    </p:animEffect>
                                    <p:anim calcmode="lin" valueType="num">
                                      <p:cBhvr>
                                        <p:cTn id="17" dur="1000" fill="hold"/>
                                        <p:tgtEl>
                                          <p:spTgt spid="201733"/>
                                        </p:tgtEl>
                                        <p:attrNameLst>
                                          <p:attrName>ppt_x</p:attrName>
                                        </p:attrNameLst>
                                      </p:cBhvr>
                                      <p:tavLst>
                                        <p:tav tm="0">
                                          <p:val>
                                            <p:strVal val="#ppt_x"/>
                                          </p:val>
                                        </p:tav>
                                        <p:tav tm="100000">
                                          <p:val>
                                            <p:strVal val="#ppt_x"/>
                                          </p:val>
                                        </p:tav>
                                      </p:tavLst>
                                    </p:anim>
                                    <p:anim calcmode="lin" valueType="num">
                                      <p:cBhvr>
                                        <p:cTn id="18" dur="900" decel="100000" fill="hold"/>
                                        <p:tgtEl>
                                          <p:spTgt spid="20173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01733"/>
                                        </p:tgtEl>
                                        <p:attrNameLst>
                                          <p:attrName>ppt_y</p:attrName>
                                        </p:attrNameLst>
                                      </p:cBhvr>
                                      <p:tavLst>
                                        <p:tav tm="0">
                                          <p:val>
                                            <p:strVal val="#ppt_y-.03"/>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nodeType="afterGroup">
                            <p:stCondLst>
                              <p:cond delay="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26666" t="18519" r="27083" b="27407"/>
          <a:stretch/>
        </p:blipFill>
        <p:spPr>
          <a:xfrm>
            <a:off x="-762000" y="0"/>
            <a:ext cx="10427917" cy="6858000"/>
          </a:xfrm>
          <a:prstGeom prst="rect">
            <a:avLst/>
          </a:prstGeom>
        </p:spPr>
      </p:pic>
    </p:spTree>
    <p:extLst>
      <p:ext uri="{BB962C8B-B14F-4D97-AF65-F5344CB8AC3E}">
        <p14:creationId xmlns:p14="http://schemas.microsoft.com/office/powerpoint/2010/main" val="365383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3" name="Title 1"/>
          <p:cNvSpPr>
            <a:spLocks noGrp="1"/>
          </p:cNvSpPr>
          <p:nvPr>
            <p:ph type="title"/>
          </p:nvPr>
        </p:nvSpPr>
        <p:spPr>
          <a:xfrm>
            <a:off x="381000" y="672082"/>
            <a:ext cx="8493125" cy="788988"/>
          </a:xfrm>
        </p:spPr>
        <p:txBody>
          <a:bodyPr/>
          <a:lstStyle/>
          <a:p>
            <a:r>
              <a:rPr lang="en-US" dirty="0"/>
              <a:t>The ABC Model of Behavior</a:t>
            </a:r>
          </a:p>
        </p:txBody>
      </p:sp>
      <p:sp>
        <p:nvSpPr>
          <p:cNvPr id="33797" name="TextBox 6"/>
          <p:cNvSpPr txBox="1">
            <a:spLocks noChangeArrowheads="1"/>
          </p:cNvSpPr>
          <p:nvPr/>
        </p:nvSpPr>
        <p:spPr bwMode="auto">
          <a:xfrm rot="-854575">
            <a:off x="2813050" y="5500688"/>
            <a:ext cx="2273300" cy="460375"/>
          </a:xfrm>
          <a:prstGeom prst="rect">
            <a:avLst/>
          </a:prstGeom>
          <a:noFill/>
          <a:ln w="9525">
            <a:noFill/>
            <a:miter lim="800000"/>
            <a:headEnd/>
            <a:tailEnd/>
          </a:ln>
        </p:spPr>
        <p:txBody>
          <a:bodyPr wrap="none">
            <a:spAutoFit/>
          </a:bodyPr>
          <a:lstStyle/>
          <a:p>
            <a:pPr algn="ctr"/>
            <a:r>
              <a:rPr lang="en-US" sz="2400" dirty="0"/>
              <a:t>Gives Direction</a:t>
            </a:r>
          </a:p>
        </p:txBody>
      </p:sp>
      <p:sp>
        <p:nvSpPr>
          <p:cNvPr id="33798" name="TextBox 7"/>
          <p:cNvSpPr txBox="1">
            <a:spLocks noChangeArrowheads="1"/>
          </p:cNvSpPr>
          <p:nvPr/>
        </p:nvSpPr>
        <p:spPr bwMode="auto">
          <a:xfrm rot="-688150">
            <a:off x="4056063" y="2060575"/>
            <a:ext cx="2873375" cy="460375"/>
          </a:xfrm>
          <a:prstGeom prst="rect">
            <a:avLst/>
          </a:prstGeom>
          <a:noFill/>
          <a:ln w="9525">
            <a:noFill/>
            <a:miter lim="800000"/>
            <a:headEnd/>
            <a:tailEnd/>
          </a:ln>
        </p:spPr>
        <p:txBody>
          <a:bodyPr wrap="none">
            <a:spAutoFit/>
          </a:bodyPr>
          <a:lstStyle/>
          <a:p>
            <a:pPr algn="ctr"/>
            <a:r>
              <a:rPr lang="en-US" sz="2400" dirty="0"/>
              <a:t>Provides Motivation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46835558"/>
              </p:ext>
            </p:extLst>
          </p:nvPr>
        </p:nvGraphicFramePr>
        <p:xfrm>
          <a:off x="762000" y="1447800"/>
          <a:ext cx="8382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228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
                                            <p:graphicEl>
                                              <a:dgm id="{353342CB-FCE3-4453-869D-AD6EA89679A1}"/>
                                            </p:graphicEl>
                                          </p:spTgt>
                                        </p:tgtEl>
                                        <p:attrNameLst>
                                          <p:attrName>style.visibility</p:attrName>
                                        </p:attrNameLst>
                                      </p:cBhvr>
                                      <p:to>
                                        <p:strVal val="visible"/>
                                      </p:to>
                                    </p:set>
                                    <p:anim calcmode="lin" valueType="num">
                                      <p:cBhvr>
                                        <p:cTn id="7" dur="500" fill="hold"/>
                                        <p:tgtEl>
                                          <p:spTgt spid="5">
                                            <p:graphicEl>
                                              <a:dgm id="{353342CB-FCE3-4453-869D-AD6EA89679A1}"/>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353342CB-FCE3-4453-869D-AD6EA89679A1}"/>
                                            </p:graphicEl>
                                          </p:spTgt>
                                        </p:tgtEl>
                                        <p:attrNameLst>
                                          <p:attrName>ppt_h</p:attrName>
                                        </p:attrNameLst>
                                      </p:cBhvr>
                                      <p:tavLst>
                                        <p:tav tm="0">
                                          <p:val>
                                            <p:fltVal val="0"/>
                                          </p:val>
                                        </p:tav>
                                        <p:tav tm="100000">
                                          <p:val>
                                            <p:strVal val="#ppt_h"/>
                                          </p:val>
                                        </p:tav>
                                      </p:tavLst>
                                    </p:anim>
                                    <p:anim calcmode="lin" valueType="num">
                                      <p:cBhvr>
                                        <p:cTn id="9" dur="500" fill="hold"/>
                                        <p:tgtEl>
                                          <p:spTgt spid="5">
                                            <p:graphicEl>
                                              <a:dgm id="{353342CB-FCE3-4453-869D-AD6EA89679A1}"/>
                                            </p:graphicEl>
                                          </p:spTgt>
                                        </p:tgtEl>
                                        <p:attrNameLst>
                                          <p:attrName>ppt_x</p:attrName>
                                        </p:attrNameLst>
                                      </p:cBhvr>
                                      <p:tavLst>
                                        <p:tav tm="0">
                                          <p:val>
                                            <p:fltVal val="0.5"/>
                                          </p:val>
                                        </p:tav>
                                        <p:tav tm="100000">
                                          <p:val>
                                            <p:strVal val="#ppt_x"/>
                                          </p:val>
                                        </p:tav>
                                      </p:tavLst>
                                    </p:anim>
                                    <p:anim calcmode="lin" valueType="num">
                                      <p:cBhvr>
                                        <p:cTn id="10" dur="500" fill="hold"/>
                                        <p:tgtEl>
                                          <p:spTgt spid="5">
                                            <p:graphicEl>
                                              <a:dgm id="{353342CB-FCE3-4453-869D-AD6EA89679A1}"/>
                                            </p:graphicEl>
                                          </p:spTgt>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5">
                                            <p:graphicEl>
                                              <a:dgm id="{1194A719-EBE4-4F52-8816-3AD50E02009B}"/>
                                            </p:graphic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graphicEl>
                                              <a:dgm id="{8948CB37-FC5A-41C7-B3A0-C4C4CCBFC706}"/>
                                            </p:graphicEl>
                                          </p:spTgt>
                                        </p:tgtEl>
                                        <p:attrNameLst>
                                          <p:attrName>style.visibility</p:attrName>
                                        </p:attrNameLst>
                                      </p:cBhvr>
                                      <p:to>
                                        <p:strVal val="visible"/>
                                      </p:to>
                                    </p:set>
                                    <p:animEffect transition="in" filter="wipe(left)">
                                      <p:cBhvr>
                                        <p:cTn id="18" dur="500"/>
                                        <p:tgtEl>
                                          <p:spTgt spid="5">
                                            <p:graphicEl>
                                              <a:dgm id="{8948CB37-FC5A-41C7-B3A0-C4C4CCBFC706}"/>
                                            </p:graphicEl>
                                          </p:spTgt>
                                        </p:tgtEl>
                                      </p:cBhvr>
                                    </p:animEffect>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3797"/>
                                        </p:tgtEl>
                                        <p:attrNameLst>
                                          <p:attrName>style.visibility</p:attrName>
                                        </p:attrNameLst>
                                      </p:cBhvr>
                                      <p:to>
                                        <p:strVal val="visible"/>
                                      </p:to>
                                    </p:set>
                                    <p:anim calcmode="lin" valueType="num">
                                      <p:cBhvr additive="base">
                                        <p:cTn id="22" dur="500" fill="hold"/>
                                        <p:tgtEl>
                                          <p:spTgt spid="33797"/>
                                        </p:tgtEl>
                                        <p:attrNameLst>
                                          <p:attrName>ppt_x</p:attrName>
                                        </p:attrNameLst>
                                      </p:cBhvr>
                                      <p:tavLst>
                                        <p:tav tm="0">
                                          <p:val>
                                            <p:strVal val="#ppt_x"/>
                                          </p:val>
                                        </p:tav>
                                        <p:tav tm="100000">
                                          <p:val>
                                            <p:strVal val="#ppt_x"/>
                                          </p:val>
                                        </p:tav>
                                      </p:tavLst>
                                    </p:anim>
                                    <p:anim calcmode="lin" valueType="num">
                                      <p:cBhvr additive="base">
                                        <p:cTn id="23" dur="500" fill="hold"/>
                                        <p:tgtEl>
                                          <p:spTgt spid="33797"/>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3" presetClass="entr" presetSubtype="528" fill="hold" grpId="0" nodeType="afterEffect">
                                  <p:stCondLst>
                                    <p:cond delay="0"/>
                                  </p:stCondLst>
                                  <p:childTnLst>
                                    <p:set>
                                      <p:cBhvr>
                                        <p:cTn id="26" dur="1" fill="hold">
                                          <p:stCondLst>
                                            <p:cond delay="0"/>
                                          </p:stCondLst>
                                        </p:cTn>
                                        <p:tgtEl>
                                          <p:spTgt spid="5">
                                            <p:graphicEl>
                                              <a:dgm id="{FBB25F44-3D4B-4071-B1A0-B1C0B03E44A0}"/>
                                            </p:graphicEl>
                                          </p:spTgt>
                                        </p:tgtEl>
                                        <p:attrNameLst>
                                          <p:attrName>style.visibility</p:attrName>
                                        </p:attrNameLst>
                                      </p:cBhvr>
                                      <p:to>
                                        <p:strVal val="visible"/>
                                      </p:to>
                                    </p:set>
                                    <p:anim calcmode="lin" valueType="num">
                                      <p:cBhvr>
                                        <p:cTn id="27" dur="500" fill="hold"/>
                                        <p:tgtEl>
                                          <p:spTgt spid="5">
                                            <p:graphicEl>
                                              <a:dgm id="{FBB25F44-3D4B-4071-B1A0-B1C0B03E44A0}"/>
                                            </p:graphicEl>
                                          </p:spTgt>
                                        </p:tgtEl>
                                        <p:attrNameLst>
                                          <p:attrName>ppt_w</p:attrName>
                                        </p:attrNameLst>
                                      </p:cBhvr>
                                      <p:tavLst>
                                        <p:tav tm="0">
                                          <p:val>
                                            <p:fltVal val="0"/>
                                          </p:val>
                                        </p:tav>
                                        <p:tav tm="100000">
                                          <p:val>
                                            <p:strVal val="#ppt_w"/>
                                          </p:val>
                                        </p:tav>
                                      </p:tavLst>
                                    </p:anim>
                                    <p:anim calcmode="lin" valueType="num">
                                      <p:cBhvr>
                                        <p:cTn id="28" dur="500" fill="hold"/>
                                        <p:tgtEl>
                                          <p:spTgt spid="5">
                                            <p:graphicEl>
                                              <a:dgm id="{FBB25F44-3D4B-4071-B1A0-B1C0B03E44A0}"/>
                                            </p:graphicEl>
                                          </p:spTgt>
                                        </p:tgtEl>
                                        <p:attrNameLst>
                                          <p:attrName>ppt_h</p:attrName>
                                        </p:attrNameLst>
                                      </p:cBhvr>
                                      <p:tavLst>
                                        <p:tav tm="0">
                                          <p:val>
                                            <p:fltVal val="0"/>
                                          </p:val>
                                        </p:tav>
                                        <p:tav tm="100000">
                                          <p:val>
                                            <p:strVal val="#ppt_h"/>
                                          </p:val>
                                        </p:tav>
                                      </p:tavLst>
                                    </p:anim>
                                    <p:anim calcmode="lin" valueType="num">
                                      <p:cBhvr>
                                        <p:cTn id="29" dur="500" fill="hold"/>
                                        <p:tgtEl>
                                          <p:spTgt spid="5">
                                            <p:graphicEl>
                                              <a:dgm id="{FBB25F44-3D4B-4071-B1A0-B1C0B03E44A0}"/>
                                            </p:graphicEl>
                                          </p:spTgt>
                                        </p:tgtEl>
                                        <p:attrNameLst>
                                          <p:attrName>ppt_x</p:attrName>
                                        </p:attrNameLst>
                                      </p:cBhvr>
                                      <p:tavLst>
                                        <p:tav tm="0">
                                          <p:val>
                                            <p:fltVal val="0.5"/>
                                          </p:val>
                                        </p:tav>
                                        <p:tav tm="100000">
                                          <p:val>
                                            <p:strVal val="#ppt_x"/>
                                          </p:val>
                                        </p:tav>
                                      </p:tavLst>
                                    </p:anim>
                                    <p:anim calcmode="lin" valueType="num">
                                      <p:cBhvr>
                                        <p:cTn id="30" dur="500" fill="hold"/>
                                        <p:tgtEl>
                                          <p:spTgt spid="5">
                                            <p:graphicEl>
                                              <a:dgm id="{FBB25F44-3D4B-4071-B1A0-B1C0B03E44A0}"/>
                                            </p:graphicEl>
                                          </p:spTgt>
                                        </p:tgtEl>
                                        <p:attrNameLst>
                                          <p:attrName>ppt_y</p:attrName>
                                        </p:attrNameLst>
                                      </p:cBhvr>
                                      <p:tavLst>
                                        <p:tav tm="0">
                                          <p:val>
                                            <p:fltVal val="0.5"/>
                                          </p:val>
                                        </p:tav>
                                        <p:tav tm="100000">
                                          <p:val>
                                            <p:strVal val="#ppt_y"/>
                                          </p:val>
                                        </p:tav>
                                      </p:tavLst>
                                    </p:anim>
                                  </p:childTnLst>
                                </p:cTn>
                              </p:par>
                              <p:par>
                                <p:cTn id="31" presetID="23" presetClass="entr" presetSubtype="528" fill="hold" grpId="0" nodeType="withEffect">
                                  <p:stCondLst>
                                    <p:cond delay="0"/>
                                  </p:stCondLst>
                                  <p:childTnLst>
                                    <p:set>
                                      <p:cBhvr>
                                        <p:cTn id="32" dur="1" fill="hold">
                                          <p:stCondLst>
                                            <p:cond delay="0"/>
                                          </p:stCondLst>
                                        </p:cTn>
                                        <p:tgtEl>
                                          <p:spTgt spid="5">
                                            <p:graphicEl>
                                              <a:dgm id="{3504D03F-0FC1-408A-8131-753019E32F3F}"/>
                                            </p:graphicEl>
                                          </p:spTgt>
                                        </p:tgtEl>
                                        <p:attrNameLst>
                                          <p:attrName>style.visibility</p:attrName>
                                        </p:attrNameLst>
                                      </p:cBhvr>
                                      <p:to>
                                        <p:strVal val="visible"/>
                                      </p:to>
                                    </p:set>
                                    <p:anim calcmode="lin" valueType="num">
                                      <p:cBhvr>
                                        <p:cTn id="33" dur="500" fill="hold"/>
                                        <p:tgtEl>
                                          <p:spTgt spid="5">
                                            <p:graphicEl>
                                              <a:dgm id="{3504D03F-0FC1-408A-8131-753019E32F3F}"/>
                                            </p:graphicEl>
                                          </p:spTgt>
                                        </p:tgtEl>
                                        <p:attrNameLst>
                                          <p:attrName>ppt_w</p:attrName>
                                        </p:attrNameLst>
                                      </p:cBhvr>
                                      <p:tavLst>
                                        <p:tav tm="0">
                                          <p:val>
                                            <p:fltVal val="0"/>
                                          </p:val>
                                        </p:tav>
                                        <p:tav tm="100000">
                                          <p:val>
                                            <p:strVal val="#ppt_w"/>
                                          </p:val>
                                        </p:tav>
                                      </p:tavLst>
                                    </p:anim>
                                    <p:anim calcmode="lin" valueType="num">
                                      <p:cBhvr>
                                        <p:cTn id="34" dur="500" fill="hold"/>
                                        <p:tgtEl>
                                          <p:spTgt spid="5">
                                            <p:graphicEl>
                                              <a:dgm id="{3504D03F-0FC1-408A-8131-753019E32F3F}"/>
                                            </p:graphicEl>
                                          </p:spTgt>
                                        </p:tgtEl>
                                        <p:attrNameLst>
                                          <p:attrName>ppt_h</p:attrName>
                                        </p:attrNameLst>
                                      </p:cBhvr>
                                      <p:tavLst>
                                        <p:tav tm="0">
                                          <p:val>
                                            <p:fltVal val="0"/>
                                          </p:val>
                                        </p:tav>
                                        <p:tav tm="100000">
                                          <p:val>
                                            <p:strVal val="#ppt_h"/>
                                          </p:val>
                                        </p:tav>
                                      </p:tavLst>
                                    </p:anim>
                                    <p:anim calcmode="lin" valueType="num">
                                      <p:cBhvr>
                                        <p:cTn id="35" dur="500" fill="hold"/>
                                        <p:tgtEl>
                                          <p:spTgt spid="5">
                                            <p:graphicEl>
                                              <a:dgm id="{3504D03F-0FC1-408A-8131-753019E32F3F}"/>
                                            </p:graphicEl>
                                          </p:spTgt>
                                        </p:tgtEl>
                                        <p:attrNameLst>
                                          <p:attrName>ppt_x</p:attrName>
                                        </p:attrNameLst>
                                      </p:cBhvr>
                                      <p:tavLst>
                                        <p:tav tm="0">
                                          <p:val>
                                            <p:fltVal val="0.5"/>
                                          </p:val>
                                        </p:tav>
                                        <p:tav tm="100000">
                                          <p:val>
                                            <p:strVal val="#ppt_x"/>
                                          </p:val>
                                        </p:tav>
                                      </p:tavLst>
                                    </p:anim>
                                    <p:anim calcmode="lin" valueType="num">
                                      <p:cBhvr>
                                        <p:cTn id="36" dur="500" fill="hold"/>
                                        <p:tgtEl>
                                          <p:spTgt spid="5">
                                            <p:graphicEl>
                                              <a:dgm id="{3504D03F-0FC1-408A-8131-753019E32F3F}"/>
                                            </p:graphicEl>
                                          </p:spTgt>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5">
                                            <p:graphicEl>
                                              <a:dgm id="{C051179F-3A7C-4D4D-ACD4-026675C2DBC5}"/>
                                            </p:graphicEl>
                                          </p:spTgt>
                                        </p:tgtEl>
                                        <p:attrNameLst>
                                          <p:attrName>style.visibility</p:attrName>
                                        </p:attrNameLst>
                                      </p:cBhvr>
                                      <p:to>
                                        <p:strVal val="visible"/>
                                      </p:to>
                                    </p:set>
                                    <p:anim calcmode="lin" valueType="num">
                                      <p:cBhvr>
                                        <p:cTn id="41" dur="500" fill="hold"/>
                                        <p:tgtEl>
                                          <p:spTgt spid="5">
                                            <p:graphicEl>
                                              <a:dgm id="{C051179F-3A7C-4D4D-ACD4-026675C2DBC5}"/>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C051179F-3A7C-4D4D-ACD4-026675C2DBC5}"/>
                                            </p:graphicEl>
                                          </p:spTgt>
                                        </p:tgtEl>
                                        <p:attrNameLst>
                                          <p:attrName>ppt_h</p:attrName>
                                        </p:attrNameLst>
                                      </p:cBhvr>
                                      <p:tavLst>
                                        <p:tav tm="0">
                                          <p:val>
                                            <p:fltVal val="0"/>
                                          </p:val>
                                        </p:tav>
                                        <p:tav tm="100000">
                                          <p:val>
                                            <p:strVal val="#ppt_h"/>
                                          </p:val>
                                        </p:tav>
                                      </p:tavLst>
                                    </p:anim>
                                    <p:anim calcmode="lin" valueType="num">
                                      <p:cBhvr>
                                        <p:cTn id="43" dur="500" fill="hold"/>
                                        <p:tgtEl>
                                          <p:spTgt spid="5">
                                            <p:graphicEl>
                                              <a:dgm id="{C051179F-3A7C-4D4D-ACD4-026675C2DBC5}"/>
                                            </p:graphicEl>
                                          </p:spTgt>
                                        </p:tgtEl>
                                        <p:attrNameLst>
                                          <p:attrName>ppt_x</p:attrName>
                                        </p:attrNameLst>
                                      </p:cBhvr>
                                      <p:tavLst>
                                        <p:tav tm="0">
                                          <p:val>
                                            <p:fltVal val="0.5"/>
                                          </p:val>
                                        </p:tav>
                                        <p:tav tm="100000">
                                          <p:val>
                                            <p:strVal val="#ppt_x"/>
                                          </p:val>
                                        </p:tav>
                                      </p:tavLst>
                                    </p:anim>
                                    <p:anim calcmode="lin" valueType="num">
                                      <p:cBhvr>
                                        <p:cTn id="44" dur="500" fill="hold"/>
                                        <p:tgtEl>
                                          <p:spTgt spid="5">
                                            <p:graphicEl>
                                              <a:dgm id="{C051179F-3A7C-4D4D-ACD4-026675C2DBC5}"/>
                                            </p:graphicEl>
                                          </p:spTgt>
                                        </p:tgtEl>
                                        <p:attrNameLst>
                                          <p:attrName>ppt_y</p:attrName>
                                        </p:attrNameLst>
                                      </p:cBhvr>
                                      <p:tavLst>
                                        <p:tav tm="0">
                                          <p:val>
                                            <p:fltVal val="0.5"/>
                                          </p:val>
                                        </p:tav>
                                        <p:tav tm="100000">
                                          <p:val>
                                            <p:strVal val="#ppt_y"/>
                                          </p:val>
                                        </p:tav>
                                      </p:tavLst>
                                    </p:anim>
                                  </p:childTnLst>
                                </p:cTn>
                              </p:par>
                              <p:par>
                                <p:cTn id="45" presetID="23" presetClass="entr" presetSubtype="528" fill="hold" grpId="0" nodeType="withEffect">
                                  <p:stCondLst>
                                    <p:cond delay="0"/>
                                  </p:stCondLst>
                                  <p:childTnLst>
                                    <p:set>
                                      <p:cBhvr>
                                        <p:cTn id="46" dur="1" fill="hold">
                                          <p:stCondLst>
                                            <p:cond delay="0"/>
                                          </p:stCondLst>
                                        </p:cTn>
                                        <p:tgtEl>
                                          <p:spTgt spid="5">
                                            <p:graphicEl>
                                              <a:dgm id="{2D5D9FD1-CB07-4802-81BC-0668525E7731}"/>
                                            </p:graphicEl>
                                          </p:spTgt>
                                        </p:tgtEl>
                                        <p:attrNameLst>
                                          <p:attrName>style.visibility</p:attrName>
                                        </p:attrNameLst>
                                      </p:cBhvr>
                                      <p:to>
                                        <p:strVal val="visible"/>
                                      </p:to>
                                    </p:set>
                                    <p:anim calcmode="lin" valueType="num">
                                      <p:cBhvr>
                                        <p:cTn id="47" dur="500" fill="hold"/>
                                        <p:tgtEl>
                                          <p:spTgt spid="5">
                                            <p:graphicEl>
                                              <a:dgm id="{2D5D9FD1-CB07-4802-81BC-0668525E7731}"/>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2D5D9FD1-CB07-4802-81BC-0668525E7731}"/>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2D5D9FD1-CB07-4802-81BC-0668525E7731}"/>
                                            </p:graphicEl>
                                          </p:spTgt>
                                        </p:tgtEl>
                                        <p:attrNameLst>
                                          <p:attrName>ppt_x</p:attrName>
                                        </p:attrNameLst>
                                      </p:cBhvr>
                                      <p:tavLst>
                                        <p:tav tm="0">
                                          <p:val>
                                            <p:fltVal val="0.5"/>
                                          </p:val>
                                        </p:tav>
                                        <p:tav tm="100000">
                                          <p:val>
                                            <p:strVal val="#ppt_x"/>
                                          </p:val>
                                        </p:tav>
                                      </p:tavLst>
                                    </p:anim>
                                    <p:anim calcmode="lin" valueType="num">
                                      <p:cBhvr>
                                        <p:cTn id="50" dur="500" fill="hold"/>
                                        <p:tgtEl>
                                          <p:spTgt spid="5">
                                            <p:graphicEl>
                                              <a:dgm id="{2D5D9FD1-CB07-4802-81BC-0668525E7731}"/>
                                            </p:graphicEl>
                                          </p:spTgt>
                                        </p:tgtEl>
                                        <p:attrNameLst>
                                          <p:attrName>ppt_y</p:attrName>
                                        </p:attrNameLst>
                                      </p:cBhvr>
                                      <p:tavLst>
                                        <p:tav tm="0">
                                          <p:val>
                                            <p:fltVal val="0.5"/>
                                          </p:val>
                                        </p:tav>
                                        <p:tav tm="100000">
                                          <p:val>
                                            <p:strVal val="#ppt_y"/>
                                          </p:val>
                                        </p:tav>
                                      </p:tavLst>
                                    </p:anim>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5">
                                            <p:graphicEl>
                                              <a:dgm id="{F8FA9FD4-2165-4F12-A8C9-E7CBF41A5652}"/>
                                            </p:graphicEl>
                                          </p:spTgt>
                                        </p:tgtEl>
                                        <p:attrNameLst>
                                          <p:attrName>style.visibility</p:attrName>
                                        </p:attrNameLst>
                                      </p:cBhvr>
                                      <p:to>
                                        <p:strVal val="visible"/>
                                      </p:to>
                                    </p:set>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33798"/>
                                        </p:tgtEl>
                                        <p:attrNameLst>
                                          <p:attrName>style.visibility</p:attrName>
                                        </p:attrNameLst>
                                      </p:cBhvr>
                                      <p:to>
                                        <p:strVal val="visible"/>
                                      </p:to>
                                    </p:set>
                                    <p:anim calcmode="lin" valueType="num">
                                      <p:cBhvr>
                                        <p:cTn id="57" dur="500" fill="hold"/>
                                        <p:tgtEl>
                                          <p:spTgt spid="33798"/>
                                        </p:tgtEl>
                                        <p:attrNameLst>
                                          <p:attrName>ppt_w</p:attrName>
                                        </p:attrNameLst>
                                      </p:cBhvr>
                                      <p:tavLst>
                                        <p:tav tm="0">
                                          <p:val>
                                            <p:fltVal val="0"/>
                                          </p:val>
                                        </p:tav>
                                        <p:tav tm="100000">
                                          <p:val>
                                            <p:strVal val="#ppt_w"/>
                                          </p:val>
                                        </p:tav>
                                      </p:tavLst>
                                    </p:anim>
                                    <p:anim calcmode="lin" valueType="num">
                                      <p:cBhvr>
                                        <p:cTn id="58" dur="500" fill="hold"/>
                                        <p:tgtEl>
                                          <p:spTgt spid="337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33798" grpId="0"/>
      <p:bldGraphic spid="5"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685800" y="2514600"/>
            <a:ext cx="2514600" cy="2589213"/>
            <a:chOff x="685799" y="2514600"/>
            <a:chExt cx="2514601" cy="2589213"/>
          </a:xfrm>
        </p:grpSpPr>
        <p:pic>
          <p:nvPicPr>
            <p:cNvPr id="226314" name="Picture 5" descr="small_graph"/>
            <p:cNvPicPr>
              <a:picLocks noChangeAspect="1" noChangeArrowheads="1"/>
            </p:cNvPicPr>
            <p:nvPr/>
          </p:nvPicPr>
          <p:blipFill>
            <a:blip r:embed="rId3" cstate="print"/>
            <a:srcRect/>
            <a:stretch>
              <a:fillRect/>
            </a:stretch>
          </p:blipFill>
          <p:spPr bwMode="auto">
            <a:xfrm>
              <a:off x="685800" y="3505200"/>
              <a:ext cx="2514600" cy="1598613"/>
            </a:xfrm>
            <a:prstGeom prst="rect">
              <a:avLst/>
            </a:prstGeom>
            <a:noFill/>
            <a:ln w="9525">
              <a:noFill/>
              <a:miter lim="800000"/>
              <a:headEnd/>
              <a:tailEnd/>
            </a:ln>
          </p:spPr>
        </p:pic>
        <p:sp>
          <p:nvSpPr>
            <p:cNvPr id="226315" name="Text Box 14"/>
            <p:cNvSpPr txBox="1">
              <a:spLocks noChangeArrowheads="1"/>
            </p:cNvSpPr>
            <p:nvPr/>
          </p:nvSpPr>
          <p:spPr bwMode="auto">
            <a:xfrm>
              <a:off x="685799" y="2514600"/>
              <a:ext cx="2371165" cy="830997"/>
            </a:xfrm>
            <a:prstGeom prst="rect">
              <a:avLst/>
            </a:prstGeom>
            <a:noFill/>
            <a:ln w="9525">
              <a:noFill/>
              <a:miter lim="800000"/>
              <a:headEnd/>
              <a:tailEnd/>
            </a:ln>
          </p:spPr>
          <p:txBody>
            <a:bodyPr>
              <a:spAutoFit/>
            </a:bodyPr>
            <a:lstStyle/>
            <a:p>
              <a:pPr algn="ctr"/>
              <a:r>
                <a:rPr lang="en-US" sz="2400" dirty="0">
                  <a:solidFill>
                    <a:srgbClr val="C00000"/>
                  </a:solidFill>
                </a:rPr>
                <a:t>When ever we have Incidents:</a:t>
              </a:r>
            </a:p>
          </p:txBody>
        </p:sp>
      </p:grpSp>
      <p:pic>
        <p:nvPicPr>
          <p:cNvPr id="56323" name="Picture 6" descr="big_graph"/>
          <p:cNvPicPr>
            <a:picLocks noChangeAspect="1" noChangeArrowheads="1"/>
          </p:cNvPicPr>
          <p:nvPr/>
        </p:nvPicPr>
        <p:blipFill>
          <a:blip r:embed="rId4" cstate="print"/>
          <a:srcRect/>
          <a:stretch>
            <a:fillRect/>
          </a:stretch>
        </p:blipFill>
        <p:spPr bwMode="auto">
          <a:xfrm>
            <a:off x="4267200" y="2590800"/>
            <a:ext cx="4689475" cy="2776538"/>
          </a:xfrm>
          <a:prstGeom prst="rect">
            <a:avLst/>
          </a:prstGeom>
          <a:noFill/>
          <a:ln w="9525">
            <a:noFill/>
            <a:miter lim="800000"/>
            <a:headEnd/>
            <a:tailEnd/>
          </a:ln>
        </p:spPr>
      </p:pic>
      <p:sp>
        <p:nvSpPr>
          <p:cNvPr id="56324" name="Text Box 7"/>
          <p:cNvSpPr txBox="1">
            <a:spLocks noChangeArrowheads="1"/>
          </p:cNvSpPr>
          <p:nvPr/>
        </p:nvSpPr>
        <p:spPr bwMode="auto">
          <a:xfrm>
            <a:off x="838200" y="3609975"/>
            <a:ext cx="1698625" cy="584200"/>
          </a:xfrm>
          <a:prstGeom prst="rect">
            <a:avLst/>
          </a:prstGeom>
          <a:noFill/>
          <a:ln w="9525">
            <a:noFill/>
            <a:miter lim="800000"/>
            <a:headEnd/>
            <a:tailEnd/>
          </a:ln>
        </p:spPr>
        <p:txBody>
          <a:bodyPr>
            <a:spAutoFit/>
          </a:bodyPr>
          <a:lstStyle/>
          <a:p>
            <a:pPr algn="ctr"/>
            <a:r>
              <a:rPr lang="en-US" sz="1600" dirty="0">
                <a:solidFill>
                  <a:srgbClr val="000000"/>
                </a:solidFill>
              </a:rPr>
              <a:t>80% </a:t>
            </a:r>
          </a:p>
          <a:p>
            <a:pPr algn="ctr"/>
            <a:r>
              <a:rPr lang="en-US" sz="1600" dirty="0">
                <a:solidFill>
                  <a:srgbClr val="000000"/>
                </a:solidFill>
              </a:rPr>
              <a:t>Human Errors</a:t>
            </a:r>
          </a:p>
        </p:txBody>
      </p:sp>
      <p:sp>
        <p:nvSpPr>
          <p:cNvPr id="56325" name="Text Box 8"/>
          <p:cNvSpPr txBox="1">
            <a:spLocks noChangeArrowheads="1"/>
          </p:cNvSpPr>
          <p:nvPr/>
        </p:nvSpPr>
        <p:spPr bwMode="auto">
          <a:xfrm>
            <a:off x="6862763" y="3554413"/>
            <a:ext cx="2057400" cy="708025"/>
          </a:xfrm>
          <a:prstGeom prst="rect">
            <a:avLst/>
          </a:prstGeom>
          <a:noFill/>
          <a:ln w="9525">
            <a:noFill/>
            <a:miter lim="800000"/>
            <a:headEnd/>
            <a:tailEnd/>
          </a:ln>
        </p:spPr>
        <p:txBody>
          <a:bodyPr>
            <a:spAutoFit/>
          </a:bodyPr>
          <a:lstStyle/>
          <a:p>
            <a:pPr algn="ctr"/>
            <a:r>
              <a:rPr lang="en-US" sz="2000" dirty="0">
                <a:solidFill>
                  <a:srgbClr val="000000"/>
                </a:solidFill>
              </a:rPr>
              <a:t>30% </a:t>
            </a:r>
          </a:p>
          <a:p>
            <a:pPr algn="ctr"/>
            <a:r>
              <a:rPr lang="en-US" sz="2000" dirty="0">
                <a:solidFill>
                  <a:srgbClr val="000000"/>
                </a:solidFill>
              </a:rPr>
              <a:t>Individual Errors</a:t>
            </a:r>
          </a:p>
        </p:txBody>
      </p:sp>
      <p:sp>
        <p:nvSpPr>
          <p:cNvPr id="56326" name="Text Box 9"/>
          <p:cNvSpPr txBox="1">
            <a:spLocks noChangeArrowheads="1"/>
          </p:cNvSpPr>
          <p:nvPr/>
        </p:nvSpPr>
        <p:spPr bwMode="auto">
          <a:xfrm>
            <a:off x="1905000" y="4843463"/>
            <a:ext cx="2209800" cy="584200"/>
          </a:xfrm>
          <a:prstGeom prst="rect">
            <a:avLst/>
          </a:prstGeom>
          <a:noFill/>
          <a:ln w="9525">
            <a:noFill/>
            <a:miter lim="800000"/>
            <a:headEnd/>
            <a:tailEnd/>
          </a:ln>
        </p:spPr>
        <p:txBody>
          <a:bodyPr>
            <a:spAutoFit/>
          </a:bodyPr>
          <a:lstStyle/>
          <a:p>
            <a:pPr algn="ctr"/>
            <a:r>
              <a:rPr lang="en-US" sz="1600" dirty="0">
                <a:solidFill>
                  <a:srgbClr val="000000"/>
                </a:solidFill>
              </a:rPr>
              <a:t>20% </a:t>
            </a:r>
          </a:p>
          <a:p>
            <a:pPr algn="ctr"/>
            <a:r>
              <a:rPr lang="en-US" sz="1600" dirty="0">
                <a:solidFill>
                  <a:srgbClr val="000000"/>
                </a:solidFill>
              </a:rPr>
              <a:t>Equipment Failures</a:t>
            </a:r>
          </a:p>
        </p:txBody>
      </p:sp>
      <p:sp>
        <p:nvSpPr>
          <p:cNvPr id="56327" name="Text Box 10"/>
          <p:cNvSpPr txBox="1">
            <a:spLocks noChangeArrowheads="1"/>
          </p:cNvSpPr>
          <p:nvPr/>
        </p:nvSpPr>
        <p:spPr bwMode="auto">
          <a:xfrm>
            <a:off x="4343400" y="3200400"/>
            <a:ext cx="2362200" cy="1016000"/>
          </a:xfrm>
          <a:prstGeom prst="rect">
            <a:avLst/>
          </a:prstGeom>
          <a:noFill/>
          <a:ln w="9525">
            <a:noFill/>
            <a:miter lim="800000"/>
            <a:headEnd/>
            <a:tailEnd/>
          </a:ln>
        </p:spPr>
        <p:txBody>
          <a:bodyPr>
            <a:spAutoFit/>
          </a:bodyPr>
          <a:lstStyle/>
          <a:p>
            <a:pPr algn="ctr"/>
            <a:r>
              <a:rPr lang="en-US" sz="2000" dirty="0">
                <a:solidFill>
                  <a:srgbClr val="000000"/>
                </a:solidFill>
              </a:rPr>
              <a:t>70% </a:t>
            </a:r>
          </a:p>
          <a:p>
            <a:pPr algn="ctr"/>
            <a:r>
              <a:rPr lang="en-US" sz="2000" dirty="0">
                <a:solidFill>
                  <a:srgbClr val="000000"/>
                </a:solidFill>
              </a:rPr>
              <a:t>Weaknesses in </a:t>
            </a:r>
          </a:p>
          <a:p>
            <a:pPr algn="ctr"/>
            <a:r>
              <a:rPr lang="en-US" sz="2000" dirty="0">
                <a:solidFill>
                  <a:srgbClr val="000000"/>
                </a:solidFill>
              </a:rPr>
              <a:t>Safety Systems</a:t>
            </a:r>
          </a:p>
        </p:txBody>
      </p:sp>
      <p:sp>
        <p:nvSpPr>
          <p:cNvPr id="56330" name="Text Box 15"/>
          <p:cNvSpPr txBox="1">
            <a:spLocks noChangeArrowheads="1"/>
          </p:cNvSpPr>
          <p:nvPr/>
        </p:nvSpPr>
        <p:spPr bwMode="auto">
          <a:xfrm>
            <a:off x="4811771" y="2209800"/>
            <a:ext cx="3297120" cy="461665"/>
          </a:xfrm>
          <a:prstGeom prst="rect">
            <a:avLst/>
          </a:prstGeom>
          <a:noFill/>
          <a:ln w="9525">
            <a:noFill/>
            <a:miter lim="800000"/>
            <a:headEnd/>
            <a:tailEnd/>
          </a:ln>
        </p:spPr>
        <p:txBody>
          <a:bodyPr wrap="none">
            <a:spAutoFit/>
          </a:bodyPr>
          <a:lstStyle/>
          <a:p>
            <a:pPr algn="ctr"/>
            <a:r>
              <a:rPr lang="en-US" sz="2400" dirty="0">
                <a:solidFill>
                  <a:srgbClr val="000000"/>
                </a:solidFill>
              </a:rPr>
              <a:t>…of those Human Errors:</a:t>
            </a:r>
          </a:p>
        </p:txBody>
      </p:sp>
      <p:sp>
        <p:nvSpPr>
          <p:cNvPr id="226312" name="Title 1"/>
          <p:cNvSpPr>
            <a:spLocks noGrp="1"/>
          </p:cNvSpPr>
          <p:nvPr>
            <p:ph type="title"/>
          </p:nvPr>
        </p:nvSpPr>
        <p:spPr>
          <a:xfrm>
            <a:off x="0" y="341674"/>
            <a:ext cx="9144000" cy="788988"/>
          </a:xfrm>
        </p:spPr>
        <p:txBody>
          <a:bodyPr>
            <a:normAutofit/>
          </a:bodyPr>
          <a:lstStyle/>
          <a:p>
            <a:pPr algn="ctr"/>
            <a:r>
              <a:rPr lang="en-US" sz="3600" dirty="0">
                <a:latin typeface="+mj-lt"/>
                <a:cs typeface="Times New Roman" pitchFamily="18" charset="0"/>
              </a:rPr>
              <a:t>So, We Need to Understand Human Error </a:t>
            </a:r>
          </a:p>
        </p:txBody>
      </p:sp>
      <p:sp>
        <p:nvSpPr>
          <p:cNvPr id="12" name="Notched Right Arrow 11"/>
          <p:cNvSpPr/>
          <p:nvPr/>
        </p:nvSpPr>
        <p:spPr bwMode="auto">
          <a:xfrm rot="20051024">
            <a:off x="1966913" y="3016250"/>
            <a:ext cx="2717800" cy="354013"/>
          </a:xfrm>
          <a:prstGeom prst="notchedRightArrow">
            <a:avLst/>
          </a:prstGeom>
          <a:solidFill>
            <a:schemeClr val="accent2"/>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defRPr/>
            </a:pPr>
            <a:endParaRPr lang="en-US" dirty="0">
              <a:solidFill>
                <a:prstClr val="black"/>
              </a:solidFill>
              <a:cs typeface="Arial" charset="0"/>
            </a:endParaRPr>
          </a:p>
        </p:txBody>
      </p:sp>
    </p:spTree>
    <p:extLst>
      <p:ext uri="{BB962C8B-B14F-4D97-AF65-F5344CB8AC3E}">
        <p14:creationId xmlns:p14="http://schemas.microsoft.com/office/powerpoint/2010/main" val="27909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6324"/>
                                        </p:tgtEl>
                                        <p:attrNameLst>
                                          <p:attrName>style.visibility</p:attrName>
                                        </p:attrNameLst>
                                      </p:cBhvr>
                                      <p:to>
                                        <p:strVal val="visible"/>
                                      </p:to>
                                    </p:set>
                                    <p:animEffect transition="in" filter="wipe(left)">
                                      <p:cBhvr>
                                        <p:cTn id="15" dur="500"/>
                                        <p:tgtEl>
                                          <p:spTgt spid="563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6326"/>
                                        </p:tgtEl>
                                        <p:attrNameLst>
                                          <p:attrName>style.visibility</p:attrName>
                                        </p:attrNameLst>
                                      </p:cBhvr>
                                      <p:to>
                                        <p:strVal val="visible"/>
                                      </p:to>
                                    </p:set>
                                    <p:animEffect transition="in" filter="wipe(left)">
                                      <p:cBhvr>
                                        <p:cTn id="20" dur="500"/>
                                        <p:tgtEl>
                                          <p:spTgt spid="563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528" fill="hold" nodeType="clickEffect">
                                  <p:stCondLst>
                                    <p:cond delay="0"/>
                                  </p:stCondLst>
                                  <p:childTnLst>
                                    <p:set>
                                      <p:cBhvr>
                                        <p:cTn id="29" dur="1" fill="hold">
                                          <p:stCondLst>
                                            <p:cond delay="0"/>
                                          </p:stCondLst>
                                        </p:cTn>
                                        <p:tgtEl>
                                          <p:spTgt spid="56323"/>
                                        </p:tgtEl>
                                        <p:attrNameLst>
                                          <p:attrName>style.visibility</p:attrName>
                                        </p:attrNameLst>
                                      </p:cBhvr>
                                      <p:to>
                                        <p:strVal val="visible"/>
                                      </p:to>
                                    </p:set>
                                    <p:anim calcmode="lin" valueType="num">
                                      <p:cBhvr>
                                        <p:cTn id="30" dur="500" fill="hold"/>
                                        <p:tgtEl>
                                          <p:spTgt spid="56323"/>
                                        </p:tgtEl>
                                        <p:attrNameLst>
                                          <p:attrName>ppt_w</p:attrName>
                                        </p:attrNameLst>
                                      </p:cBhvr>
                                      <p:tavLst>
                                        <p:tav tm="0">
                                          <p:val>
                                            <p:fltVal val="0"/>
                                          </p:val>
                                        </p:tav>
                                        <p:tav tm="100000">
                                          <p:val>
                                            <p:strVal val="#ppt_w"/>
                                          </p:val>
                                        </p:tav>
                                      </p:tavLst>
                                    </p:anim>
                                    <p:anim calcmode="lin" valueType="num">
                                      <p:cBhvr>
                                        <p:cTn id="31" dur="500" fill="hold"/>
                                        <p:tgtEl>
                                          <p:spTgt spid="56323"/>
                                        </p:tgtEl>
                                        <p:attrNameLst>
                                          <p:attrName>ppt_h</p:attrName>
                                        </p:attrNameLst>
                                      </p:cBhvr>
                                      <p:tavLst>
                                        <p:tav tm="0">
                                          <p:val>
                                            <p:fltVal val="0"/>
                                          </p:val>
                                        </p:tav>
                                        <p:tav tm="100000">
                                          <p:val>
                                            <p:strVal val="#ppt_h"/>
                                          </p:val>
                                        </p:tav>
                                      </p:tavLst>
                                    </p:anim>
                                    <p:anim calcmode="lin" valueType="num">
                                      <p:cBhvr>
                                        <p:cTn id="32" dur="500" fill="hold"/>
                                        <p:tgtEl>
                                          <p:spTgt spid="56323"/>
                                        </p:tgtEl>
                                        <p:attrNameLst>
                                          <p:attrName>ppt_x</p:attrName>
                                        </p:attrNameLst>
                                      </p:cBhvr>
                                      <p:tavLst>
                                        <p:tav tm="0">
                                          <p:val>
                                            <p:fltVal val="0.5"/>
                                          </p:val>
                                        </p:tav>
                                        <p:tav tm="100000">
                                          <p:val>
                                            <p:strVal val="#ppt_x"/>
                                          </p:val>
                                        </p:tav>
                                      </p:tavLst>
                                    </p:anim>
                                    <p:anim calcmode="lin" valueType="num">
                                      <p:cBhvr>
                                        <p:cTn id="33" dur="500" fill="hold"/>
                                        <p:tgtEl>
                                          <p:spTgt spid="56323"/>
                                        </p:tgtEl>
                                        <p:attrNameLst>
                                          <p:attrName>ppt_y</p:attrName>
                                        </p:attrNameLst>
                                      </p:cBhvr>
                                      <p:tavLst>
                                        <p:tav tm="0">
                                          <p:val>
                                            <p:fltVal val="0.5"/>
                                          </p:val>
                                        </p:tav>
                                        <p:tav tm="100000">
                                          <p:val>
                                            <p:strVal val="#ppt_y"/>
                                          </p:val>
                                        </p:tav>
                                      </p:tavLst>
                                    </p:anim>
                                  </p:childTnLst>
                                </p:cTn>
                              </p:par>
                              <p:par>
                                <p:cTn id="34" presetID="22" presetClass="entr" presetSubtype="8" fill="hold" grpId="0" nodeType="withEffect">
                                  <p:stCondLst>
                                    <p:cond delay="0"/>
                                  </p:stCondLst>
                                  <p:childTnLst>
                                    <p:set>
                                      <p:cBhvr>
                                        <p:cTn id="35" dur="1" fill="hold">
                                          <p:stCondLst>
                                            <p:cond delay="0"/>
                                          </p:stCondLst>
                                        </p:cTn>
                                        <p:tgtEl>
                                          <p:spTgt spid="56330"/>
                                        </p:tgtEl>
                                        <p:attrNameLst>
                                          <p:attrName>style.visibility</p:attrName>
                                        </p:attrNameLst>
                                      </p:cBhvr>
                                      <p:to>
                                        <p:strVal val="visible"/>
                                      </p:to>
                                    </p:set>
                                    <p:animEffect transition="in" filter="wipe(left)">
                                      <p:cBhvr>
                                        <p:cTn id="36" dur="500"/>
                                        <p:tgtEl>
                                          <p:spTgt spid="5633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6327"/>
                                        </p:tgtEl>
                                        <p:attrNameLst>
                                          <p:attrName>style.visibility</p:attrName>
                                        </p:attrNameLst>
                                      </p:cBhvr>
                                      <p:to>
                                        <p:strVal val="visible"/>
                                      </p:to>
                                    </p:set>
                                    <p:animEffect transition="in" filter="wipe(left)">
                                      <p:cBhvr>
                                        <p:cTn id="41" dur="500"/>
                                        <p:tgtEl>
                                          <p:spTgt spid="56327"/>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56325"/>
                                        </p:tgtEl>
                                        <p:attrNameLst>
                                          <p:attrName>style.visibility</p:attrName>
                                        </p:attrNameLst>
                                      </p:cBhvr>
                                      <p:to>
                                        <p:strVal val="visible"/>
                                      </p:to>
                                    </p:set>
                                    <p:animEffect transition="in" filter="wipe(left)">
                                      <p:cBhvr>
                                        <p:cTn id="45"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56325" grpId="0"/>
      <p:bldP spid="56326" grpId="0"/>
      <p:bldP spid="56327" grpId="0"/>
      <p:bldP spid="56330"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70559" y="1514403"/>
          <a:ext cx="4528458" cy="3304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4"/>
          <p:cNvGraphicFramePr>
            <a:graphicFrameLocks/>
          </p:cNvGraphicFramePr>
          <p:nvPr/>
        </p:nvGraphicFramePr>
        <p:xfrm>
          <a:off x="3187337" y="3251763"/>
          <a:ext cx="5721532" cy="31612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2755" name="Rectangle 2"/>
          <p:cNvSpPr>
            <a:spLocks noGrp="1" noChangeArrowheads="1"/>
          </p:cNvSpPr>
          <p:nvPr>
            <p:ph type="title"/>
          </p:nvPr>
        </p:nvSpPr>
        <p:spPr>
          <a:xfrm>
            <a:off x="39328" y="442457"/>
            <a:ext cx="9032875" cy="646738"/>
          </a:xfrm>
        </p:spPr>
        <p:txBody>
          <a:bodyPr lIns="90487" tIns="44450" rIns="90487" bIns="44450" anchor="b">
            <a:noAutofit/>
          </a:bodyPr>
          <a:lstStyle/>
          <a:p>
            <a:pPr algn="ctr"/>
            <a:r>
              <a:rPr lang="en-US" altLang="en-US" sz="4000" dirty="0">
                <a:latin typeface="+mj-lt"/>
              </a:rPr>
              <a:t>Characteristics of Effective Consequences</a:t>
            </a:r>
          </a:p>
        </p:txBody>
      </p:sp>
    </p:spTree>
    <p:extLst>
      <p:ext uri="{BB962C8B-B14F-4D97-AF65-F5344CB8AC3E}">
        <p14:creationId xmlns:p14="http://schemas.microsoft.com/office/powerpoint/2010/main" val="15051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
                                            <p:graphicEl>
                                              <a:dgm id="{3F14855F-0CCD-4AD9-98F0-687C4A4947BD}"/>
                                            </p:graphicEl>
                                          </p:spTgt>
                                        </p:tgtEl>
                                        <p:attrNameLst>
                                          <p:attrName>style.visibility</p:attrName>
                                        </p:attrNameLst>
                                      </p:cBhvr>
                                      <p:to>
                                        <p:strVal val="visible"/>
                                      </p:to>
                                    </p:set>
                                    <p:anim calcmode="lin" valueType="num">
                                      <p:cBhvr>
                                        <p:cTn id="7" dur="500" fill="hold"/>
                                        <p:tgtEl>
                                          <p:spTgt spid="5">
                                            <p:graphicEl>
                                              <a:dgm id="{3F14855F-0CCD-4AD9-98F0-687C4A4947BD}"/>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3F14855F-0CCD-4AD9-98F0-687C4A4947BD}"/>
                                            </p:graphicEl>
                                          </p:spTgt>
                                        </p:tgtEl>
                                        <p:attrNameLst>
                                          <p:attrName>ppt_h</p:attrName>
                                        </p:attrNameLst>
                                      </p:cBhvr>
                                      <p:tavLst>
                                        <p:tav tm="0">
                                          <p:val>
                                            <p:fltVal val="0"/>
                                          </p:val>
                                        </p:tav>
                                        <p:tav tm="100000">
                                          <p:val>
                                            <p:strVal val="#ppt_h"/>
                                          </p:val>
                                        </p:tav>
                                      </p:tavLst>
                                    </p:anim>
                                    <p:anim calcmode="lin" valueType="num">
                                      <p:cBhvr>
                                        <p:cTn id="9" dur="500" fill="hold"/>
                                        <p:tgtEl>
                                          <p:spTgt spid="5">
                                            <p:graphicEl>
                                              <a:dgm id="{3F14855F-0CCD-4AD9-98F0-687C4A4947BD}"/>
                                            </p:graphicEl>
                                          </p:spTgt>
                                        </p:tgtEl>
                                        <p:attrNameLst>
                                          <p:attrName>ppt_x</p:attrName>
                                        </p:attrNameLst>
                                      </p:cBhvr>
                                      <p:tavLst>
                                        <p:tav tm="0">
                                          <p:val>
                                            <p:fltVal val="0.5"/>
                                          </p:val>
                                        </p:tav>
                                        <p:tav tm="100000">
                                          <p:val>
                                            <p:strVal val="#ppt_x"/>
                                          </p:val>
                                        </p:tav>
                                      </p:tavLst>
                                    </p:anim>
                                    <p:anim calcmode="lin" valueType="num">
                                      <p:cBhvr>
                                        <p:cTn id="10" dur="500" fill="hold"/>
                                        <p:tgtEl>
                                          <p:spTgt spid="5">
                                            <p:graphicEl>
                                              <a:dgm id="{3F14855F-0CCD-4AD9-98F0-687C4A4947BD}"/>
                                            </p:graphic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graphicEl>
                                              <a:dgm id="{576DA4DF-13EB-4D97-AC26-75A9F0159520}"/>
                                            </p:graphicEl>
                                          </p:spTgt>
                                        </p:tgtEl>
                                        <p:attrNameLst>
                                          <p:attrName>style.visibility</p:attrName>
                                        </p:attrNameLst>
                                      </p:cBhvr>
                                      <p:to>
                                        <p:strVal val="visible"/>
                                      </p:to>
                                    </p:set>
                                    <p:animEffect transition="in" filter="wipe(left)">
                                      <p:cBhvr>
                                        <p:cTn id="15" dur="500"/>
                                        <p:tgtEl>
                                          <p:spTgt spid="5">
                                            <p:graphicEl>
                                              <a:dgm id="{576DA4DF-13EB-4D97-AC26-75A9F0159520}"/>
                                            </p:graphicEl>
                                          </p:spTgt>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5">
                                            <p:graphicEl>
                                              <a:dgm id="{D0A47126-F445-4B89-BF45-16A4793CEC2D}"/>
                                            </p:graphicEl>
                                          </p:spTgt>
                                        </p:tgtEl>
                                        <p:attrNameLst>
                                          <p:attrName>style.visibility</p:attrName>
                                        </p:attrNameLst>
                                      </p:cBhvr>
                                      <p:to>
                                        <p:strVal val="visible"/>
                                      </p:to>
                                    </p:set>
                                    <p:anim calcmode="lin" valueType="num">
                                      <p:cBhvr>
                                        <p:cTn id="18" dur="500" fill="hold"/>
                                        <p:tgtEl>
                                          <p:spTgt spid="5">
                                            <p:graphicEl>
                                              <a:dgm id="{D0A47126-F445-4B89-BF45-16A4793CEC2D}"/>
                                            </p:graphicEl>
                                          </p:spTgt>
                                        </p:tgtEl>
                                        <p:attrNameLst>
                                          <p:attrName>ppt_w</p:attrName>
                                        </p:attrNameLst>
                                      </p:cBhvr>
                                      <p:tavLst>
                                        <p:tav tm="0">
                                          <p:val>
                                            <p:fltVal val="0"/>
                                          </p:val>
                                        </p:tav>
                                        <p:tav tm="100000">
                                          <p:val>
                                            <p:strVal val="#ppt_w"/>
                                          </p:val>
                                        </p:tav>
                                      </p:tavLst>
                                    </p:anim>
                                    <p:anim calcmode="lin" valueType="num">
                                      <p:cBhvr>
                                        <p:cTn id="19" dur="500" fill="hold"/>
                                        <p:tgtEl>
                                          <p:spTgt spid="5">
                                            <p:graphicEl>
                                              <a:dgm id="{D0A47126-F445-4B89-BF45-16A4793CEC2D}"/>
                                            </p:graphic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 fill="hold" grpId="0" nodeType="clickEffect">
                                  <p:stCondLst>
                                    <p:cond delay="0"/>
                                  </p:stCondLst>
                                  <p:childTnLst>
                                    <p:set>
                                      <p:cBhvr>
                                        <p:cTn id="23" dur="1" fill="hold">
                                          <p:stCondLst>
                                            <p:cond delay="0"/>
                                          </p:stCondLst>
                                        </p:cTn>
                                        <p:tgtEl>
                                          <p:spTgt spid="5">
                                            <p:graphicEl>
                                              <a:dgm id="{DAF658F5-B565-4924-ACC0-DFF293FE9FC0}"/>
                                            </p:graphicEl>
                                          </p:spTgt>
                                        </p:tgtEl>
                                        <p:attrNameLst>
                                          <p:attrName>style.visibility</p:attrName>
                                        </p:attrNameLst>
                                      </p:cBhvr>
                                      <p:to>
                                        <p:strVal val="visible"/>
                                      </p:to>
                                    </p:set>
                                    <p:anim calcmode="lin" valueType="num">
                                      <p:cBhvr>
                                        <p:cTn id="24" dur="500" fill="hold"/>
                                        <p:tgtEl>
                                          <p:spTgt spid="5">
                                            <p:graphicEl>
                                              <a:dgm id="{DAF658F5-B565-4924-ACC0-DFF293FE9FC0}"/>
                                            </p:graphicEl>
                                          </p:spTgt>
                                        </p:tgtEl>
                                        <p:attrNameLst>
                                          <p:attrName>ppt_x</p:attrName>
                                        </p:attrNameLst>
                                      </p:cBhvr>
                                      <p:tavLst>
                                        <p:tav tm="0">
                                          <p:val>
                                            <p:strVal val="#ppt_x"/>
                                          </p:val>
                                        </p:tav>
                                        <p:tav tm="100000">
                                          <p:val>
                                            <p:strVal val="#ppt_x"/>
                                          </p:val>
                                        </p:tav>
                                      </p:tavLst>
                                    </p:anim>
                                    <p:anim calcmode="lin" valueType="num">
                                      <p:cBhvr>
                                        <p:cTn id="25" dur="500" fill="hold"/>
                                        <p:tgtEl>
                                          <p:spTgt spid="5">
                                            <p:graphicEl>
                                              <a:dgm id="{DAF658F5-B565-4924-ACC0-DFF293FE9FC0}"/>
                                            </p:graphicEl>
                                          </p:spTgt>
                                        </p:tgtEl>
                                        <p:attrNameLst>
                                          <p:attrName>ppt_y</p:attrName>
                                        </p:attrNameLst>
                                      </p:cBhvr>
                                      <p:tavLst>
                                        <p:tav tm="0">
                                          <p:val>
                                            <p:strVal val="#ppt_y-#ppt_h/2"/>
                                          </p:val>
                                        </p:tav>
                                        <p:tav tm="100000">
                                          <p:val>
                                            <p:strVal val="#ppt_y"/>
                                          </p:val>
                                        </p:tav>
                                      </p:tavLst>
                                    </p:anim>
                                    <p:anim calcmode="lin" valueType="num">
                                      <p:cBhvr>
                                        <p:cTn id="26" dur="500" fill="hold"/>
                                        <p:tgtEl>
                                          <p:spTgt spid="5">
                                            <p:graphicEl>
                                              <a:dgm id="{DAF658F5-B565-4924-ACC0-DFF293FE9FC0}"/>
                                            </p:graphicEl>
                                          </p:spTgt>
                                        </p:tgtEl>
                                        <p:attrNameLst>
                                          <p:attrName>ppt_w</p:attrName>
                                        </p:attrNameLst>
                                      </p:cBhvr>
                                      <p:tavLst>
                                        <p:tav tm="0">
                                          <p:val>
                                            <p:strVal val="#ppt_w"/>
                                          </p:val>
                                        </p:tav>
                                        <p:tav tm="100000">
                                          <p:val>
                                            <p:strVal val="#ppt_w"/>
                                          </p:val>
                                        </p:tav>
                                      </p:tavLst>
                                    </p:anim>
                                    <p:anim calcmode="lin" valueType="num">
                                      <p:cBhvr>
                                        <p:cTn id="27" dur="500" fill="hold"/>
                                        <p:tgtEl>
                                          <p:spTgt spid="5">
                                            <p:graphicEl>
                                              <a:dgm id="{DAF658F5-B565-4924-ACC0-DFF293FE9FC0}"/>
                                            </p:graphicEl>
                                          </p:spTgt>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0"/>
                                  </p:stCondLst>
                                  <p:childTnLst>
                                    <p:set>
                                      <p:cBhvr>
                                        <p:cTn id="29" dur="1" fill="hold">
                                          <p:stCondLst>
                                            <p:cond delay="0"/>
                                          </p:stCondLst>
                                        </p:cTn>
                                        <p:tgtEl>
                                          <p:spTgt spid="5">
                                            <p:graphicEl>
                                              <a:dgm id="{E97B6838-557D-48C3-8DD6-43A82099E745}"/>
                                            </p:graphicEl>
                                          </p:spTgt>
                                        </p:tgtEl>
                                        <p:attrNameLst>
                                          <p:attrName>style.visibility</p:attrName>
                                        </p:attrNameLst>
                                      </p:cBhvr>
                                      <p:to>
                                        <p:strVal val="visible"/>
                                      </p:to>
                                    </p:set>
                                    <p:anim calcmode="lin" valueType="num">
                                      <p:cBhvr>
                                        <p:cTn id="30" dur="500" fill="hold"/>
                                        <p:tgtEl>
                                          <p:spTgt spid="5">
                                            <p:graphicEl>
                                              <a:dgm id="{E97B6838-557D-48C3-8DD6-43A82099E745}"/>
                                            </p:graphicEl>
                                          </p:spTgt>
                                        </p:tgtEl>
                                        <p:attrNameLst>
                                          <p:attrName>ppt_w</p:attrName>
                                        </p:attrNameLst>
                                      </p:cBhvr>
                                      <p:tavLst>
                                        <p:tav tm="0">
                                          <p:val>
                                            <p:fltVal val="0"/>
                                          </p:val>
                                        </p:tav>
                                        <p:tav tm="100000">
                                          <p:val>
                                            <p:strVal val="#ppt_w"/>
                                          </p:val>
                                        </p:tav>
                                      </p:tavLst>
                                    </p:anim>
                                    <p:anim calcmode="lin" valueType="num">
                                      <p:cBhvr>
                                        <p:cTn id="31" dur="500" fill="hold"/>
                                        <p:tgtEl>
                                          <p:spTgt spid="5">
                                            <p:graphicEl>
                                              <a:dgm id="{E97B6838-557D-48C3-8DD6-43A82099E745}"/>
                                            </p:graphicEl>
                                          </p:spTgt>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5">
                                            <p:graphicEl>
                                              <a:dgm id="{8EC888FE-50E3-4576-9576-DC820A19E2F6}"/>
                                            </p:graphicEl>
                                          </p:spTgt>
                                        </p:tgtEl>
                                        <p:attrNameLst>
                                          <p:attrName>style.visibility</p:attrName>
                                        </p:attrNameLst>
                                      </p:cBhvr>
                                      <p:to>
                                        <p:strVal val="visible"/>
                                      </p:to>
                                    </p:set>
                                    <p:animEffect transition="in" filter="wipe(right)">
                                      <p:cBhvr>
                                        <p:cTn id="36" dur="500"/>
                                        <p:tgtEl>
                                          <p:spTgt spid="5">
                                            <p:graphicEl>
                                              <a:dgm id="{8EC888FE-50E3-4576-9576-DC820A19E2F6}"/>
                                            </p:graphicEl>
                                          </p:spTgt>
                                        </p:tgtEl>
                                      </p:cBhvr>
                                    </p:animEffect>
                                  </p:childTnLst>
                                </p:cTn>
                              </p:par>
                              <p:par>
                                <p:cTn id="37" presetID="23" presetClass="entr" presetSubtype="16" fill="hold" grpId="0" nodeType="withEffect">
                                  <p:stCondLst>
                                    <p:cond delay="0"/>
                                  </p:stCondLst>
                                  <p:childTnLst>
                                    <p:set>
                                      <p:cBhvr>
                                        <p:cTn id="38" dur="1" fill="hold">
                                          <p:stCondLst>
                                            <p:cond delay="0"/>
                                          </p:stCondLst>
                                        </p:cTn>
                                        <p:tgtEl>
                                          <p:spTgt spid="5">
                                            <p:graphicEl>
                                              <a:dgm id="{A036D4E5-0AF1-4955-BAB7-60EA0B1326F7}"/>
                                            </p:graphicEl>
                                          </p:spTgt>
                                        </p:tgtEl>
                                        <p:attrNameLst>
                                          <p:attrName>style.visibility</p:attrName>
                                        </p:attrNameLst>
                                      </p:cBhvr>
                                      <p:to>
                                        <p:strVal val="visible"/>
                                      </p:to>
                                    </p:set>
                                    <p:anim calcmode="lin" valueType="num">
                                      <p:cBhvr>
                                        <p:cTn id="39" dur="500" fill="hold"/>
                                        <p:tgtEl>
                                          <p:spTgt spid="5">
                                            <p:graphicEl>
                                              <a:dgm id="{A036D4E5-0AF1-4955-BAB7-60EA0B1326F7}"/>
                                            </p:graphicEl>
                                          </p:spTgt>
                                        </p:tgtEl>
                                        <p:attrNameLst>
                                          <p:attrName>ppt_w</p:attrName>
                                        </p:attrNameLst>
                                      </p:cBhvr>
                                      <p:tavLst>
                                        <p:tav tm="0">
                                          <p:val>
                                            <p:fltVal val="0"/>
                                          </p:val>
                                        </p:tav>
                                        <p:tav tm="100000">
                                          <p:val>
                                            <p:strVal val="#ppt_w"/>
                                          </p:val>
                                        </p:tav>
                                      </p:tavLst>
                                    </p:anim>
                                    <p:anim calcmode="lin" valueType="num">
                                      <p:cBhvr>
                                        <p:cTn id="40" dur="500" fill="hold"/>
                                        <p:tgtEl>
                                          <p:spTgt spid="5">
                                            <p:graphicEl>
                                              <a:dgm id="{A036D4E5-0AF1-4955-BAB7-60EA0B1326F7}"/>
                                            </p:graphic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3">
                                            <p:graphicEl>
                                              <a:dgm id="{3F14855F-0CCD-4AD9-98F0-687C4A4947BD}"/>
                                            </p:graphicEl>
                                          </p:spTgt>
                                        </p:tgtEl>
                                        <p:attrNameLst>
                                          <p:attrName>style.visibility</p:attrName>
                                        </p:attrNameLst>
                                      </p:cBhvr>
                                      <p:to>
                                        <p:strVal val="visible"/>
                                      </p:to>
                                    </p:set>
                                    <p:anim calcmode="lin" valueType="num">
                                      <p:cBhvr>
                                        <p:cTn id="45" dur="500" fill="hold"/>
                                        <p:tgtEl>
                                          <p:spTgt spid="3">
                                            <p:graphicEl>
                                              <a:dgm id="{3F14855F-0CCD-4AD9-98F0-687C4A4947BD}"/>
                                            </p:graphicEl>
                                          </p:spTgt>
                                        </p:tgtEl>
                                        <p:attrNameLst>
                                          <p:attrName>ppt_w</p:attrName>
                                        </p:attrNameLst>
                                      </p:cBhvr>
                                      <p:tavLst>
                                        <p:tav tm="0">
                                          <p:val>
                                            <p:fltVal val="0"/>
                                          </p:val>
                                        </p:tav>
                                        <p:tav tm="100000">
                                          <p:val>
                                            <p:strVal val="#ppt_w"/>
                                          </p:val>
                                        </p:tav>
                                      </p:tavLst>
                                    </p:anim>
                                    <p:anim calcmode="lin" valueType="num">
                                      <p:cBhvr>
                                        <p:cTn id="46" dur="500" fill="hold"/>
                                        <p:tgtEl>
                                          <p:spTgt spid="3">
                                            <p:graphicEl>
                                              <a:dgm id="{3F14855F-0CCD-4AD9-98F0-687C4A4947BD}"/>
                                            </p:graphic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graphicEl>
                                              <a:dgm id="{576DA4DF-13EB-4D97-AC26-75A9F0159520}"/>
                                            </p:graphicEl>
                                          </p:spTgt>
                                        </p:tgtEl>
                                        <p:attrNameLst>
                                          <p:attrName>style.visibility</p:attrName>
                                        </p:attrNameLst>
                                      </p:cBhvr>
                                      <p:to>
                                        <p:strVal val="visible"/>
                                      </p:to>
                                    </p:set>
                                    <p:animEffect transition="in" filter="wipe(left)">
                                      <p:cBhvr>
                                        <p:cTn id="51" dur="500"/>
                                        <p:tgtEl>
                                          <p:spTgt spid="3">
                                            <p:graphicEl>
                                              <a:dgm id="{576DA4DF-13EB-4D97-AC26-75A9F0159520}"/>
                                            </p:graphicEl>
                                          </p:spTgt>
                                        </p:tgtEl>
                                      </p:cBhvr>
                                    </p:animEffect>
                                  </p:childTnLst>
                                </p:cTn>
                              </p:par>
                              <p:par>
                                <p:cTn id="52" presetID="23" presetClass="entr" presetSubtype="16" fill="hold" grpId="0" nodeType="withEffect">
                                  <p:stCondLst>
                                    <p:cond delay="0"/>
                                  </p:stCondLst>
                                  <p:childTnLst>
                                    <p:set>
                                      <p:cBhvr>
                                        <p:cTn id="53" dur="1" fill="hold">
                                          <p:stCondLst>
                                            <p:cond delay="0"/>
                                          </p:stCondLst>
                                        </p:cTn>
                                        <p:tgtEl>
                                          <p:spTgt spid="3">
                                            <p:graphicEl>
                                              <a:dgm id="{D0A47126-F445-4B89-BF45-16A4793CEC2D}"/>
                                            </p:graphicEl>
                                          </p:spTgt>
                                        </p:tgtEl>
                                        <p:attrNameLst>
                                          <p:attrName>style.visibility</p:attrName>
                                        </p:attrNameLst>
                                      </p:cBhvr>
                                      <p:to>
                                        <p:strVal val="visible"/>
                                      </p:to>
                                    </p:set>
                                    <p:anim calcmode="lin" valueType="num">
                                      <p:cBhvr>
                                        <p:cTn id="54" dur="500" fill="hold"/>
                                        <p:tgtEl>
                                          <p:spTgt spid="3">
                                            <p:graphicEl>
                                              <a:dgm id="{D0A47126-F445-4B89-BF45-16A4793CEC2D}"/>
                                            </p:graphicEl>
                                          </p:spTgt>
                                        </p:tgtEl>
                                        <p:attrNameLst>
                                          <p:attrName>ppt_w</p:attrName>
                                        </p:attrNameLst>
                                      </p:cBhvr>
                                      <p:tavLst>
                                        <p:tav tm="0">
                                          <p:val>
                                            <p:fltVal val="0"/>
                                          </p:val>
                                        </p:tav>
                                        <p:tav tm="100000">
                                          <p:val>
                                            <p:strVal val="#ppt_w"/>
                                          </p:val>
                                        </p:tav>
                                      </p:tavLst>
                                    </p:anim>
                                    <p:anim calcmode="lin" valueType="num">
                                      <p:cBhvr>
                                        <p:cTn id="55" dur="500" fill="hold"/>
                                        <p:tgtEl>
                                          <p:spTgt spid="3">
                                            <p:graphicEl>
                                              <a:dgm id="{D0A47126-F445-4B89-BF45-16A4793CEC2D}"/>
                                            </p:graphicEl>
                                          </p:spTgt>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7" presetClass="entr" presetSubtype="4" fill="hold" grpId="0" nodeType="clickEffect">
                                  <p:stCondLst>
                                    <p:cond delay="0"/>
                                  </p:stCondLst>
                                  <p:childTnLst>
                                    <p:set>
                                      <p:cBhvr>
                                        <p:cTn id="59" dur="1" fill="hold">
                                          <p:stCondLst>
                                            <p:cond delay="0"/>
                                          </p:stCondLst>
                                        </p:cTn>
                                        <p:tgtEl>
                                          <p:spTgt spid="3">
                                            <p:graphicEl>
                                              <a:dgm id="{DAF658F5-B565-4924-ACC0-DFF293FE9FC0}"/>
                                            </p:graphicEl>
                                          </p:spTgt>
                                        </p:tgtEl>
                                        <p:attrNameLst>
                                          <p:attrName>style.visibility</p:attrName>
                                        </p:attrNameLst>
                                      </p:cBhvr>
                                      <p:to>
                                        <p:strVal val="visible"/>
                                      </p:to>
                                    </p:set>
                                    <p:anim calcmode="lin" valueType="num">
                                      <p:cBhvr>
                                        <p:cTn id="60" dur="500" fill="hold"/>
                                        <p:tgtEl>
                                          <p:spTgt spid="3">
                                            <p:graphicEl>
                                              <a:dgm id="{DAF658F5-B565-4924-ACC0-DFF293FE9FC0}"/>
                                            </p:graphicEl>
                                          </p:spTgt>
                                        </p:tgtEl>
                                        <p:attrNameLst>
                                          <p:attrName>ppt_x</p:attrName>
                                        </p:attrNameLst>
                                      </p:cBhvr>
                                      <p:tavLst>
                                        <p:tav tm="0">
                                          <p:val>
                                            <p:strVal val="#ppt_x"/>
                                          </p:val>
                                        </p:tav>
                                        <p:tav tm="100000">
                                          <p:val>
                                            <p:strVal val="#ppt_x"/>
                                          </p:val>
                                        </p:tav>
                                      </p:tavLst>
                                    </p:anim>
                                    <p:anim calcmode="lin" valueType="num">
                                      <p:cBhvr>
                                        <p:cTn id="61" dur="500" fill="hold"/>
                                        <p:tgtEl>
                                          <p:spTgt spid="3">
                                            <p:graphicEl>
                                              <a:dgm id="{DAF658F5-B565-4924-ACC0-DFF293FE9FC0}"/>
                                            </p:graphicEl>
                                          </p:spTgt>
                                        </p:tgtEl>
                                        <p:attrNameLst>
                                          <p:attrName>ppt_y</p:attrName>
                                        </p:attrNameLst>
                                      </p:cBhvr>
                                      <p:tavLst>
                                        <p:tav tm="0">
                                          <p:val>
                                            <p:strVal val="#ppt_y+#ppt_h/2"/>
                                          </p:val>
                                        </p:tav>
                                        <p:tav tm="100000">
                                          <p:val>
                                            <p:strVal val="#ppt_y"/>
                                          </p:val>
                                        </p:tav>
                                      </p:tavLst>
                                    </p:anim>
                                    <p:anim calcmode="lin" valueType="num">
                                      <p:cBhvr>
                                        <p:cTn id="62" dur="500" fill="hold"/>
                                        <p:tgtEl>
                                          <p:spTgt spid="3">
                                            <p:graphicEl>
                                              <a:dgm id="{DAF658F5-B565-4924-ACC0-DFF293FE9FC0}"/>
                                            </p:graphicEl>
                                          </p:spTgt>
                                        </p:tgtEl>
                                        <p:attrNameLst>
                                          <p:attrName>ppt_w</p:attrName>
                                        </p:attrNameLst>
                                      </p:cBhvr>
                                      <p:tavLst>
                                        <p:tav tm="0">
                                          <p:val>
                                            <p:strVal val="#ppt_w"/>
                                          </p:val>
                                        </p:tav>
                                        <p:tav tm="100000">
                                          <p:val>
                                            <p:strVal val="#ppt_w"/>
                                          </p:val>
                                        </p:tav>
                                      </p:tavLst>
                                    </p:anim>
                                    <p:anim calcmode="lin" valueType="num">
                                      <p:cBhvr>
                                        <p:cTn id="63" dur="500" fill="hold"/>
                                        <p:tgtEl>
                                          <p:spTgt spid="3">
                                            <p:graphicEl>
                                              <a:dgm id="{DAF658F5-B565-4924-ACC0-DFF293FE9FC0}"/>
                                            </p:graphicEl>
                                          </p:spTgt>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0"/>
                                  </p:stCondLst>
                                  <p:childTnLst>
                                    <p:set>
                                      <p:cBhvr>
                                        <p:cTn id="65" dur="1" fill="hold">
                                          <p:stCondLst>
                                            <p:cond delay="0"/>
                                          </p:stCondLst>
                                        </p:cTn>
                                        <p:tgtEl>
                                          <p:spTgt spid="3">
                                            <p:graphicEl>
                                              <a:dgm id="{E97B6838-557D-48C3-8DD6-43A82099E745}"/>
                                            </p:graphicEl>
                                          </p:spTgt>
                                        </p:tgtEl>
                                        <p:attrNameLst>
                                          <p:attrName>style.visibility</p:attrName>
                                        </p:attrNameLst>
                                      </p:cBhvr>
                                      <p:to>
                                        <p:strVal val="visible"/>
                                      </p:to>
                                    </p:set>
                                    <p:anim calcmode="lin" valueType="num">
                                      <p:cBhvr>
                                        <p:cTn id="66" dur="500" fill="hold"/>
                                        <p:tgtEl>
                                          <p:spTgt spid="3">
                                            <p:graphicEl>
                                              <a:dgm id="{E97B6838-557D-48C3-8DD6-43A82099E745}"/>
                                            </p:graphicEl>
                                          </p:spTgt>
                                        </p:tgtEl>
                                        <p:attrNameLst>
                                          <p:attrName>ppt_w</p:attrName>
                                        </p:attrNameLst>
                                      </p:cBhvr>
                                      <p:tavLst>
                                        <p:tav tm="0">
                                          <p:val>
                                            <p:fltVal val="0"/>
                                          </p:val>
                                        </p:tav>
                                        <p:tav tm="100000">
                                          <p:val>
                                            <p:strVal val="#ppt_w"/>
                                          </p:val>
                                        </p:tav>
                                      </p:tavLst>
                                    </p:anim>
                                    <p:anim calcmode="lin" valueType="num">
                                      <p:cBhvr>
                                        <p:cTn id="67" dur="500" fill="hold"/>
                                        <p:tgtEl>
                                          <p:spTgt spid="3">
                                            <p:graphicEl>
                                              <a:dgm id="{E97B6838-557D-48C3-8DD6-43A82099E745}"/>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3">
                                            <p:graphicEl>
                                              <a:dgm id="{8EC888FE-50E3-4576-9576-DC820A19E2F6}"/>
                                            </p:graphicEl>
                                          </p:spTgt>
                                        </p:tgtEl>
                                        <p:attrNameLst>
                                          <p:attrName>style.visibility</p:attrName>
                                        </p:attrNameLst>
                                      </p:cBhvr>
                                      <p:to>
                                        <p:strVal val="visible"/>
                                      </p:to>
                                    </p:set>
                                    <p:animEffect transition="in" filter="wipe(right)">
                                      <p:cBhvr>
                                        <p:cTn id="72" dur="500"/>
                                        <p:tgtEl>
                                          <p:spTgt spid="3">
                                            <p:graphicEl>
                                              <a:dgm id="{8EC888FE-50E3-4576-9576-DC820A19E2F6}"/>
                                            </p:graphicEl>
                                          </p:spTgt>
                                        </p:tgtEl>
                                      </p:cBhvr>
                                    </p:animEffect>
                                  </p:childTnLst>
                                </p:cTn>
                              </p:par>
                              <p:par>
                                <p:cTn id="73" presetID="23" presetClass="entr" presetSubtype="16" fill="hold" grpId="0" nodeType="withEffect">
                                  <p:stCondLst>
                                    <p:cond delay="0"/>
                                  </p:stCondLst>
                                  <p:childTnLst>
                                    <p:set>
                                      <p:cBhvr>
                                        <p:cTn id="74" dur="1" fill="hold">
                                          <p:stCondLst>
                                            <p:cond delay="0"/>
                                          </p:stCondLst>
                                        </p:cTn>
                                        <p:tgtEl>
                                          <p:spTgt spid="3">
                                            <p:graphicEl>
                                              <a:dgm id="{A036D4E5-0AF1-4955-BAB7-60EA0B1326F7}"/>
                                            </p:graphicEl>
                                          </p:spTgt>
                                        </p:tgtEl>
                                        <p:attrNameLst>
                                          <p:attrName>style.visibility</p:attrName>
                                        </p:attrNameLst>
                                      </p:cBhvr>
                                      <p:to>
                                        <p:strVal val="visible"/>
                                      </p:to>
                                    </p:set>
                                    <p:anim calcmode="lin" valueType="num">
                                      <p:cBhvr>
                                        <p:cTn id="75" dur="500" fill="hold"/>
                                        <p:tgtEl>
                                          <p:spTgt spid="3">
                                            <p:graphicEl>
                                              <a:dgm id="{A036D4E5-0AF1-4955-BAB7-60EA0B1326F7}"/>
                                            </p:graphicEl>
                                          </p:spTgt>
                                        </p:tgtEl>
                                        <p:attrNameLst>
                                          <p:attrName>ppt_w</p:attrName>
                                        </p:attrNameLst>
                                      </p:cBhvr>
                                      <p:tavLst>
                                        <p:tav tm="0">
                                          <p:val>
                                            <p:fltVal val="0"/>
                                          </p:val>
                                        </p:tav>
                                        <p:tav tm="100000">
                                          <p:val>
                                            <p:strVal val="#ppt_w"/>
                                          </p:val>
                                        </p:tav>
                                      </p:tavLst>
                                    </p:anim>
                                    <p:anim calcmode="lin" valueType="num">
                                      <p:cBhvr>
                                        <p:cTn id="76" dur="500" fill="hold"/>
                                        <p:tgtEl>
                                          <p:spTgt spid="3">
                                            <p:graphicEl>
                                              <a:dgm id="{A036D4E5-0AF1-4955-BAB7-60EA0B1326F7}"/>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3"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a:xfrm>
            <a:off x="276225" y="247650"/>
            <a:ext cx="8382000" cy="788988"/>
          </a:xfrm>
        </p:spPr>
        <p:txBody>
          <a:bodyPr/>
          <a:lstStyle/>
          <a:p>
            <a:r>
              <a:rPr lang="en-US" dirty="0"/>
              <a:t>Certain, Soon and Significant?</a:t>
            </a:r>
          </a:p>
        </p:txBody>
      </p:sp>
      <p:pic>
        <p:nvPicPr>
          <p:cNvPr id="403460" name="chipshot">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5"/>
          <a:srcRect/>
          <a:stretch>
            <a:fillRect/>
          </a:stretch>
        </p:blipFill>
        <p:spPr>
          <a:xfrm>
            <a:off x="1160208" y="1056725"/>
            <a:ext cx="7110670" cy="5333002"/>
          </a:xfrm>
        </p:spPr>
      </p:pic>
    </p:spTree>
    <p:extLst>
      <p:ext uri="{BB962C8B-B14F-4D97-AF65-F5344CB8AC3E}">
        <p14:creationId xmlns:p14="http://schemas.microsoft.com/office/powerpoint/2010/main" val="2881083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346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03460"/>
                                        </p:tgtEl>
                                      </p:cBhvr>
                                    </p:cmd>
                                  </p:childTnLst>
                                </p:cTn>
                              </p:par>
                            </p:childTnLst>
                          </p:cTn>
                        </p:par>
                      </p:childTnLst>
                    </p:cTn>
                  </p:par>
                </p:childTnLst>
              </p:cTn>
              <p:nextCondLst>
                <p:cond evt="onClick" delay="0">
                  <p:tgtEl>
                    <p:spTgt spid="403460"/>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03460"/>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650" y="1861458"/>
            <a:ext cx="8582025" cy="3603172"/>
          </a:xfrm>
        </p:spPr>
        <p:txBody>
          <a:bodyPr>
            <a:normAutofit fontScale="70000" lnSpcReduction="20000"/>
          </a:bodyPr>
          <a:lstStyle/>
          <a:p>
            <a:r>
              <a:rPr lang="en-US" sz="4200" dirty="0">
                <a:latin typeface="+mn-lt"/>
                <a:cs typeface="Times New Roman" pitchFamily="18" charset="0"/>
              </a:rPr>
              <a:t>Consequences of </a:t>
            </a:r>
            <a:r>
              <a:rPr lang="en-US" sz="4200" b="1" dirty="0">
                <a:latin typeface="+mn-lt"/>
                <a:cs typeface="Times New Roman" pitchFamily="18" charset="0"/>
              </a:rPr>
              <a:t>Safe</a:t>
            </a:r>
            <a:r>
              <a:rPr lang="en-US" sz="4200" dirty="0">
                <a:latin typeface="+mn-lt"/>
                <a:cs typeface="Times New Roman" pitchFamily="18" charset="0"/>
              </a:rPr>
              <a:t> behaviors:</a:t>
            </a:r>
          </a:p>
          <a:p>
            <a:pPr lvl="1"/>
            <a:r>
              <a:rPr lang="en-US" sz="3600" dirty="0">
                <a:solidFill>
                  <a:srgbClr val="000099"/>
                </a:solidFill>
                <a:latin typeface="+mn-lt"/>
                <a:cs typeface="Times New Roman" pitchFamily="18" charset="0"/>
              </a:rPr>
              <a:t>Less Comfort</a:t>
            </a:r>
          </a:p>
          <a:p>
            <a:pPr lvl="1"/>
            <a:r>
              <a:rPr lang="en-US" sz="3600" dirty="0">
                <a:solidFill>
                  <a:srgbClr val="000099"/>
                </a:solidFill>
                <a:latin typeface="+mn-lt"/>
                <a:cs typeface="Times New Roman" pitchFamily="18" charset="0"/>
              </a:rPr>
              <a:t>Less Convenience</a:t>
            </a:r>
          </a:p>
          <a:p>
            <a:pPr lvl="1"/>
            <a:r>
              <a:rPr lang="en-US" sz="3600" dirty="0">
                <a:solidFill>
                  <a:srgbClr val="000099"/>
                </a:solidFill>
                <a:latin typeface="+mn-lt"/>
                <a:cs typeface="Times New Roman" pitchFamily="18" charset="0"/>
              </a:rPr>
              <a:t>More Time Consuming</a:t>
            </a:r>
            <a:br>
              <a:rPr lang="en-US" dirty="0">
                <a:solidFill>
                  <a:srgbClr val="000099"/>
                </a:solidFill>
                <a:latin typeface="+mn-lt"/>
                <a:cs typeface="Times New Roman" pitchFamily="18" charset="0"/>
              </a:rPr>
            </a:br>
            <a:endParaRPr lang="en-US" dirty="0">
              <a:solidFill>
                <a:srgbClr val="000099"/>
              </a:solidFill>
              <a:latin typeface="+mn-lt"/>
              <a:cs typeface="Times New Roman" pitchFamily="18" charset="0"/>
            </a:endParaRPr>
          </a:p>
          <a:p>
            <a:r>
              <a:rPr lang="en-US" sz="4200" dirty="0">
                <a:latin typeface="+mn-lt"/>
                <a:cs typeface="Times New Roman" pitchFamily="18" charset="0"/>
              </a:rPr>
              <a:t>Consequences of </a:t>
            </a:r>
            <a:r>
              <a:rPr lang="en-US" sz="4200" b="1" dirty="0">
                <a:latin typeface="+mn-lt"/>
                <a:cs typeface="Times New Roman" pitchFamily="18" charset="0"/>
              </a:rPr>
              <a:t>At-Risk</a:t>
            </a:r>
            <a:r>
              <a:rPr lang="en-US" sz="4200" dirty="0">
                <a:latin typeface="+mn-lt"/>
                <a:cs typeface="Times New Roman" pitchFamily="18" charset="0"/>
              </a:rPr>
              <a:t> behaviors: </a:t>
            </a:r>
          </a:p>
          <a:p>
            <a:pPr lvl="1"/>
            <a:r>
              <a:rPr lang="en-US" sz="3600" dirty="0">
                <a:solidFill>
                  <a:srgbClr val="000099"/>
                </a:solidFill>
                <a:latin typeface="+mn-lt"/>
                <a:cs typeface="Times New Roman" pitchFamily="18" charset="0"/>
              </a:rPr>
              <a:t>More Comfort</a:t>
            </a:r>
          </a:p>
          <a:p>
            <a:pPr lvl="1"/>
            <a:r>
              <a:rPr lang="en-US" sz="3600" dirty="0">
                <a:solidFill>
                  <a:srgbClr val="000099"/>
                </a:solidFill>
                <a:latin typeface="+mn-lt"/>
                <a:cs typeface="Times New Roman" pitchFamily="18" charset="0"/>
              </a:rPr>
              <a:t>More Convenience</a:t>
            </a:r>
          </a:p>
          <a:p>
            <a:pPr lvl="1"/>
            <a:r>
              <a:rPr lang="en-US" sz="3600" dirty="0">
                <a:solidFill>
                  <a:srgbClr val="000099"/>
                </a:solidFill>
                <a:latin typeface="+mn-lt"/>
                <a:cs typeface="Times New Roman" pitchFamily="18" charset="0"/>
              </a:rPr>
              <a:t>Less Time Consuming</a:t>
            </a:r>
          </a:p>
        </p:txBody>
      </p:sp>
      <p:sp>
        <p:nvSpPr>
          <p:cNvPr id="204802" name="Title 1"/>
          <p:cNvSpPr>
            <a:spLocks noGrp="1"/>
          </p:cNvSpPr>
          <p:nvPr>
            <p:ph type="title"/>
          </p:nvPr>
        </p:nvSpPr>
        <p:spPr>
          <a:xfrm>
            <a:off x="108857" y="598714"/>
            <a:ext cx="8882743" cy="788988"/>
          </a:xfrm>
        </p:spPr>
        <p:txBody>
          <a:bodyPr>
            <a:noAutofit/>
          </a:bodyPr>
          <a:lstStyle/>
          <a:p>
            <a:pPr algn="ctr"/>
            <a:r>
              <a:rPr lang="en-US" sz="3800" dirty="0">
                <a:latin typeface="+mj-lt"/>
              </a:rPr>
              <a:t>Why are Safe Behaviors Hard to Motivate?</a:t>
            </a:r>
          </a:p>
        </p:txBody>
      </p:sp>
    </p:spTree>
    <p:extLst>
      <p:ext uri="{BB962C8B-B14F-4D97-AF65-F5344CB8AC3E}">
        <p14:creationId xmlns:p14="http://schemas.microsoft.com/office/powerpoint/2010/main" val="6294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left)">
                                      <p:cBhvr>
                                        <p:cTn id="31" dur="500"/>
                                        <p:tgtEl>
                                          <p:spTgt spid="3">
                                            <p:txEl>
                                              <p:pRg st="5" end="5"/>
                                            </p:txEl>
                                          </p:spTgt>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left)">
                                      <p:cBhvr>
                                        <p:cTn id="35" dur="500"/>
                                        <p:tgtEl>
                                          <p:spTgt spid="3">
                                            <p:txEl>
                                              <p:pRg st="6" end="6"/>
                                            </p:txEl>
                                          </p:spTgt>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left)">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1"/>
          <p:cNvSpPr>
            <a:spLocks noGrp="1"/>
          </p:cNvSpPr>
          <p:nvPr>
            <p:ph type="title"/>
          </p:nvPr>
        </p:nvSpPr>
        <p:spPr>
          <a:xfrm>
            <a:off x="0" y="717550"/>
            <a:ext cx="9143999" cy="788988"/>
          </a:xfrm>
        </p:spPr>
        <p:txBody>
          <a:bodyPr>
            <a:normAutofit/>
          </a:bodyPr>
          <a:lstStyle/>
          <a:p>
            <a:pPr algn="ctr"/>
            <a:r>
              <a:rPr lang="en-US" sz="4000" dirty="0">
                <a:latin typeface="+mj-lt"/>
              </a:rPr>
              <a:t>Activator or Consequence Strategy?</a:t>
            </a:r>
          </a:p>
        </p:txBody>
      </p:sp>
      <p:pic>
        <p:nvPicPr>
          <p:cNvPr id="5" name="Picture 5" descr="roadbumps"/>
          <p:cNvPicPr>
            <a:picLocks noChangeAspect="1" noChangeArrowheads="1"/>
          </p:cNvPicPr>
          <p:nvPr/>
        </p:nvPicPr>
        <p:blipFill>
          <a:blip r:embed="rId3" cstate="print"/>
          <a:srcRect l="17599" t="27733" r="18401"/>
          <a:stretch>
            <a:fillRect/>
          </a:stretch>
        </p:blipFill>
        <p:spPr bwMode="auto">
          <a:xfrm>
            <a:off x="1911927" y="1559626"/>
            <a:ext cx="5237018" cy="490909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165329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4058155"/>
            <a:ext cx="9143999" cy="1447800"/>
          </a:xfrm>
          <a:prstGeom prst="rect">
            <a:avLst/>
          </a:prstGeom>
          <a:noFill/>
          <a:ln w="9525">
            <a:noFill/>
            <a:miter lim="800000"/>
            <a:headEnd/>
            <a:tailEnd/>
          </a:ln>
        </p:spPr>
        <p:txBody>
          <a:bodyPr lIns="91407" tIns="45704" rIns="91407" bIns="45704"/>
          <a:lstStyle/>
          <a:p>
            <a:pPr marL="342900" indent="-342900" algn="ctr">
              <a:spcBef>
                <a:spcPct val="20000"/>
              </a:spcBef>
              <a:defRPr/>
            </a:pPr>
            <a:r>
              <a:rPr lang="en-US" sz="4400" kern="0" dirty="0">
                <a:solidFill>
                  <a:srgbClr val="000099"/>
                </a:solidFill>
                <a:latin typeface="Times New Roman" pitchFamily="18" charset="0"/>
                <a:cs typeface="Arial" charset="0"/>
              </a:rPr>
              <a:t>“Never remove a safety barrier </a:t>
            </a:r>
          </a:p>
          <a:p>
            <a:pPr marL="342900" indent="-342900" algn="ctr">
              <a:spcBef>
                <a:spcPct val="20000"/>
              </a:spcBef>
              <a:defRPr/>
            </a:pPr>
            <a:r>
              <a:rPr lang="en-US" sz="4400" kern="0" dirty="0">
                <a:solidFill>
                  <a:srgbClr val="000099"/>
                </a:solidFill>
                <a:latin typeface="Times New Roman" pitchFamily="18" charset="0"/>
                <a:cs typeface="Arial" charset="0"/>
              </a:rPr>
              <a:t>that has dents in it…”</a:t>
            </a:r>
          </a:p>
        </p:txBody>
      </p:sp>
      <p:sp>
        <p:nvSpPr>
          <p:cNvPr id="222210" name="Title 1"/>
          <p:cNvSpPr>
            <a:spLocks noGrp="1"/>
          </p:cNvSpPr>
          <p:nvPr>
            <p:ph type="title"/>
          </p:nvPr>
        </p:nvSpPr>
        <p:spPr>
          <a:xfrm>
            <a:off x="1" y="610212"/>
            <a:ext cx="9143999" cy="1144844"/>
          </a:xfrm>
        </p:spPr>
        <p:txBody>
          <a:bodyPr>
            <a:noAutofit/>
          </a:bodyPr>
          <a:lstStyle/>
          <a:p>
            <a:pPr algn="ctr"/>
            <a:r>
              <a:rPr lang="en-US" sz="5400" dirty="0">
                <a:latin typeface="+mj-lt"/>
              </a:rPr>
              <a:t>To Err is Human, But is that a Good Thing?</a:t>
            </a:r>
          </a:p>
        </p:txBody>
      </p:sp>
      <p:sp>
        <p:nvSpPr>
          <p:cNvPr id="3" name="Rectangle 2"/>
          <p:cNvSpPr/>
          <p:nvPr/>
        </p:nvSpPr>
        <p:spPr>
          <a:xfrm>
            <a:off x="1" y="2392148"/>
            <a:ext cx="9144000" cy="1446550"/>
          </a:xfrm>
          <a:prstGeom prst="rect">
            <a:avLst/>
          </a:prstGeom>
          <a:noFill/>
        </p:spPr>
        <p:txBody>
          <a:bodyPr wrap="square" lIns="91440" tIns="45720" rIns="91440" bIns="45720">
            <a:spAutoFit/>
          </a:bodyPr>
          <a:lstStyle/>
          <a:p>
            <a:pPr algn="ctr"/>
            <a:r>
              <a:rPr lang="en-US" sz="8800" b="1" cap="none" spc="0" dirty="0">
                <a:ln w="22225">
                  <a:solidFill>
                    <a:schemeClr val="accent2"/>
                  </a:solidFill>
                  <a:prstDash val="solid"/>
                </a:ln>
                <a:solidFill>
                  <a:srgbClr val="000099"/>
                </a:solidFill>
                <a:effectLst/>
              </a:rPr>
              <a:t>YES!</a:t>
            </a:r>
          </a:p>
        </p:txBody>
      </p:sp>
    </p:spTree>
    <p:extLst>
      <p:ext uri="{BB962C8B-B14F-4D97-AF65-F5344CB8AC3E}">
        <p14:creationId xmlns:p14="http://schemas.microsoft.com/office/powerpoint/2010/main" val="345060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97971" y="350420"/>
            <a:ext cx="8937171" cy="788988"/>
          </a:xfrm>
        </p:spPr>
        <p:txBody>
          <a:bodyPr>
            <a:normAutofit/>
          </a:bodyPr>
          <a:lstStyle/>
          <a:p>
            <a:pPr algn="ctr"/>
            <a:r>
              <a:rPr lang="en-US" sz="4400" dirty="0">
                <a:latin typeface="+mj-lt"/>
              </a:rPr>
              <a:t>Current Views on Human Error</a:t>
            </a:r>
          </a:p>
        </p:txBody>
      </p:sp>
      <p:sp>
        <p:nvSpPr>
          <p:cNvPr id="4" name="Rectangle 3"/>
          <p:cNvSpPr txBox="1">
            <a:spLocks noChangeArrowheads="1"/>
          </p:cNvSpPr>
          <p:nvPr/>
        </p:nvSpPr>
        <p:spPr bwMode="auto">
          <a:xfrm>
            <a:off x="268284" y="1339123"/>
            <a:ext cx="8369300" cy="3925887"/>
          </a:xfrm>
          <a:prstGeom prst="rect">
            <a:avLst/>
          </a:prstGeom>
          <a:noFill/>
          <a:ln w="9525">
            <a:noFill/>
            <a:miter lim="800000"/>
            <a:headEnd/>
            <a:tailEnd/>
          </a:ln>
        </p:spPr>
        <p:txBody>
          <a:bodyPr lIns="90801" tIns="45404" rIns="90801" bIns="45404"/>
          <a:lstStyle/>
          <a:p>
            <a:pPr marL="514350" indent="-514350" defTabSz="906463">
              <a:spcBef>
                <a:spcPts val="2150"/>
              </a:spcBef>
              <a:buFont typeface="Wingdings" panose="05000000000000000000" pitchFamily="2" charset="2"/>
              <a:buChar char="Ø"/>
            </a:pPr>
            <a:r>
              <a:rPr lang="en-US" sz="3200" dirty="0">
                <a:solidFill>
                  <a:srgbClr val="000099"/>
                </a:solidFill>
              </a:rPr>
              <a:t>Human error is a symptom of trouble deeper inside a system.</a:t>
            </a:r>
          </a:p>
          <a:p>
            <a:pPr marL="514350" indent="-514350" defTabSz="906463">
              <a:spcBef>
                <a:spcPts val="2150"/>
              </a:spcBef>
              <a:buFont typeface="Wingdings" panose="05000000000000000000" pitchFamily="2" charset="2"/>
              <a:buChar char="Ø"/>
            </a:pPr>
            <a:r>
              <a:rPr lang="en-US" sz="3200" dirty="0">
                <a:solidFill>
                  <a:srgbClr val="000000"/>
                </a:solidFill>
              </a:rPr>
              <a:t>To explain failure, do not try to find where people went wrong…</a:t>
            </a:r>
          </a:p>
          <a:p>
            <a:pPr marL="514350" indent="-514350" defTabSz="906463">
              <a:spcBef>
                <a:spcPts val="2150"/>
              </a:spcBef>
              <a:buFont typeface="Wingdings" panose="05000000000000000000" pitchFamily="2" charset="2"/>
              <a:buChar char="Ø"/>
            </a:pPr>
            <a:r>
              <a:rPr lang="en-US" sz="3200" dirty="0">
                <a:solidFill>
                  <a:srgbClr val="000099"/>
                </a:solidFill>
              </a:rPr>
              <a:t>Instead, analyze how people’s assessments and behaviors would have made sense at the time, given the circumstances that surround them.</a:t>
            </a:r>
          </a:p>
        </p:txBody>
      </p:sp>
    </p:spTree>
    <p:extLst>
      <p:ext uri="{BB962C8B-B14F-4D97-AF65-F5344CB8AC3E}">
        <p14:creationId xmlns:p14="http://schemas.microsoft.com/office/powerpoint/2010/main" val="114742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9" name="Title 1"/>
          <p:cNvSpPr>
            <a:spLocks noGrp="1"/>
          </p:cNvSpPr>
          <p:nvPr>
            <p:ph type="title"/>
          </p:nvPr>
        </p:nvSpPr>
        <p:spPr>
          <a:xfrm>
            <a:off x="1" y="174479"/>
            <a:ext cx="9144000" cy="762000"/>
          </a:xfrm>
        </p:spPr>
        <p:txBody>
          <a:bodyPr>
            <a:normAutofit/>
          </a:bodyPr>
          <a:lstStyle/>
          <a:p>
            <a:pPr algn="ctr"/>
            <a:r>
              <a:rPr lang="en-US" sz="3600" dirty="0">
                <a:latin typeface="+mj-lt"/>
              </a:rPr>
              <a:t>What Motivates a Better Safety Culture?</a:t>
            </a:r>
          </a:p>
        </p:txBody>
      </p:sp>
      <p:sp>
        <p:nvSpPr>
          <p:cNvPr id="23" name="Block Arc 22"/>
          <p:cNvSpPr/>
          <p:nvPr/>
        </p:nvSpPr>
        <p:spPr bwMode="auto">
          <a:xfrm>
            <a:off x="2065342" y="936479"/>
            <a:ext cx="5463217" cy="5255357"/>
          </a:xfrm>
          <a:prstGeom prst="blockArc">
            <a:avLst>
              <a:gd name="adj1" fmla="val 10800000"/>
              <a:gd name="adj2" fmla="val 10800000"/>
              <a:gd name="adj3" fmla="val 12748"/>
            </a:avLst>
          </a:prstGeom>
          <a:solidFill>
            <a:srgbClr val="39639D">
              <a:lumMod val="20000"/>
              <a:lumOff val="80000"/>
              <a:alpha val="1000"/>
            </a:srgbClr>
          </a:solidFill>
          <a:ln w="9525" cap="flat" cmpd="sng" algn="ctr">
            <a:noFill/>
            <a:prstDash val="solid"/>
            <a:round/>
            <a:headEnd type="none" w="med" len="med"/>
            <a:tailEnd type="none" w="med" len="med"/>
          </a:ln>
          <a:effectLst>
            <a:glow rad="228600">
              <a:srgbClr val="39639D">
                <a:satMod val="175000"/>
                <a:alpha val="40000"/>
              </a:srgbClr>
            </a:glow>
            <a:softEdge rad="63500"/>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500" b="1" i="0" u="none" strike="noStrike" kern="0" cap="none" spc="0" normalizeH="0" baseline="0" noProof="0" dirty="0">
              <a:ln>
                <a:noFill/>
              </a:ln>
              <a:solidFill>
                <a:prstClr val="black"/>
              </a:solidFill>
              <a:effectLst/>
              <a:uLnTx/>
              <a:uFillTx/>
              <a:latin typeface="Arial" charset="0"/>
              <a:cs typeface="Arial" charset="0"/>
            </a:endParaRPr>
          </a:p>
        </p:txBody>
      </p:sp>
      <p:graphicFrame>
        <p:nvGraphicFramePr>
          <p:cNvPr id="24" name="Content Placeholder 3"/>
          <p:cNvGraphicFramePr>
            <a:graphicFrameLocks/>
          </p:cNvGraphicFramePr>
          <p:nvPr/>
        </p:nvGraphicFramePr>
        <p:xfrm>
          <a:off x="1594985" y="1356005"/>
          <a:ext cx="6222093"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Rectangle 24"/>
          <p:cNvSpPr/>
          <p:nvPr/>
        </p:nvSpPr>
        <p:spPr>
          <a:xfrm>
            <a:off x="3290888" y="1665768"/>
            <a:ext cx="2909887" cy="677862"/>
          </a:xfrm>
          <a:prstGeom prst="rect">
            <a:avLst/>
          </a:prstGeom>
        </p:spPr>
        <p:txBody>
          <a:bodyPr wrap="none">
            <a:spAutoFit/>
          </a:bodyPr>
          <a:lstStyle/>
          <a:p>
            <a:pPr algn="ctr" defTabSz="914400" fontAlgn="base">
              <a:spcBef>
                <a:spcPct val="0"/>
              </a:spcBef>
              <a:spcAft>
                <a:spcPct val="0"/>
              </a:spcAft>
              <a:defRPr/>
            </a:pPr>
            <a:r>
              <a:rPr lang="en-US" sz="3800" b="1" dirty="0">
                <a:solidFill>
                  <a:prstClr val="white"/>
                </a:solidFill>
                <a:effectLst>
                  <a:outerShdw blurRad="50800" dist="38100" dir="8100000" algn="tr" rotWithShape="0">
                    <a:prstClr val="black">
                      <a:alpha val="40000"/>
                    </a:prstClr>
                  </a:outerShdw>
                </a:effectLst>
                <a:latin typeface="Times New Roman" pitchFamily="18" charset="0"/>
                <a:cs typeface="Arial" charset="0"/>
              </a:rPr>
              <a:t>Environment</a:t>
            </a:r>
          </a:p>
        </p:txBody>
      </p:sp>
      <p:sp>
        <p:nvSpPr>
          <p:cNvPr id="26" name="Rectangle 25"/>
          <p:cNvSpPr/>
          <p:nvPr/>
        </p:nvSpPr>
        <p:spPr>
          <a:xfrm>
            <a:off x="3643313" y="2548418"/>
            <a:ext cx="2168525" cy="584200"/>
          </a:xfrm>
          <a:prstGeom prst="rect">
            <a:avLst/>
          </a:prstGeom>
        </p:spPr>
        <p:txBody>
          <a:bodyPr wrap="none">
            <a:spAutoFit/>
          </a:bodyPr>
          <a:lstStyle/>
          <a:p>
            <a:pPr algn="ctr" defTabSz="914400" fontAlgn="base">
              <a:spcBef>
                <a:spcPct val="0"/>
              </a:spcBef>
              <a:spcAft>
                <a:spcPct val="0"/>
              </a:spcAft>
              <a:defRPr/>
            </a:pPr>
            <a:r>
              <a:rPr lang="en-US" sz="3200" b="1" dirty="0">
                <a:solidFill>
                  <a:prstClr val="white"/>
                </a:solidFill>
                <a:effectLst>
                  <a:outerShdw blurRad="50800" dist="38100" dir="8100000" algn="tr" rotWithShape="0">
                    <a:prstClr val="black">
                      <a:alpha val="40000"/>
                    </a:prstClr>
                  </a:outerShdw>
                </a:effectLst>
                <a:latin typeface="Times New Roman" pitchFamily="18" charset="0"/>
                <a:cs typeface="Arial" charset="0"/>
              </a:rPr>
              <a:t>Leadership</a:t>
            </a:r>
          </a:p>
        </p:txBody>
      </p:sp>
      <p:sp>
        <p:nvSpPr>
          <p:cNvPr id="27" name="Rectangle 26"/>
          <p:cNvSpPr/>
          <p:nvPr/>
        </p:nvSpPr>
        <p:spPr>
          <a:xfrm>
            <a:off x="3827463" y="3496155"/>
            <a:ext cx="1830387" cy="554038"/>
          </a:xfrm>
          <a:prstGeom prst="rect">
            <a:avLst/>
          </a:prstGeom>
        </p:spPr>
        <p:txBody>
          <a:bodyPr wrap="none">
            <a:spAutoFit/>
          </a:bodyPr>
          <a:lstStyle/>
          <a:p>
            <a:pPr algn="ctr" defTabSz="914400" fontAlgn="base">
              <a:spcBef>
                <a:spcPct val="0"/>
              </a:spcBef>
              <a:spcAft>
                <a:spcPct val="0"/>
              </a:spcAft>
              <a:defRPr/>
            </a:pPr>
            <a:r>
              <a:rPr lang="en-US" sz="3000" b="1" dirty="0">
                <a:solidFill>
                  <a:prstClr val="white"/>
                </a:solidFill>
                <a:effectLst>
                  <a:outerShdw blurRad="50800" dist="38100" dir="8100000" algn="tr" rotWithShape="0">
                    <a:prstClr val="black">
                      <a:alpha val="40000"/>
                    </a:prstClr>
                  </a:outerShdw>
                </a:effectLst>
                <a:latin typeface="Times New Roman" pitchFamily="18" charset="0"/>
                <a:cs typeface="Arial" charset="0"/>
              </a:rPr>
              <a:t>Behaviors</a:t>
            </a:r>
          </a:p>
        </p:txBody>
      </p:sp>
      <p:sp>
        <p:nvSpPr>
          <p:cNvPr id="28" name="Rectangle 27"/>
          <p:cNvSpPr/>
          <p:nvPr/>
        </p:nvSpPr>
        <p:spPr>
          <a:xfrm>
            <a:off x="4141788" y="4501043"/>
            <a:ext cx="1189037" cy="954087"/>
          </a:xfrm>
          <a:prstGeom prst="rect">
            <a:avLst/>
          </a:prstGeom>
        </p:spPr>
        <p:txBody>
          <a:bodyPr wrap="none">
            <a:spAutoFit/>
          </a:bodyPr>
          <a:lstStyle/>
          <a:p>
            <a:pPr algn="ctr" defTabSz="914400" fontAlgn="base">
              <a:spcBef>
                <a:spcPct val="0"/>
              </a:spcBef>
              <a:spcAft>
                <a:spcPct val="0"/>
              </a:spcAft>
              <a:defRPr/>
            </a:pPr>
            <a:r>
              <a:rPr lang="en-US" sz="2800" b="1" dirty="0">
                <a:solidFill>
                  <a:prstClr val="white"/>
                </a:solidFill>
                <a:effectLst>
                  <a:outerShdw blurRad="50800" dist="38100" dir="8100000" algn="tr" rotWithShape="0">
                    <a:prstClr val="black">
                      <a:alpha val="40000"/>
                    </a:prstClr>
                  </a:outerShdw>
                </a:effectLst>
                <a:latin typeface="Times New Roman" pitchFamily="18" charset="0"/>
                <a:cs typeface="Arial" charset="0"/>
              </a:rPr>
              <a:t>Core</a:t>
            </a:r>
          </a:p>
          <a:p>
            <a:pPr algn="ctr" defTabSz="914400" fontAlgn="base">
              <a:spcBef>
                <a:spcPct val="0"/>
              </a:spcBef>
              <a:spcAft>
                <a:spcPct val="0"/>
              </a:spcAft>
              <a:defRPr/>
            </a:pPr>
            <a:r>
              <a:rPr lang="en-US" sz="2800" b="1" dirty="0">
                <a:solidFill>
                  <a:prstClr val="white"/>
                </a:solidFill>
                <a:effectLst>
                  <a:outerShdw blurRad="50800" dist="38100" dir="8100000" algn="tr" rotWithShape="0">
                    <a:prstClr val="black">
                      <a:alpha val="40000"/>
                    </a:prstClr>
                  </a:outerShdw>
                </a:effectLst>
                <a:latin typeface="Times New Roman" pitchFamily="18" charset="0"/>
                <a:cs typeface="Arial" charset="0"/>
              </a:rPr>
              <a:t>Values</a:t>
            </a:r>
          </a:p>
        </p:txBody>
      </p:sp>
      <p:sp>
        <p:nvSpPr>
          <p:cNvPr id="29" name="Rectangle 28"/>
          <p:cNvSpPr/>
          <p:nvPr/>
        </p:nvSpPr>
        <p:spPr>
          <a:xfrm>
            <a:off x="854845" y="898286"/>
            <a:ext cx="3924921" cy="1446550"/>
          </a:xfrm>
          <a:prstGeom prst="rect">
            <a:avLst/>
          </a:prstGeom>
          <a:noFill/>
          <a:effectLst>
            <a:outerShdw blurRad="50800" dist="50800" dir="5400000" algn="ctr" rotWithShape="0">
              <a:srgbClr val="000000">
                <a:alpha val="63000"/>
              </a:srgbClr>
            </a:outerShdw>
          </a:effectLst>
          <a:scene3d>
            <a:camera prst="perspectiveContrastingRightFacing" fov="7200000">
              <a:rot lat="1499908" lon="19343991" rev="590354"/>
            </a:camera>
            <a:lightRig rig="threePt" dir="t"/>
          </a:scene3d>
          <a:sp3d z="-6350"/>
        </p:spPr>
        <p:txBody>
          <a:bodyPr wrap="none">
            <a:spAutoFit/>
            <a:scene3d>
              <a:camera prst="orthographicFront"/>
              <a:lightRig rig="flat" dir="tl">
                <a:rot lat="0" lon="0" rev="6600000"/>
              </a:lightRig>
            </a:scene3d>
          </a:bodyPr>
          <a:lstStyle/>
          <a:p>
            <a:pPr algn="ctr" defTabSz="914400" fontAlgn="base">
              <a:spcBef>
                <a:spcPct val="0"/>
              </a:spcBef>
              <a:spcAft>
                <a:spcPct val="0"/>
              </a:spcAft>
              <a:defRPr/>
            </a:pPr>
            <a:r>
              <a:rPr lang="en-US" sz="8800" b="1" dirty="0">
                <a:ln w="11430"/>
                <a:gradFill>
                  <a:gsLst>
                    <a:gs pos="0">
                      <a:srgbClr val="DA1F28">
                        <a:tint val="70000"/>
                        <a:satMod val="245000"/>
                      </a:srgbClr>
                    </a:gs>
                    <a:gs pos="75000">
                      <a:srgbClr val="DA1F28">
                        <a:tint val="90000"/>
                        <a:shade val="60000"/>
                        <a:satMod val="240000"/>
                      </a:srgbClr>
                    </a:gs>
                    <a:gs pos="100000">
                      <a:srgbClr val="DA1F28">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Arial" charset="0"/>
              </a:rPr>
              <a:t>Culture</a:t>
            </a:r>
          </a:p>
        </p:txBody>
      </p:sp>
      <p:sp>
        <p:nvSpPr>
          <p:cNvPr id="30" name="Down Arrow 29"/>
          <p:cNvSpPr/>
          <p:nvPr/>
        </p:nvSpPr>
        <p:spPr bwMode="auto">
          <a:xfrm rot="18308095">
            <a:off x="2786062" y="2723043"/>
            <a:ext cx="531813" cy="2312988"/>
          </a:xfrm>
          <a:prstGeom prst="downArrow">
            <a:avLst/>
          </a:prstGeom>
          <a:solidFill>
            <a:srgbClr val="C00000"/>
          </a:solidFill>
          <a:ln w="9525" cap="flat" cmpd="sng" algn="ctr">
            <a:solidFill>
              <a:sysClr val="windowText" lastClr="0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aramond" pitchFamily="18" charset="0"/>
              <a:cs typeface="Arial" charset="0"/>
            </a:endParaRPr>
          </a:p>
        </p:txBody>
      </p:sp>
      <p:sp>
        <p:nvSpPr>
          <p:cNvPr id="31" name="Down Arrow 30"/>
          <p:cNvSpPr/>
          <p:nvPr/>
        </p:nvSpPr>
        <p:spPr bwMode="auto">
          <a:xfrm rot="13578548">
            <a:off x="5960269" y="2417449"/>
            <a:ext cx="512763" cy="2397125"/>
          </a:xfrm>
          <a:prstGeom prst="downArrow">
            <a:avLst/>
          </a:prstGeom>
          <a:solidFill>
            <a:srgbClr val="C00000"/>
          </a:solidFill>
          <a:ln w="9525" cap="flat" cmpd="sng" algn="ctr">
            <a:solidFill>
              <a:sysClr val="windowText" lastClr="0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aramond" pitchFamily="18" charset="0"/>
              <a:cs typeface="Arial" charset="0"/>
            </a:endParaRPr>
          </a:p>
        </p:txBody>
      </p:sp>
    </p:spTree>
    <p:custDataLst>
      <p:tags r:id="rId1"/>
    </p:custDataLst>
    <p:extLst>
      <p:ext uri="{BB962C8B-B14F-4D97-AF65-F5344CB8AC3E}">
        <p14:creationId xmlns:p14="http://schemas.microsoft.com/office/powerpoint/2010/main" val="381760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graphicEl>
                                              <a:dgm id="{0EE0F8B0-0D76-44FD-89CA-A771F3149518}"/>
                                            </p:graphicEl>
                                          </p:spTgt>
                                        </p:tgtEl>
                                        <p:attrNameLst>
                                          <p:attrName>style.visibility</p:attrName>
                                        </p:attrNameLst>
                                      </p:cBhvr>
                                      <p:to>
                                        <p:strVal val="visible"/>
                                      </p:to>
                                    </p:set>
                                    <p:animEffect transition="in" filter="fade">
                                      <p:cBhvr>
                                        <p:cTn id="7" dur="1000"/>
                                        <p:tgtEl>
                                          <p:spTgt spid="24">
                                            <p:graphicEl>
                                              <a:dgm id="{0EE0F8B0-0D76-44FD-89CA-A771F3149518}"/>
                                            </p:graphicEl>
                                          </p:spTgt>
                                        </p:tgtEl>
                                      </p:cBhvr>
                                    </p:animEffect>
                                    <p:anim calcmode="lin" valueType="num">
                                      <p:cBhvr>
                                        <p:cTn id="8" dur="1000" fill="hold"/>
                                        <p:tgtEl>
                                          <p:spTgt spid="24">
                                            <p:graphicEl>
                                              <a:dgm id="{0EE0F8B0-0D76-44FD-89CA-A771F3149518}"/>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24">
                                            <p:graphicEl>
                                              <a:dgm id="{0EE0F8B0-0D76-44FD-89CA-A771F3149518}"/>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graphicEl>
                                              <a:dgm id="{0EE0F8B0-0D76-44FD-89CA-A771F3149518}"/>
                                            </p:graphic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dissolv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4">
                                            <p:graphicEl>
                                              <a:dgm id="{51A200F8-A069-496F-B28F-D8649CEDEE63}"/>
                                            </p:graphicEl>
                                          </p:spTgt>
                                        </p:tgtEl>
                                        <p:attrNameLst>
                                          <p:attrName>style.visibility</p:attrName>
                                        </p:attrNameLst>
                                      </p:cBhvr>
                                      <p:to>
                                        <p:strVal val="visible"/>
                                      </p:to>
                                    </p:set>
                                    <p:anim calcmode="lin" valueType="num">
                                      <p:cBhvr>
                                        <p:cTn id="19" dur="500" fill="hold"/>
                                        <p:tgtEl>
                                          <p:spTgt spid="24">
                                            <p:graphicEl>
                                              <a:dgm id="{51A200F8-A069-496F-B28F-D8649CEDEE63}"/>
                                            </p:graphicEl>
                                          </p:spTgt>
                                        </p:tgtEl>
                                        <p:attrNameLst>
                                          <p:attrName>ppt_w</p:attrName>
                                        </p:attrNameLst>
                                      </p:cBhvr>
                                      <p:tavLst>
                                        <p:tav tm="0">
                                          <p:val>
                                            <p:fltVal val="0"/>
                                          </p:val>
                                        </p:tav>
                                        <p:tav tm="100000">
                                          <p:val>
                                            <p:strVal val="#ppt_w"/>
                                          </p:val>
                                        </p:tav>
                                      </p:tavLst>
                                    </p:anim>
                                    <p:anim calcmode="lin" valueType="num">
                                      <p:cBhvr>
                                        <p:cTn id="20" dur="500" fill="hold"/>
                                        <p:tgtEl>
                                          <p:spTgt spid="24">
                                            <p:graphicEl>
                                              <a:dgm id="{51A200F8-A069-496F-B28F-D8649CEDEE63}"/>
                                            </p:graphicEl>
                                          </p:spTgt>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4">
                                            <p:graphicEl>
                                              <a:dgm id="{0D5D396D-7645-46F8-A50A-A0BA4B7EAA1B}"/>
                                            </p:graphicEl>
                                          </p:spTgt>
                                        </p:tgtEl>
                                        <p:attrNameLst>
                                          <p:attrName>style.visibility</p:attrName>
                                        </p:attrNameLst>
                                      </p:cBhvr>
                                      <p:to>
                                        <p:strVal val="visible"/>
                                      </p:to>
                                    </p:set>
                                    <p:anim calcmode="lin" valueType="num">
                                      <p:cBhvr>
                                        <p:cTn id="29" dur="500" fill="hold"/>
                                        <p:tgtEl>
                                          <p:spTgt spid="24">
                                            <p:graphicEl>
                                              <a:dgm id="{0D5D396D-7645-46F8-A50A-A0BA4B7EAA1B}"/>
                                            </p:graphicEl>
                                          </p:spTgt>
                                        </p:tgtEl>
                                        <p:attrNameLst>
                                          <p:attrName>ppt_w</p:attrName>
                                        </p:attrNameLst>
                                      </p:cBhvr>
                                      <p:tavLst>
                                        <p:tav tm="0">
                                          <p:val>
                                            <p:fltVal val="0"/>
                                          </p:val>
                                        </p:tav>
                                        <p:tav tm="100000">
                                          <p:val>
                                            <p:strVal val="#ppt_w"/>
                                          </p:val>
                                        </p:tav>
                                      </p:tavLst>
                                    </p:anim>
                                    <p:anim calcmode="lin" valueType="num">
                                      <p:cBhvr>
                                        <p:cTn id="30" dur="500" fill="hold"/>
                                        <p:tgtEl>
                                          <p:spTgt spid="24">
                                            <p:graphicEl>
                                              <a:dgm id="{0D5D396D-7645-46F8-A50A-A0BA4B7EAA1B}"/>
                                            </p:graphicEl>
                                          </p:spTgt>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24">
                                            <p:graphicEl>
                                              <a:dgm id="{4849E7FF-0AC6-40A0-B168-52401B942E63}"/>
                                            </p:graphicEl>
                                          </p:spTgt>
                                        </p:tgtEl>
                                        <p:attrNameLst>
                                          <p:attrName>style.visibility</p:attrName>
                                        </p:attrNameLst>
                                      </p:cBhvr>
                                      <p:to>
                                        <p:strVal val="visible"/>
                                      </p:to>
                                    </p:set>
                                    <p:anim calcmode="lin" valueType="num">
                                      <p:cBhvr>
                                        <p:cTn id="39" dur="500" fill="hold"/>
                                        <p:tgtEl>
                                          <p:spTgt spid="24">
                                            <p:graphicEl>
                                              <a:dgm id="{4849E7FF-0AC6-40A0-B168-52401B942E63}"/>
                                            </p:graphicEl>
                                          </p:spTgt>
                                        </p:tgtEl>
                                        <p:attrNameLst>
                                          <p:attrName>ppt_w</p:attrName>
                                        </p:attrNameLst>
                                      </p:cBhvr>
                                      <p:tavLst>
                                        <p:tav tm="0">
                                          <p:val>
                                            <p:fltVal val="0"/>
                                          </p:val>
                                        </p:tav>
                                        <p:tav tm="100000">
                                          <p:val>
                                            <p:strVal val="#ppt_w"/>
                                          </p:val>
                                        </p:tav>
                                      </p:tavLst>
                                    </p:anim>
                                    <p:anim calcmode="lin" valueType="num">
                                      <p:cBhvr>
                                        <p:cTn id="40" dur="500" fill="hold"/>
                                        <p:tgtEl>
                                          <p:spTgt spid="24">
                                            <p:graphicEl>
                                              <a:dgm id="{4849E7FF-0AC6-40A0-B168-52401B942E63}"/>
                                            </p:graphicEl>
                                          </p:spTgt>
                                        </p:tgtEl>
                                        <p:attrNameLst>
                                          <p:attrName>ppt_h</p:attrName>
                                        </p:attrNameLst>
                                      </p:cBhvr>
                                      <p:tavLst>
                                        <p:tav tm="0">
                                          <p:val>
                                            <p:fltVal val="0"/>
                                          </p:val>
                                        </p:tav>
                                        <p:tav tm="100000">
                                          <p:val>
                                            <p:strVal val="#ppt_h"/>
                                          </p:val>
                                        </p:tav>
                                      </p:tavLst>
                                    </p:anim>
                                  </p:childTnLst>
                                </p:cTn>
                              </p:par>
                            </p:childTnLst>
                          </p:cTn>
                        </p:par>
                        <p:par>
                          <p:cTn id="41" fill="hold">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2000"/>
                                        <p:tgtEl>
                                          <p:spTgt spid="23"/>
                                        </p:tgtEl>
                                      </p:cBhvr>
                                    </p:animEffect>
                                  </p:childTnLst>
                                </p:cTn>
                              </p:par>
                            </p:childTnLst>
                          </p:cTn>
                        </p:par>
                        <p:par>
                          <p:cTn id="50" fill="hold">
                            <p:stCondLst>
                              <p:cond delay="2000"/>
                            </p:stCondLst>
                            <p:childTnLst>
                              <p:par>
                                <p:cTn id="51" presetID="9" presetClass="entr" presetSubtype="0"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dissolve">
                                      <p:cBhvr>
                                        <p:cTn id="53" dur="20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1000"/>
                                        <p:tgtEl>
                                          <p:spTgt spid="31"/>
                                        </p:tgtEl>
                                      </p:cBhvr>
                                    </p:animEffect>
                                  </p:childTnLst>
                                </p:cTn>
                              </p:par>
                            </p:childTnLst>
                          </p:cTn>
                        </p:par>
                        <p:par>
                          <p:cTn id="59" fill="hold">
                            <p:stCondLst>
                              <p:cond delay="1000"/>
                            </p:stCondLst>
                            <p:childTnLst>
                              <p:par>
                                <p:cTn id="60" presetID="22" presetClass="entr" presetSubtype="1"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up)">
                                      <p:cBhvr>
                                        <p:cTn id="6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Sub>
          <a:bldDgm bld="one" rev="1"/>
        </p:bldSub>
      </p:bldGraphic>
      <p:bldP spid="25" grpId="0"/>
      <p:bldP spid="26" grpId="0"/>
      <p:bldP spid="27" grpId="0"/>
      <p:bldP spid="28" grpId="0"/>
      <p:bldP spid="30"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4"/>
          <p:cNvGraphicFramePr>
            <a:graphicFrameLocks noGrp="1" noChangeAspect="1"/>
          </p:cNvGraphicFramePr>
          <p:nvPr>
            <p:ph sz="half" idx="4294967295"/>
            <p:extLst>
              <p:ext uri="{D42A27DB-BD31-4B8C-83A1-F6EECF244321}">
                <p14:modId xmlns:p14="http://schemas.microsoft.com/office/powerpoint/2010/main" val="1120032893"/>
              </p:ext>
            </p:extLst>
          </p:nvPr>
        </p:nvGraphicFramePr>
        <p:xfrm>
          <a:off x="219456" y="1048017"/>
          <a:ext cx="8543544" cy="4929192"/>
        </p:xfrm>
        <a:graphic>
          <a:graphicData uri="http://schemas.openxmlformats.org/drawingml/2006/chart">
            <c:chart xmlns:c="http://schemas.openxmlformats.org/drawingml/2006/chart" xmlns:r="http://schemas.openxmlformats.org/officeDocument/2006/relationships" r:id="rId4"/>
          </a:graphicData>
        </a:graphic>
      </p:graphicFrame>
      <p:sp>
        <p:nvSpPr>
          <p:cNvPr id="24584" name="Rectangle 5"/>
          <p:cNvSpPr>
            <a:spLocks noGrp="1" noChangeArrowheads="1"/>
          </p:cNvSpPr>
          <p:nvPr>
            <p:ph type="title" idx="4294967295"/>
          </p:nvPr>
        </p:nvSpPr>
        <p:spPr>
          <a:xfrm>
            <a:off x="457200" y="465507"/>
            <a:ext cx="8229600" cy="484650"/>
          </a:xfrm>
          <a:noFill/>
        </p:spPr>
        <p:txBody>
          <a:bodyPr>
            <a:noAutofit/>
          </a:bodyPr>
          <a:lstStyle/>
          <a:p>
            <a:r>
              <a:rPr lang="en-US" dirty="0">
                <a:solidFill>
                  <a:srgbClr val="006600"/>
                </a:solidFill>
                <a:effectLst>
                  <a:outerShdw blurRad="38100" dist="38100" dir="2700000" algn="tl">
                    <a:srgbClr val="000000">
                      <a:alpha val="43137"/>
                    </a:srgbClr>
                  </a:outerShdw>
                </a:effectLst>
                <a:latin typeface="Arial Narrow MT"/>
              </a:rPr>
              <a:t>After STEP: </a:t>
            </a:r>
            <a:r>
              <a:rPr lang="en-US" dirty="0">
                <a:latin typeface="Arial Narrow MT"/>
              </a:rPr>
              <a:t>We are Hurting Less People</a:t>
            </a:r>
          </a:p>
        </p:txBody>
      </p:sp>
      <p:sp>
        <p:nvSpPr>
          <p:cNvPr id="2" name="TextBox 1"/>
          <p:cNvSpPr txBox="1"/>
          <p:nvPr/>
        </p:nvSpPr>
        <p:spPr>
          <a:xfrm>
            <a:off x="975867" y="5361512"/>
            <a:ext cx="6997300" cy="461665"/>
          </a:xfrm>
          <a:prstGeom prst="rect">
            <a:avLst/>
          </a:prstGeom>
          <a:noFill/>
        </p:spPr>
        <p:txBody>
          <a:bodyPr wrap="none" rtlCol="0">
            <a:spAutoFit/>
          </a:bodyPr>
          <a:lstStyle/>
          <a:p>
            <a:r>
              <a:rPr lang="en-US" sz="2400" b="1" dirty="0">
                <a:solidFill>
                  <a:srgbClr val="C00000"/>
                </a:solidFill>
              </a:rPr>
              <a:t>OSHA Recordable Rate for Construction Average = 3.8</a:t>
            </a:r>
          </a:p>
        </p:txBody>
      </p:sp>
      <p:pic>
        <p:nvPicPr>
          <p:cNvPr id="4" name="Picture 3">
            <a:extLst>
              <a:ext uri="{FF2B5EF4-FFF2-40B4-BE49-F238E27FC236}">
                <a16:creationId xmlns:a16="http://schemas.microsoft.com/office/drawing/2014/main" id="{62988888-F19B-4902-AAD6-BDE5BBAB23A9}"/>
              </a:ext>
            </a:extLst>
          </p:cNvPr>
          <p:cNvPicPr>
            <a:picLocks noChangeAspect="1"/>
          </p:cNvPicPr>
          <p:nvPr/>
        </p:nvPicPr>
        <p:blipFill>
          <a:blip r:embed="rId5"/>
          <a:stretch>
            <a:fillRect/>
          </a:stretch>
        </p:blipFill>
        <p:spPr>
          <a:xfrm>
            <a:off x="5599662" y="1928003"/>
            <a:ext cx="1120315" cy="1120315"/>
          </a:xfrm>
          <a:prstGeom prst="rect">
            <a:avLst/>
          </a:prstGeom>
        </p:spPr>
      </p:pic>
    </p:spTree>
    <p:custDataLst>
      <p:tags r:id="rId1"/>
    </p:custDataLst>
    <p:extLst>
      <p:ext uri="{BB962C8B-B14F-4D97-AF65-F5344CB8AC3E}">
        <p14:creationId xmlns:p14="http://schemas.microsoft.com/office/powerpoint/2010/main" val="357421704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12234" y="327795"/>
            <a:ext cx="8229600" cy="4846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ea typeface="Verdana" pitchFamily="34" charset="0"/>
                <a:cs typeface="Verdana" pitchFamily="34" charset="0"/>
              </a:rPr>
              <a:t>Agenda:</a:t>
            </a:r>
          </a:p>
        </p:txBody>
      </p:sp>
      <p:sp>
        <p:nvSpPr>
          <p:cNvPr id="4" name="Rectangle 4" descr="tile_paper_medgray.png"/>
          <p:cNvSpPr>
            <a:spLocks/>
          </p:cNvSpPr>
          <p:nvPr/>
        </p:nvSpPr>
        <p:spPr bwMode="auto">
          <a:xfrm>
            <a:off x="334005" y="1241770"/>
            <a:ext cx="7125891" cy="623962"/>
          </a:xfrm>
          <a:prstGeom prst="rect">
            <a:avLst/>
          </a:prstGeom>
          <a:blipFill dpi="0" rotWithShape="0">
            <a:blip r:embed="rId4"/>
            <a:srcRect/>
            <a:tile tx="0" ty="0" sx="100000" sy="100000" flip="none" algn="tl"/>
          </a:blipFill>
          <a:ln w="12700" cap="flat" cmpd="sng">
            <a:noFill/>
            <a:prstDash val="solid"/>
            <a:miter lim="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anchor="ctr"/>
          <a:lstStyle/>
          <a:p>
            <a:pPr>
              <a:defRPr/>
            </a:pPr>
            <a:endParaRPr lang="en-US" sz="1266"/>
          </a:p>
        </p:txBody>
      </p:sp>
      <p:sp>
        <p:nvSpPr>
          <p:cNvPr id="6" name="Content Placeholder 1"/>
          <p:cNvSpPr txBox="1">
            <a:spLocks/>
          </p:cNvSpPr>
          <p:nvPr/>
        </p:nvSpPr>
        <p:spPr>
          <a:xfrm>
            <a:off x="457200" y="1076182"/>
            <a:ext cx="7834544" cy="5096806"/>
          </a:xfrm>
          <a:prstGeom prst="rect">
            <a:avLst/>
          </a:prstGeom>
        </p:spPr>
        <p:txBody>
          <a:bodyPr vert="horz" lIns="91440" tIns="45720" rIns="91440" bIns="45720" rtlCol="0">
            <a:normAutofit/>
          </a:bodyPr>
          <a:lstStyle>
            <a:lvl1pPr marL="347663" indent="-347663" algn="l" defTabSz="457200" rtl="0" eaLnBrk="1" latinLnBrk="0" hangingPunct="1">
              <a:spcBef>
                <a:spcPct val="20000"/>
              </a:spcBef>
              <a:buFont typeface="Wingdings" pitchFamily="2" charset="2"/>
              <a:buChar char="Ø"/>
              <a:defRPr sz="2400" b="0" i="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1F497D"/>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sz="3200" dirty="0">
                <a:solidFill>
                  <a:srgbClr val="1F497D"/>
                </a:solidFill>
                <a:latin typeface="+mn-lt"/>
              </a:rPr>
              <a:t>STEP Purpose</a:t>
            </a:r>
          </a:p>
          <a:p>
            <a:pPr>
              <a:lnSpc>
                <a:spcPct val="150000"/>
              </a:lnSpc>
            </a:pPr>
            <a:r>
              <a:rPr lang="en-US" sz="3200" dirty="0">
                <a:latin typeface="+mn-lt"/>
              </a:rPr>
              <a:t>Engagement</a:t>
            </a:r>
          </a:p>
          <a:p>
            <a:pPr>
              <a:lnSpc>
                <a:spcPct val="150000"/>
              </a:lnSpc>
            </a:pPr>
            <a:r>
              <a:rPr lang="en-US" sz="3200" dirty="0">
                <a:solidFill>
                  <a:srgbClr val="1F497D"/>
                </a:solidFill>
                <a:latin typeface="+mn-lt"/>
              </a:rPr>
              <a:t>STEP Process </a:t>
            </a:r>
          </a:p>
          <a:p>
            <a:pPr>
              <a:lnSpc>
                <a:spcPct val="150000"/>
              </a:lnSpc>
            </a:pPr>
            <a:r>
              <a:rPr lang="en-US" sz="3200" dirty="0">
                <a:latin typeface="+mn-lt"/>
              </a:rPr>
              <a:t>Participation</a:t>
            </a:r>
          </a:p>
          <a:p>
            <a:pPr>
              <a:lnSpc>
                <a:spcPct val="150000"/>
              </a:lnSpc>
            </a:pPr>
            <a:r>
              <a:rPr lang="en-US" sz="3200" dirty="0">
                <a:solidFill>
                  <a:srgbClr val="1F497D"/>
                </a:solidFill>
                <a:latin typeface="+mn-lt"/>
              </a:rPr>
              <a:t>Data Use </a:t>
            </a:r>
          </a:p>
          <a:p>
            <a:pPr>
              <a:lnSpc>
                <a:spcPct val="150000"/>
              </a:lnSpc>
            </a:pPr>
            <a:r>
              <a:rPr lang="en-US" sz="3200" dirty="0">
                <a:latin typeface="+mn-lt"/>
              </a:rPr>
              <a:t>Quality</a:t>
            </a:r>
          </a:p>
        </p:txBody>
      </p:sp>
    </p:spTree>
    <p:custDataLst>
      <p:tags r:id="rId1"/>
    </p:custDataLst>
    <p:extLst>
      <p:ext uri="{BB962C8B-B14F-4D97-AF65-F5344CB8AC3E}">
        <p14:creationId xmlns:p14="http://schemas.microsoft.com/office/powerpoint/2010/main" val="318099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8" y="265472"/>
            <a:ext cx="8908218" cy="1047134"/>
          </a:xfrm>
        </p:spPr>
        <p:txBody>
          <a:bodyPr>
            <a:noAutofit/>
          </a:bodyPr>
          <a:lstStyle/>
          <a:p>
            <a:pPr algn="ctr"/>
            <a:r>
              <a:rPr lang="en-US" sz="4000" dirty="0">
                <a:solidFill>
                  <a:srgbClr val="960000"/>
                </a:solidFill>
                <a:effectLst>
                  <a:outerShdw blurRad="38100" dist="38100" dir="2700000" algn="tl">
                    <a:srgbClr val="000000">
                      <a:alpha val="43137"/>
                    </a:srgbClr>
                  </a:outerShdw>
                </a:effectLst>
                <a:latin typeface="+mj-lt"/>
                <a:ea typeface="+mn-ea"/>
              </a:rPr>
              <a:t>But</a:t>
            </a:r>
            <a:r>
              <a:rPr lang="en-US" sz="4000" dirty="0">
                <a:latin typeface="+mj-lt"/>
              </a:rPr>
              <a:t> our Serious Injuries haven’t improved!</a:t>
            </a:r>
          </a:p>
        </p:txBody>
      </p:sp>
      <p:sp>
        <p:nvSpPr>
          <p:cNvPr id="3" name="Content Placeholder 2"/>
          <p:cNvSpPr>
            <a:spLocks noGrp="1"/>
          </p:cNvSpPr>
          <p:nvPr>
            <p:ph idx="1"/>
          </p:nvPr>
        </p:nvSpPr>
        <p:spPr>
          <a:xfrm>
            <a:off x="457200" y="1387240"/>
            <a:ext cx="8229600" cy="5181600"/>
          </a:xfrm>
        </p:spPr>
        <p:txBody>
          <a:bodyPr/>
          <a:lstStyle/>
          <a:p>
            <a:pPr marL="0" indent="0">
              <a:buNone/>
            </a:pPr>
            <a:r>
              <a:rPr lang="en-US" sz="3600" b="1" dirty="0">
                <a:solidFill>
                  <a:srgbClr val="960000"/>
                </a:solidFill>
                <a:effectLst>
                  <a:outerShdw blurRad="38100" dist="38100" dir="2700000" algn="tl">
                    <a:srgbClr val="000000">
                      <a:alpha val="43137"/>
                    </a:srgbClr>
                  </a:outerShdw>
                </a:effectLst>
                <a:latin typeface="+mn-lt"/>
              </a:rPr>
              <a:t>SIIR Defined: </a:t>
            </a:r>
            <a:r>
              <a:rPr lang="en-US" sz="1800" b="1" dirty="0">
                <a:latin typeface="+mn-lt"/>
              </a:rPr>
              <a:t>(Krause &amp; Murray, 2014)</a:t>
            </a:r>
            <a:endParaRPr lang="en-US" sz="1800" b="1" dirty="0">
              <a:solidFill>
                <a:srgbClr val="960000"/>
              </a:solidFill>
              <a:effectLst>
                <a:outerShdw blurRad="38100" dist="38100" dir="2700000" algn="tl">
                  <a:srgbClr val="000000">
                    <a:alpha val="43137"/>
                  </a:srgbClr>
                </a:outerShdw>
              </a:effectLst>
              <a:latin typeface="+mn-lt"/>
            </a:endParaRPr>
          </a:p>
          <a:p>
            <a:pPr marL="0" indent="0">
              <a:buNone/>
            </a:pPr>
            <a:r>
              <a:rPr lang="en-US" b="1" dirty="0">
                <a:latin typeface="+mn-lt"/>
              </a:rPr>
              <a:t>Life-Threatening Injury:</a:t>
            </a:r>
          </a:p>
          <a:p>
            <a:pPr>
              <a:buFontTx/>
              <a:buChar char="-"/>
            </a:pPr>
            <a:r>
              <a:rPr lang="en-US" dirty="0">
                <a:solidFill>
                  <a:schemeClr val="tx2">
                    <a:lumMod val="50000"/>
                  </a:schemeClr>
                </a:solidFill>
                <a:latin typeface="+mn-lt"/>
              </a:rPr>
              <a:t>Significant loss of blood</a:t>
            </a:r>
          </a:p>
          <a:p>
            <a:pPr>
              <a:buFontTx/>
              <a:buChar char="-"/>
            </a:pPr>
            <a:r>
              <a:rPr lang="en-US" dirty="0">
                <a:solidFill>
                  <a:schemeClr val="tx2">
                    <a:lumMod val="50000"/>
                  </a:schemeClr>
                </a:solidFill>
                <a:latin typeface="+mn-lt"/>
              </a:rPr>
              <a:t>Trauma to vital organs</a:t>
            </a:r>
          </a:p>
          <a:p>
            <a:pPr>
              <a:buFontTx/>
              <a:buChar char="-"/>
            </a:pPr>
            <a:r>
              <a:rPr lang="en-US" dirty="0">
                <a:solidFill>
                  <a:schemeClr val="tx2">
                    <a:lumMod val="50000"/>
                  </a:schemeClr>
                </a:solidFill>
                <a:latin typeface="+mn-lt"/>
              </a:rPr>
              <a:t>Damage to brain or spinal column</a:t>
            </a:r>
          </a:p>
          <a:p>
            <a:pPr marL="0" indent="0">
              <a:buNone/>
            </a:pPr>
            <a:r>
              <a:rPr lang="en-US" b="1" dirty="0">
                <a:latin typeface="+mn-lt"/>
              </a:rPr>
              <a:t>Life-Altering Injury:</a:t>
            </a:r>
          </a:p>
          <a:p>
            <a:pPr marL="0" indent="0">
              <a:buNone/>
            </a:pPr>
            <a:r>
              <a:rPr lang="en-US" dirty="0">
                <a:latin typeface="+mn-lt"/>
              </a:rPr>
              <a:t>- </a:t>
            </a:r>
            <a:r>
              <a:rPr lang="en-US" dirty="0">
                <a:solidFill>
                  <a:schemeClr val="tx2">
                    <a:lumMod val="50000"/>
                  </a:schemeClr>
                </a:solidFill>
                <a:latin typeface="+mn-lt"/>
              </a:rPr>
              <a:t>Permanent or long-term impairment of loss of</a:t>
            </a:r>
            <a:br>
              <a:rPr lang="en-US" dirty="0">
                <a:solidFill>
                  <a:schemeClr val="tx2">
                    <a:lumMod val="50000"/>
                  </a:schemeClr>
                </a:solidFill>
                <a:latin typeface="+mn-lt"/>
              </a:rPr>
            </a:br>
            <a:r>
              <a:rPr lang="en-US" dirty="0">
                <a:solidFill>
                  <a:schemeClr val="tx2">
                    <a:lumMod val="50000"/>
                  </a:schemeClr>
                </a:solidFill>
                <a:latin typeface="+mn-lt"/>
              </a:rPr>
              <a:t>  internal organ, body function, or body part </a:t>
            </a:r>
            <a:br>
              <a:rPr lang="en-US" dirty="0">
                <a:solidFill>
                  <a:schemeClr val="tx2">
                    <a:lumMod val="50000"/>
                  </a:schemeClr>
                </a:solidFill>
                <a:latin typeface="+mn-lt"/>
              </a:rPr>
            </a:br>
            <a:endParaRPr lang="en-US" sz="1200" dirty="0">
              <a:solidFill>
                <a:schemeClr val="tx2">
                  <a:lumMod val="50000"/>
                </a:schemeClr>
              </a:solidFill>
              <a:latin typeface="+mn-lt"/>
            </a:endParaRPr>
          </a:p>
          <a:p>
            <a:pPr marL="0" indent="0">
              <a:buNone/>
            </a:pPr>
            <a:r>
              <a:rPr lang="en-US" b="1" dirty="0">
                <a:solidFill>
                  <a:srgbClr val="C00000"/>
                </a:solidFill>
                <a:effectLst>
                  <a:outerShdw blurRad="38100" dist="38100" dir="2700000" algn="tl">
                    <a:srgbClr val="000000">
                      <a:alpha val="43137"/>
                    </a:srgbClr>
                  </a:outerShdw>
                </a:effectLst>
                <a:latin typeface="+mn-lt"/>
              </a:rPr>
              <a:t>SIIR</a:t>
            </a:r>
            <a:r>
              <a:rPr lang="en-US" dirty="0">
                <a:solidFill>
                  <a:srgbClr val="C00000"/>
                </a:solidFill>
                <a:effectLst>
                  <a:outerShdw blurRad="38100" dist="38100" dir="2700000" algn="tl">
                    <a:srgbClr val="000000">
                      <a:alpha val="43137"/>
                    </a:srgbClr>
                  </a:outerShdw>
                </a:effectLst>
                <a:latin typeface="+mn-lt"/>
              </a:rPr>
              <a:t> = </a:t>
            </a:r>
            <a:r>
              <a:rPr lang="en-US" b="1" dirty="0">
                <a:solidFill>
                  <a:srgbClr val="C00000"/>
                </a:solidFill>
                <a:effectLst>
                  <a:outerShdw blurRad="38100" dist="38100" dir="2700000" algn="tl">
                    <a:srgbClr val="000000">
                      <a:alpha val="43137"/>
                    </a:srgbClr>
                  </a:outerShdw>
                </a:effectLst>
                <a:latin typeface="+mn-lt"/>
              </a:rPr>
              <a:t>S</a:t>
            </a:r>
            <a:r>
              <a:rPr lang="en-US" dirty="0">
                <a:solidFill>
                  <a:srgbClr val="C00000"/>
                </a:solidFill>
                <a:effectLst>
                  <a:outerShdw blurRad="38100" dist="38100" dir="2700000" algn="tl">
                    <a:srgbClr val="000000">
                      <a:alpha val="43137"/>
                    </a:srgbClr>
                  </a:outerShdw>
                </a:effectLst>
                <a:latin typeface="+mn-lt"/>
              </a:rPr>
              <a:t>erious </a:t>
            </a:r>
            <a:r>
              <a:rPr lang="en-US" b="1" dirty="0">
                <a:solidFill>
                  <a:srgbClr val="C00000"/>
                </a:solidFill>
                <a:effectLst>
                  <a:outerShdw blurRad="38100" dist="38100" dir="2700000" algn="tl">
                    <a:srgbClr val="000000">
                      <a:alpha val="43137"/>
                    </a:srgbClr>
                  </a:outerShdw>
                </a:effectLst>
                <a:latin typeface="+mn-lt"/>
              </a:rPr>
              <a:t>I</a:t>
            </a:r>
            <a:r>
              <a:rPr lang="en-US" dirty="0">
                <a:solidFill>
                  <a:srgbClr val="C00000"/>
                </a:solidFill>
                <a:effectLst>
                  <a:outerShdw blurRad="38100" dist="38100" dir="2700000" algn="tl">
                    <a:srgbClr val="000000">
                      <a:alpha val="43137"/>
                    </a:srgbClr>
                  </a:outerShdw>
                </a:effectLst>
                <a:latin typeface="+mn-lt"/>
              </a:rPr>
              <a:t>njury/Fatality </a:t>
            </a:r>
            <a:r>
              <a:rPr lang="en-US" b="1" dirty="0">
                <a:solidFill>
                  <a:srgbClr val="C00000"/>
                </a:solidFill>
                <a:effectLst>
                  <a:outerShdw blurRad="38100" dist="38100" dir="2700000" algn="tl">
                    <a:srgbClr val="000000">
                      <a:alpha val="43137"/>
                    </a:srgbClr>
                  </a:outerShdw>
                </a:effectLst>
                <a:latin typeface="+mn-lt"/>
              </a:rPr>
              <a:t>I</a:t>
            </a:r>
            <a:r>
              <a:rPr lang="en-US" dirty="0">
                <a:solidFill>
                  <a:srgbClr val="C00000"/>
                </a:solidFill>
                <a:effectLst>
                  <a:outerShdw blurRad="38100" dist="38100" dir="2700000" algn="tl">
                    <a:srgbClr val="000000">
                      <a:alpha val="43137"/>
                    </a:srgbClr>
                  </a:outerShdw>
                </a:effectLst>
                <a:latin typeface="+mn-lt"/>
              </a:rPr>
              <a:t>ncident </a:t>
            </a:r>
            <a:r>
              <a:rPr lang="en-US" b="1" dirty="0">
                <a:solidFill>
                  <a:srgbClr val="C00000"/>
                </a:solidFill>
                <a:effectLst>
                  <a:outerShdw blurRad="38100" dist="38100" dir="2700000" algn="tl">
                    <a:srgbClr val="000000">
                      <a:alpha val="43137"/>
                    </a:srgbClr>
                  </a:outerShdw>
                </a:effectLst>
                <a:latin typeface="+mn-lt"/>
              </a:rPr>
              <a:t>R</a:t>
            </a:r>
            <a:r>
              <a:rPr lang="en-US" dirty="0">
                <a:solidFill>
                  <a:srgbClr val="C00000"/>
                </a:solidFill>
                <a:effectLst>
                  <a:outerShdw blurRad="38100" dist="38100" dir="2700000" algn="tl">
                    <a:srgbClr val="000000">
                      <a:alpha val="43137"/>
                    </a:srgbClr>
                  </a:outerShdw>
                </a:effectLst>
                <a:latin typeface="+mn-lt"/>
              </a:rPr>
              <a:t>ate</a:t>
            </a:r>
          </a:p>
        </p:txBody>
      </p:sp>
    </p:spTree>
    <p:custDataLst>
      <p:tags r:id="rId1"/>
    </p:custDataLst>
    <p:extLst>
      <p:ext uri="{BB962C8B-B14F-4D97-AF65-F5344CB8AC3E}">
        <p14:creationId xmlns:p14="http://schemas.microsoft.com/office/powerpoint/2010/main" val="2468010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a:xfrm>
            <a:off x="0" y="138430"/>
            <a:ext cx="9144000" cy="892175"/>
          </a:xfrm>
        </p:spPr>
        <p:txBody>
          <a:bodyPr lIns="91311" tIns="45657" rIns="91311" bIns="45657">
            <a:normAutofit/>
          </a:bodyPr>
          <a:lstStyle/>
          <a:p>
            <a:pPr algn="ctr"/>
            <a:r>
              <a:rPr lang="en-US" sz="3600" dirty="0">
                <a:latin typeface="+mj-lt"/>
              </a:rPr>
              <a:t>Bottom Line: People are Still Getting Hurt</a:t>
            </a:r>
          </a:p>
        </p:txBody>
      </p:sp>
      <p:grpSp>
        <p:nvGrpSpPr>
          <p:cNvPr id="68611" name="Group 22"/>
          <p:cNvGrpSpPr>
            <a:grpSpLocks/>
          </p:cNvGrpSpPr>
          <p:nvPr/>
        </p:nvGrpSpPr>
        <p:grpSpPr bwMode="auto">
          <a:xfrm>
            <a:off x="556889" y="2416175"/>
            <a:ext cx="6991350" cy="2667000"/>
            <a:chOff x="1009650" y="2876550"/>
            <a:chExt cx="6991350" cy="2667000"/>
          </a:xfrm>
        </p:grpSpPr>
        <p:grpSp>
          <p:nvGrpSpPr>
            <p:cNvPr id="68612" name="Group 20"/>
            <p:cNvGrpSpPr>
              <a:grpSpLocks/>
            </p:cNvGrpSpPr>
            <p:nvPr/>
          </p:nvGrpSpPr>
          <p:grpSpPr bwMode="auto">
            <a:xfrm>
              <a:off x="1778000" y="3038158"/>
              <a:ext cx="5321300" cy="2324100"/>
              <a:chOff x="1778000" y="2592070"/>
              <a:chExt cx="5321300" cy="2324100"/>
            </a:xfrm>
          </p:grpSpPr>
          <p:sp>
            <p:nvSpPr>
              <p:cNvPr id="68613" name="Arc 6"/>
              <p:cNvSpPr>
                <a:spLocks/>
              </p:cNvSpPr>
              <p:nvPr/>
            </p:nvSpPr>
            <p:spPr bwMode="auto">
              <a:xfrm flipV="1">
                <a:off x="1778000" y="4281170"/>
                <a:ext cx="1298575" cy="635000"/>
              </a:xfrm>
              <a:custGeom>
                <a:avLst/>
                <a:gdLst>
                  <a:gd name="T0" fmla="*/ 0 w 21149"/>
                  <a:gd name="T1" fmla="*/ 0 h 21600"/>
                  <a:gd name="T2" fmla="*/ 2147483647 w 21149"/>
                  <a:gd name="T3" fmla="*/ 2147483647 h 21600"/>
                  <a:gd name="T4" fmla="*/ 2147483647 w 21149"/>
                  <a:gd name="T5" fmla="*/ 2147483647 h 21600"/>
                  <a:gd name="T6" fmla="*/ 0 60000 65536"/>
                  <a:gd name="T7" fmla="*/ 0 60000 65536"/>
                  <a:gd name="T8" fmla="*/ 0 60000 65536"/>
                  <a:gd name="T9" fmla="*/ 0 w 21149"/>
                  <a:gd name="T10" fmla="*/ 0 h 21600"/>
                  <a:gd name="T11" fmla="*/ 21149 w 21149"/>
                  <a:gd name="T12" fmla="*/ 21600 h 21600"/>
                </a:gdLst>
                <a:ahLst/>
                <a:cxnLst>
                  <a:cxn ang="T6">
                    <a:pos x="T0" y="T1"/>
                  </a:cxn>
                  <a:cxn ang="T7">
                    <a:pos x="T2" y="T3"/>
                  </a:cxn>
                  <a:cxn ang="T8">
                    <a:pos x="T4" y="T5"/>
                  </a:cxn>
                </a:cxnLst>
                <a:rect l="T9" t="T10" r="T11" b="T12"/>
                <a:pathLst>
                  <a:path w="21149" h="21600" fill="none" extrusionOk="0">
                    <a:moveTo>
                      <a:pt x="0" y="0"/>
                    </a:moveTo>
                    <a:cubicBezTo>
                      <a:pt x="0" y="0"/>
                      <a:pt x="0" y="-1"/>
                      <a:pt x="1" y="0"/>
                    </a:cubicBezTo>
                    <a:cubicBezTo>
                      <a:pt x="10235" y="0"/>
                      <a:pt x="19065" y="7182"/>
                      <a:pt x="21148" y="17203"/>
                    </a:cubicBezTo>
                  </a:path>
                  <a:path w="21149" h="21600" stroke="0" extrusionOk="0">
                    <a:moveTo>
                      <a:pt x="0" y="0"/>
                    </a:moveTo>
                    <a:cubicBezTo>
                      <a:pt x="0" y="0"/>
                      <a:pt x="0" y="-1"/>
                      <a:pt x="1" y="0"/>
                    </a:cubicBezTo>
                    <a:cubicBezTo>
                      <a:pt x="10235" y="0"/>
                      <a:pt x="19065" y="7182"/>
                      <a:pt x="21148" y="17203"/>
                    </a:cubicBezTo>
                    <a:lnTo>
                      <a:pt x="1" y="21600"/>
                    </a:lnTo>
                    <a:close/>
                  </a:path>
                </a:pathLst>
              </a:custGeom>
              <a:noFill/>
              <a:ln w="38100">
                <a:solidFill>
                  <a:schemeClr val="tx1"/>
                </a:solidFill>
                <a:round/>
                <a:headEnd/>
                <a:tailEnd type="triangle" w="med" len="med"/>
              </a:ln>
            </p:spPr>
            <p:txBody>
              <a:bodyPr wrap="none" lIns="91311" tIns="45657" rIns="91311" bIns="45657" anchor="ctr"/>
              <a:lstStyle/>
              <a:p>
                <a:endParaRPr lang="en-US"/>
              </a:p>
            </p:txBody>
          </p:sp>
          <p:sp>
            <p:nvSpPr>
              <p:cNvPr id="68614" name="Arc 7"/>
              <p:cNvSpPr>
                <a:spLocks/>
              </p:cNvSpPr>
              <p:nvPr/>
            </p:nvSpPr>
            <p:spPr bwMode="auto">
              <a:xfrm flipV="1">
                <a:off x="3111500" y="3493770"/>
                <a:ext cx="1870075" cy="876300"/>
              </a:xfrm>
              <a:custGeom>
                <a:avLst/>
                <a:gdLst>
                  <a:gd name="T0" fmla="*/ 0 w 21149"/>
                  <a:gd name="T1" fmla="*/ 0 h 21600"/>
                  <a:gd name="T2" fmla="*/ 2147483647 w 21149"/>
                  <a:gd name="T3" fmla="*/ 2147483647 h 21600"/>
                  <a:gd name="T4" fmla="*/ 2147483647 w 21149"/>
                  <a:gd name="T5" fmla="*/ 2147483647 h 21600"/>
                  <a:gd name="T6" fmla="*/ 0 60000 65536"/>
                  <a:gd name="T7" fmla="*/ 0 60000 65536"/>
                  <a:gd name="T8" fmla="*/ 0 60000 65536"/>
                  <a:gd name="T9" fmla="*/ 0 w 21149"/>
                  <a:gd name="T10" fmla="*/ 0 h 21600"/>
                  <a:gd name="T11" fmla="*/ 21149 w 21149"/>
                  <a:gd name="T12" fmla="*/ 21600 h 21600"/>
                </a:gdLst>
                <a:ahLst/>
                <a:cxnLst>
                  <a:cxn ang="T6">
                    <a:pos x="T0" y="T1"/>
                  </a:cxn>
                  <a:cxn ang="T7">
                    <a:pos x="T2" y="T3"/>
                  </a:cxn>
                  <a:cxn ang="T8">
                    <a:pos x="T4" y="T5"/>
                  </a:cxn>
                </a:cxnLst>
                <a:rect l="T9" t="T10" r="T11" b="T12"/>
                <a:pathLst>
                  <a:path w="21149" h="21600" fill="none" extrusionOk="0">
                    <a:moveTo>
                      <a:pt x="0" y="0"/>
                    </a:moveTo>
                    <a:cubicBezTo>
                      <a:pt x="0" y="0"/>
                      <a:pt x="0" y="-1"/>
                      <a:pt x="1" y="0"/>
                    </a:cubicBezTo>
                    <a:cubicBezTo>
                      <a:pt x="10235" y="0"/>
                      <a:pt x="19065" y="7182"/>
                      <a:pt x="21148" y="17203"/>
                    </a:cubicBezTo>
                  </a:path>
                  <a:path w="21149" h="21600" stroke="0" extrusionOk="0">
                    <a:moveTo>
                      <a:pt x="0" y="0"/>
                    </a:moveTo>
                    <a:cubicBezTo>
                      <a:pt x="0" y="0"/>
                      <a:pt x="0" y="-1"/>
                      <a:pt x="1" y="0"/>
                    </a:cubicBezTo>
                    <a:cubicBezTo>
                      <a:pt x="10235" y="0"/>
                      <a:pt x="19065" y="7182"/>
                      <a:pt x="21148" y="17203"/>
                    </a:cubicBezTo>
                    <a:lnTo>
                      <a:pt x="1" y="21600"/>
                    </a:lnTo>
                    <a:close/>
                  </a:path>
                </a:pathLst>
              </a:custGeom>
              <a:noFill/>
              <a:ln w="38100">
                <a:solidFill>
                  <a:schemeClr val="tx1"/>
                </a:solidFill>
                <a:round/>
                <a:headEnd/>
                <a:tailEnd type="triangle" w="med" len="med"/>
              </a:ln>
            </p:spPr>
            <p:txBody>
              <a:bodyPr wrap="none" lIns="91311" tIns="45657" rIns="91311" bIns="45657" anchor="ctr"/>
              <a:lstStyle/>
              <a:p>
                <a:endParaRPr lang="en-US"/>
              </a:p>
            </p:txBody>
          </p:sp>
          <p:sp>
            <p:nvSpPr>
              <p:cNvPr id="68615" name="Arc 8"/>
              <p:cNvSpPr>
                <a:spLocks/>
              </p:cNvSpPr>
              <p:nvPr/>
            </p:nvSpPr>
            <p:spPr bwMode="auto">
              <a:xfrm flipV="1">
                <a:off x="5041900" y="2592070"/>
                <a:ext cx="2057400" cy="1079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type="triangle" w="med" len="med"/>
              </a:ln>
            </p:spPr>
            <p:txBody>
              <a:bodyPr wrap="none" lIns="91311" tIns="45657" rIns="91311" bIns="45657" anchor="ctr"/>
              <a:lstStyle/>
              <a:p>
                <a:endParaRPr lang="en-US"/>
              </a:p>
            </p:txBody>
          </p:sp>
        </p:grpSp>
        <p:grpSp>
          <p:nvGrpSpPr>
            <p:cNvPr id="68616" name="Group 9"/>
            <p:cNvGrpSpPr>
              <a:grpSpLocks/>
            </p:cNvGrpSpPr>
            <p:nvPr/>
          </p:nvGrpSpPr>
          <p:grpSpPr bwMode="auto">
            <a:xfrm>
              <a:off x="1009650" y="2876550"/>
              <a:ext cx="6991350" cy="2667000"/>
              <a:chOff x="651" y="1048"/>
              <a:chExt cx="3949" cy="1680"/>
            </a:xfrm>
          </p:grpSpPr>
          <p:sp>
            <p:nvSpPr>
              <p:cNvPr id="68617" name="Freeform 10"/>
              <p:cNvSpPr>
                <a:spLocks/>
              </p:cNvSpPr>
              <p:nvPr/>
            </p:nvSpPr>
            <p:spPr bwMode="auto">
              <a:xfrm>
                <a:off x="928" y="1048"/>
                <a:ext cx="3672" cy="1680"/>
              </a:xfrm>
              <a:custGeom>
                <a:avLst/>
                <a:gdLst>
                  <a:gd name="T0" fmla="*/ 0 w 2880"/>
                  <a:gd name="T1" fmla="*/ 0 h 1608"/>
                  <a:gd name="T2" fmla="*/ 0 w 2880"/>
                  <a:gd name="T3" fmla="*/ 8503 h 1608"/>
                  <a:gd name="T4" fmla="*/ 29433814 w 2880"/>
                  <a:gd name="T5" fmla="*/ 8503 h 1608"/>
                  <a:gd name="T6" fmla="*/ 0 60000 65536"/>
                  <a:gd name="T7" fmla="*/ 0 60000 65536"/>
                  <a:gd name="T8" fmla="*/ 0 60000 65536"/>
                  <a:gd name="T9" fmla="*/ 0 w 2880"/>
                  <a:gd name="T10" fmla="*/ 0 h 1608"/>
                  <a:gd name="T11" fmla="*/ 2880 w 2880"/>
                  <a:gd name="T12" fmla="*/ 1608 h 1608"/>
                </a:gdLst>
                <a:ahLst/>
                <a:cxnLst>
                  <a:cxn ang="T6">
                    <a:pos x="T0" y="T1"/>
                  </a:cxn>
                  <a:cxn ang="T7">
                    <a:pos x="T2" y="T3"/>
                  </a:cxn>
                  <a:cxn ang="T8">
                    <a:pos x="T4" y="T5"/>
                  </a:cxn>
                </a:cxnLst>
                <a:rect l="T9" t="T10" r="T11" b="T12"/>
                <a:pathLst>
                  <a:path w="2880" h="1608">
                    <a:moveTo>
                      <a:pt x="0" y="0"/>
                    </a:moveTo>
                    <a:lnTo>
                      <a:pt x="0" y="1608"/>
                    </a:lnTo>
                    <a:lnTo>
                      <a:pt x="2880" y="1608"/>
                    </a:lnTo>
                  </a:path>
                </a:pathLst>
              </a:custGeom>
              <a:noFill/>
              <a:ln w="38100">
                <a:solidFill>
                  <a:schemeClr val="tx2"/>
                </a:solidFill>
                <a:round/>
                <a:headEnd/>
                <a:tailEnd/>
              </a:ln>
            </p:spPr>
            <p:txBody>
              <a:bodyPr wrap="none" anchor="ctr"/>
              <a:lstStyle/>
              <a:p>
                <a:endParaRPr lang="en-US"/>
              </a:p>
            </p:txBody>
          </p:sp>
          <p:sp>
            <p:nvSpPr>
              <p:cNvPr id="68618" name="Text Box 11"/>
              <p:cNvSpPr txBox="1">
                <a:spLocks noChangeArrowheads="1"/>
              </p:cNvSpPr>
              <p:nvPr/>
            </p:nvSpPr>
            <p:spPr bwMode="auto">
              <a:xfrm rot="-5400000">
                <a:off x="1" y="1716"/>
                <a:ext cx="1525" cy="226"/>
              </a:xfrm>
              <a:prstGeom prst="rect">
                <a:avLst/>
              </a:prstGeom>
              <a:noFill/>
              <a:ln w="9525">
                <a:noFill/>
                <a:miter lim="800000"/>
                <a:headEnd/>
                <a:tailEnd/>
              </a:ln>
            </p:spPr>
            <p:txBody>
              <a:bodyPr wrap="none">
                <a:spAutoFit/>
              </a:bodyPr>
              <a:lstStyle/>
              <a:p>
                <a:pPr>
                  <a:tabLst>
                    <a:tab pos="401638" algn="l"/>
                  </a:tabLst>
                </a:pPr>
                <a:r>
                  <a:rPr lang="en-US" sz="2000" b="1">
                    <a:solidFill>
                      <a:srgbClr val="000000"/>
                    </a:solidFill>
                    <a:latin typeface="Times New Roman" pitchFamily="18" charset="0"/>
                    <a:cs typeface="Arial" pitchFamily="34" charset="0"/>
                  </a:rPr>
                  <a:t>Safety Improvement</a:t>
                </a:r>
              </a:p>
            </p:txBody>
          </p:sp>
        </p:grpSp>
      </p:grpSp>
      <p:sp>
        <p:nvSpPr>
          <p:cNvPr id="15" name="Text Box 15"/>
          <p:cNvSpPr txBox="1">
            <a:spLocks noChangeArrowheads="1"/>
          </p:cNvSpPr>
          <p:nvPr/>
        </p:nvSpPr>
        <p:spPr bwMode="auto">
          <a:xfrm>
            <a:off x="1325239" y="4046538"/>
            <a:ext cx="846138" cy="400050"/>
          </a:xfrm>
          <a:prstGeom prst="rect">
            <a:avLst/>
          </a:prstGeom>
          <a:noFill/>
          <a:ln w="9525">
            <a:noFill/>
            <a:miter lim="800000"/>
            <a:headEnd/>
            <a:tailEnd/>
          </a:ln>
        </p:spPr>
        <p:txBody>
          <a:bodyPr wrap="none" lIns="91311" tIns="45657" rIns="91311" bIns="45657">
            <a:spAutoFit/>
          </a:bodyPr>
          <a:lstStyle/>
          <a:p>
            <a:r>
              <a:rPr lang="en-US" sz="2000" b="1">
                <a:solidFill>
                  <a:srgbClr val="000099"/>
                </a:solidFill>
                <a:latin typeface="Times New Roman" pitchFamily="18" charset="0"/>
                <a:cs typeface="Arial" pitchFamily="34" charset="0"/>
              </a:rPr>
              <a:t>Good </a:t>
            </a:r>
          </a:p>
        </p:txBody>
      </p:sp>
      <p:sp>
        <p:nvSpPr>
          <p:cNvPr id="16" name="Text Box 16"/>
          <p:cNvSpPr txBox="1">
            <a:spLocks noChangeArrowheads="1"/>
          </p:cNvSpPr>
          <p:nvPr/>
        </p:nvSpPr>
        <p:spPr bwMode="auto">
          <a:xfrm>
            <a:off x="2984177" y="3527425"/>
            <a:ext cx="866775" cy="400050"/>
          </a:xfrm>
          <a:prstGeom prst="rect">
            <a:avLst/>
          </a:prstGeom>
          <a:noFill/>
          <a:ln w="9525">
            <a:noFill/>
            <a:miter lim="800000"/>
            <a:headEnd/>
            <a:tailEnd/>
          </a:ln>
        </p:spPr>
        <p:txBody>
          <a:bodyPr wrap="none" lIns="91311" tIns="45657" rIns="91311" bIns="45657">
            <a:spAutoFit/>
          </a:bodyPr>
          <a:lstStyle/>
          <a:p>
            <a:r>
              <a:rPr lang="en-US" sz="2000" b="1" dirty="0">
                <a:solidFill>
                  <a:srgbClr val="000099"/>
                </a:solidFill>
                <a:latin typeface="Times New Roman" pitchFamily="18" charset="0"/>
                <a:cs typeface="Arial" pitchFamily="34" charset="0"/>
              </a:rPr>
              <a:t>Better</a:t>
            </a:r>
          </a:p>
        </p:txBody>
      </p:sp>
      <p:sp>
        <p:nvSpPr>
          <p:cNvPr id="19" name="Text Box 15"/>
          <p:cNvSpPr txBox="1">
            <a:spLocks noChangeArrowheads="1"/>
          </p:cNvSpPr>
          <p:nvPr/>
        </p:nvSpPr>
        <p:spPr bwMode="auto">
          <a:xfrm>
            <a:off x="1071239" y="5235575"/>
            <a:ext cx="779463" cy="400050"/>
          </a:xfrm>
          <a:prstGeom prst="rect">
            <a:avLst/>
          </a:prstGeom>
          <a:noFill/>
          <a:ln w="9525">
            <a:noFill/>
            <a:miter lim="800000"/>
            <a:headEnd/>
            <a:tailEnd/>
          </a:ln>
        </p:spPr>
        <p:txBody>
          <a:bodyPr wrap="none" lIns="91311" tIns="45657" rIns="91311" bIns="45657">
            <a:spAutoFit/>
          </a:bodyPr>
          <a:lstStyle/>
          <a:p>
            <a:r>
              <a:rPr lang="en-US" sz="2000" b="1">
                <a:solidFill>
                  <a:srgbClr val="000000"/>
                </a:solidFill>
                <a:latin typeface="Times New Roman" pitchFamily="18" charset="0"/>
                <a:cs typeface="Arial" pitchFamily="34" charset="0"/>
              </a:rPr>
              <a:t>Good</a:t>
            </a:r>
          </a:p>
        </p:txBody>
      </p:sp>
      <p:sp>
        <p:nvSpPr>
          <p:cNvPr id="20" name="Text Box 15"/>
          <p:cNvSpPr txBox="1">
            <a:spLocks noChangeArrowheads="1"/>
          </p:cNvSpPr>
          <p:nvPr/>
        </p:nvSpPr>
        <p:spPr bwMode="auto">
          <a:xfrm>
            <a:off x="6710039" y="5235575"/>
            <a:ext cx="819150" cy="400050"/>
          </a:xfrm>
          <a:prstGeom prst="rect">
            <a:avLst/>
          </a:prstGeom>
          <a:noFill/>
          <a:ln w="9525">
            <a:noFill/>
            <a:miter lim="800000"/>
            <a:headEnd/>
            <a:tailEnd/>
          </a:ln>
        </p:spPr>
        <p:txBody>
          <a:bodyPr wrap="none" lIns="91311" tIns="45657" rIns="91311" bIns="45657">
            <a:spAutoFit/>
          </a:bodyPr>
          <a:lstStyle/>
          <a:p>
            <a:r>
              <a:rPr lang="en-US" sz="2000" b="1">
                <a:solidFill>
                  <a:srgbClr val="000000"/>
                </a:solidFill>
                <a:latin typeface="Times New Roman" pitchFamily="18" charset="0"/>
                <a:cs typeface="Arial" pitchFamily="34" charset="0"/>
              </a:rPr>
              <a:t>Great</a:t>
            </a:r>
          </a:p>
        </p:txBody>
      </p:sp>
      <p:sp>
        <p:nvSpPr>
          <p:cNvPr id="22" name="Notched Right Arrow 21"/>
          <p:cNvSpPr>
            <a:spLocks noChangeArrowheads="1"/>
          </p:cNvSpPr>
          <p:nvPr/>
        </p:nvSpPr>
        <p:spPr bwMode="auto">
          <a:xfrm>
            <a:off x="2061839" y="5311775"/>
            <a:ext cx="4495800" cy="228600"/>
          </a:xfrm>
          <a:prstGeom prst="notchedRightArrow">
            <a:avLst>
              <a:gd name="adj1" fmla="val 50000"/>
              <a:gd name="adj2" fmla="val 49986"/>
            </a:avLst>
          </a:prstGeom>
          <a:solidFill>
            <a:srgbClr val="000099"/>
          </a:solidFill>
          <a:ln w="9525" algn="ctr">
            <a:solidFill>
              <a:schemeClr val="tx1"/>
            </a:solidFill>
            <a:round/>
            <a:headEnd/>
            <a:tailEnd/>
          </a:ln>
        </p:spPr>
        <p:txBody>
          <a:bodyPr wrap="none" lIns="91311" tIns="45657" rIns="91311" bIns="45657" anchor="ctr"/>
          <a:lstStyle/>
          <a:p>
            <a:endParaRPr lang="en-US" sz="2400" b="1">
              <a:solidFill>
                <a:srgbClr val="000000"/>
              </a:solidFill>
              <a:latin typeface="Times New Roman" pitchFamily="18" charset="0"/>
              <a:cs typeface="Arial" pitchFamily="34" charset="0"/>
            </a:endParaRPr>
          </a:p>
        </p:txBody>
      </p:sp>
      <p:sp>
        <p:nvSpPr>
          <p:cNvPr id="33806" name="TextBox 22"/>
          <p:cNvSpPr txBox="1">
            <a:spLocks noChangeArrowheads="1"/>
          </p:cNvSpPr>
          <p:nvPr/>
        </p:nvSpPr>
        <p:spPr bwMode="auto">
          <a:xfrm>
            <a:off x="0" y="1304297"/>
            <a:ext cx="9144000" cy="646331"/>
          </a:xfrm>
          <a:prstGeom prst="rect">
            <a:avLst/>
          </a:prstGeom>
          <a:noFill/>
          <a:ln w="9525">
            <a:noFill/>
            <a:miter lim="800000"/>
            <a:headEnd/>
            <a:tailEnd/>
          </a:ln>
        </p:spPr>
        <p:txBody>
          <a:bodyPr wrap="square">
            <a:spAutoFit/>
          </a:bodyPr>
          <a:lstStyle/>
          <a:p>
            <a:pPr algn="ctr"/>
            <a:r>
              <a:rPr lang="en-US" sz="3600" b="1" dirty="0">
                <a:solidFill>
                  <a:srgbClr val="C00000"/>
                </a:solidFill>
                <a:effectLst>
                  <a:outerShdw blurRad="38100" dist="38100" dir="2700000" algn="tl">
                    <a:srgbClr val="000000">
                      <a:alpha val="43137"/>
                    </a:srgbClr>
                  </a:outerShdw>
                </a:effectLst>
                <a:cs typeface="Arial" pitchFamily="34" charset="0"/>
              </a:rPr>
              <a:t>…we are not finished yet!</a:t>
            </a:r>
          </a:p>
        </p:txBody>
      </p:sp>
      <p:sp>
        <p:nvSpPr>
          <p:cNvPr id="24" name="TextBox 23"/>
          <p:cNvSpPr txBox="1">
            <a:spLocks noChangeArrowheads="1"/>
          </p:cNvSpPr>
          <p:nvPr/>
        </p:nvSpPr>
        <p:spPr bwMode="auto">
          <a:xfrm>
            <a:off x="94269" y="5635625"/>
            <a:ext cx="8927184" cy="461665"/>
          </a:xfrm>
          <a:prstGeom prst="rect">
            <a:avLst/>
          </a:prstGeom>
          <a:noFill/>
          <a:ln w="9525">
            <a:noFill/>
            <a:miter lim="800000"/>
            <a:headEnd/>
            <a:tailEnd/>
          </a:ln>
        </p:spPr>
        <p:txBody>
          <a:bodyPr wrap="square">
            <a:spAutoFit/>
          </a:bodyPr>
          <a:lstStyle/>
          <a:p>
            <a:pPr algn="ctr"/>
            <a:r>
              <a:rPr lang="en-US" sz="2400" b="1" dirty="0">
                <a:solidFill>
                  <a:srgbClr val="C00000"/>
                </a:solidFill>
                <a:latin typeface="Times New Roman" pitchFamily="18" charset="0"/>
                <a:cs typeface="Arial" pitchFamily="34" charset="0"/>
              </a:rPr>
              <a:t>We need a “</a:t>
            </a:r>
            <a:r>
              <a:rPr lang="en-US" sz="2400" b="1" i="1" dirty="0">
                <a:solidFill>
                  <a:srgbClr val="C00000"/>
                </a:solidFill>
                <a:latin typeface="Times New Roman" pitchFamily="18" charset="0"/>
                <a:cs typeface="Arial" pitchFamily="34" charset="0"/>
              </a:rPr>
              <a:t>STEP</a:t>
            </a:r>
            <a:r>
              <a:rPr lang="en-US" sz="2400" b="1" dirty="0">
                <a:solidFill>
                  <a:srgbClr val="C00000"/>
                </a:solidFill>
                <a:latin typeface="Times New Roman" pitchFamily="18" charset="0"/>
                <a:cs typeface="Arial" pitchFamily="34" charset="0"/>
              </a:rPr>
              <a:t>-Change” in our Safety Culture </a:t>
            </a:r>
          </a:p>
        </p:txBody>
      </p:sp>
      <p:sp>
        <p:nvSpPr>
          <p:cNvPr id="2" name="TextBox 1"/>
          <p:cNvSpPr txBox="1"/>
          <p:nvPr/>
        </p:nvSpPr>
        <p:spPr>
          <a:xfrm>
            <a:off x="4606970" y="2822055"/>
            <a:ext cx="1840964" cy="400110"/>
          </a:xfrm>
          <a:prstGeom prst="rect">
            <a:avLst/>
          </a:prstGeom>
          <a:noFill/>
        </p:spPr>
        <p:txBody>
          <a:bodyPr wrap="square" rtlCol="0">
            <a:spAutoFit/>
          </a:bodyPr>
          <a:lstStyle/>
          <a:p>
            <a:r>
              <a:rPr lang="en-US" sz="2000" b="1" dirty="0">
                <a:solidFill>
                  <a:srgbClr val="000099"/>
                </a:solidFill>
                <a:latin typeface="Times New Roman" pitchFamily="18" charset="0"/>
                <a:cs typeface="Arial" pitchFamily="34" charset="0"/>
              </a:rPr>
              <a:t>“Best in Class”</a:t>
            </a:r>
            <a:endParaRPr lang="en-US" sz="20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237126" y="2050680"/>
            <a:ext cx="2373000" cy="400110"/>
          </a:xfrm>
          <a:prstGeom prst="rect">
            <a:avLst/>
          </a:prstGeom>
          <a:noFill/>
        </p:spPr>
        <p:txBody>
          <a:bodyPr wrap="square" rtlCol="0">
            <a:spAutoFit/>
          </a:bodyPr>
          <a:lstStyle/>
          <a:p>
            <a:r>
              <a:rPr lang="en-US" sz="2000" b="1" dirty="0">
                <a:solidFill>
                  <a:srgbClr val="000099"/>
                </a:solidFill>
                <a:latin typeface="Times New Roman" pitchFamily="18" charset="0"/>
                <a:cs typeface="Arial" pitchFamily="34" charset="0"/>
              </a:rPr>
              <a:t>“WORLD CLASS”</a:t>
            </a:r>
            <a:endParaRPr lang="en-US" sz="20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9107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806"/>
                                        </p:tgtEl>
                                        <p:attrNameLst>
                                          <p:attrName>style.visibility</p:attrName>
                                        </p:attrNameLst>
                                      </p:cBhvr>
                                      <p:to>
                                        <p:strVal val="visible"/>
                                      </p:to>
                                    </p:set>
                                    <p:animEffect transition="in" filter="dissolve">
                                      <p:cBhvr>
                                        <p:cTn id="7" dur="500"/>
                                        <p:tgtEl>
                                          <p:spTgt spid="3380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childTnLst>
                          </p:cTn>
                        </p:par>
                        <p:par>
                          <p:cTn id="20" fill="hold">
                            <p:stCondLst>
                              <p:cond delay="500"/>
                            </p:stCondLst>
                            <p:childTnLst>
                              <p:par>
                                <p:cTn id="21" presetID="17"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ppt_x</p:attrName>
                                        </p:attrNameLst>
                                      </p:cBhvr>
                                      <p:tavLst>
                                        <p:tav tm="0">
                                          <p:val>
                                            <p:strVal val="#ppt_x-#ppt_w/2"/>
                                          </p:val>
                                        </p:tav>
                                        <p:tav tm="100000">
                                          <p:val>
                                            <p:strVal val="#ppt_x"/>
                                          </p:val>
                                        </p:tav>
                                      </p:tavLst>
                                    </p:anim>
                                    <p:anim calcmode="lin" valueType="num">
                                      <p:cBhvr>
                                        <p:cTn id="24" dur="500" fill="hold"/>
                                        <p:tgtEl>
                                          <p:spTgt spid="22"/>
                                        </p:tgtEl>
                                        <p:attrNameLst>
                                          <p:attrName>ppt_y</p:attrName>
                                        </p:attrNameLst>
                                      </p:cBhvr>
                                      <p:tavLst>
                                        <p:tav tm="0">
                                          <p:val>
                                            <p:strVal val="#ppt_y"/>
                                          </p:val>
                                        </p:tav>
                                        <p:tav tm="100000">
                                          <p:val>
                                            <p:strVal val="#ppt_y"/>
                                          </p:val>
                                        </p:tav>
                                      </p:tavLst>
                                    </p:anim>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childTnLst>
                          </p:cTn>
                        </p:par>
                        <p:par>
                          <p:cTn id="31" fill="hold">
                            <p:stCondLst>
                              <p:cond delay="1500"/>
                            </p:stCondLst>
                            <p:childTnLst>
                              <p:par>
                                <p:cTn id="32" presetID="37"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900" decel="100000" fill="hold"/>
                                        <p:tgtEl>
                                          <p:spTgt spid="2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par>
                          <p:cTn id="44" fill="hold">
                            <p:stCondLst>
                              <p:cond delay="3000"/>
                            </p:stCondLst>
                            <p:childTnLst>
                              <p:par>
                                <p:cTn id="45" presetID="53" presetClass="entr" presetSubtype="16"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16" grpId="0" autoUpdateAnimBg="0"/>
      <p:bldP spid="19" grpId="0" autoUpdateAnimBg="0"/>
      <p:bldP spid="20" grpId="0" autoUpdateAnimBg="0"/>
      <p:bldP spid="22" grpId="0" animBg="1"/>
      <p:bldP spid="33806" grpId="0"/>
      <p:bldP spid="24" grpId="0"/>
      <p:bldP spid="2"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3" name="Title 1"/>
          <p:cNvSpPr>
            <a:spLocks noGrp="1"/>
          </p:cNvSpPr>
          <p:nvPr>
            <p:ph type="title"/>
          </p:nvPr>
        </p:nvSpPr>
        <p:spPr>
          <a:xfrm>
            <a:off x="0" y="184353"/>
            <a:ext cx="9144000" cy="838200"/>
          </a:xfrm>
        </p:spPr>
        <p:txBody>
          <a:bodyPr>
            <a:normAutofit/>
          </a:bodyPr>
          <a:lstStyle/>
          <a:p>
            <a:pPr algn="ctr"/>
            <a:r>
              <a:rPr lang="en-US" sz="4000" dirty="0">
                <a:latin typeface="+mj-lt"/>
              </a:rPr>
              <a:t>What is Behavior-Based Safety IS NOT</a:t>
            </a:r>
          </a:p>
        </p:txBody>
      </p:sp>
      <p:sp>
        <p:nvSpPr>
          <p:cNvPr id="248834" name="Content Placeholder 2"/>
          <p:cNvSpPr>
            <a:spLocks noGrp="1"/>
          </p:cNvSpPr>
          <p:nvPr>
            <p:ph idx="1"/>
          </p:nvPr>
        </p:nvSpPr>
        <p:spPr>
          <a:xfrm>
            <a:off x="309720" y="980760"/>
            <a:ext cx="8686800" cy="4038600"/>
          </a:xfrm>
        </p:spPr>
        <p:txBody>
          <a:bodyPr>
            <a:noAutofit/>
          </a:bodyPr>
          <a:lstStyle/>
          <a:p>
            <a:pPr>
              <a:lnSpc>
                <a:spcPct val="150000"/>
              </a:lnSpc>
            </a:pPr>
            <a:r>
              <a:rPr lang="en-US" sz="3200" dirty="0">
                <a:latin typeface="+mn-lt"/>
                <a:cs typeface="Times New Roman" pitchFamily="18" charset="0"/>
              </a:rPr>
              <a:t>BBS does not focus solely on rules or regulations.</a:t>
            </a:r>
          </a:p>
          <a:p>
            <a:pPr>
              <a:lnSpc>
                <a:spcPct val="150000"/>
              </a:lnSpc>
            </a:pPr>
            <a:r>
              <a:rPr lang="en-US" sz="3200" dirty="0">
                <a:solidFill>
                  <a:srgbClr val="000099"/>
                </a:solidFill>
                <a:latin typeface="+mn-lt"/>
                <a:cs typeface="Times New Roman" pitchFamily="18" charset="0"/>
              </a:rPr>
              <a:t>BBS does not assess policies or procedures.</a:t>
            </a:r>
          </a:p>
          <a:p>
            <a:pPr>
              <a:lnSpc>
                <a:spcPct val="150000"/>
              </a:lnSpc>
            </a:pPr>
            <a:r>
              <a:rPr lang="en-US" sz="3200" dirty="0">
                <a:latin typeface="+mn-lt"/>
                <a:cs typeface="Times New Roman" pitchFamily="18" charset="0"/>
              </a:rPr>
              <a:t>BBS is not fault-finding, but fact-finding.</a:t>
            </a:r>
          </a:p>
          <a:p>
            <a:pPr>
              <a:lnSpc>
                <a:spcPct val="150000"/>
              </a:lnSpc>
            </a:pPr>
            <a:r>
              <a:rPr lang="en-US" sz="3200" dirty="0">
                <a:solidFill>
                  <a:srgbClr val="000099"/>
                </a:solidFill>
                <a:latin typeface="+mn-lt"/>
                <a:cs typeface="Times New Roman" pitchFamily="18" charset="0"/>
              </a:rPr>
              <a:t>BBS does not replace audits or inspections.</a:t>
            </a:r>
          </a:p>
          <a:p>
            <a:pPr>
              <a:lnSpc>
                <a:spcPct val="150000"/>
              </a:lnSpc>
            </a:pPr>
            <a:r>
              <a:rPr lang="en-US" sz="3200" dirty="0">
                <a:latin typeface="+mn-lt"/>
                <a:cs typeface="Times New Roman" pitchFamily="18" charset="0"/>
              </a:rPr>
              <a:t>BBS is not a “program” (although it can be if done wrong!).</a:t>
            </a:r>
          </a:p>
        </p:txBody>
      </p:sp>
    </p:spTree>
    <p:extLst>
      <p:ext uri="{BB962C8B-B14F-4D97-AF65-F5344CB8AC3E}">
        <p14:creationId xmlns:p14="http://schemas.microsoft.com/office/powerpoint/2010/main" val="2066138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12234" y="327795"/>
            <a:ext cx="8229600" cy="4846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ea typeface="Verdana" pitchFamily="34" charset="0"/>
                <a:cs typeface="Verdana" pitchFamily="34" charset="0"/>
              </a:rPr>
              <a:t>Agenda:</a:t>
            </a:r>
          </a:p>
        </p:txBody>
      </p:sp>
      <p:sp>
        <p:nvSpPr>
          <p:cNvPr id="4" name="Rectangle 4" descr="tile_paper_medgray.png"/>
          <p:cNvSpPr>
            <a:spLocks/>
          </p:cNvSpPr>
          <p:nvPr/>
        </p:nvSpPr>
        <p:spPr bwMode="auto">
          <a:xfrm>
            <a:off x="334005" y="2849341"/>
            <a:ext cx="7125891" cy="623962"/>
          </a:xfrm>
          <a:prstGeom prst="rect">
            <a:avLst/>
          </a:prstGeom>
          <a:blipFill dpi="0" rotWithShape="0">
            <a:blip r:embed="rId4"/>
            <a:srcRect/>
            <a:tile tx="0" ty="0" sx="100000" sy="100000" flip="none" algn="tl"/>
          </a:blipFill>
          <a:ln w="12700" cap="flat" cmpd="sng">
            <a:noFill/>
            <a:prstDash val="solid"/>
            <a:miter lim="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anchor="ctr"/>
          <a:lstStyle/>
          <a:p>
            <a:pPr>
              <a:defRPr/>
            </a:pPr>
            <a:endParaRPr lang="en-US" sz="1266"/>
          </a:p>
        </p:txBody>
      </p:sp>
      <p:sp>
        <p:nvSpPr>
          <p:cNvPr id="6" name="Content Placeholder 1"/>
          <p:cNvSpPr txBox="1">
            <a:spLocks/>
          </p:cNvSpPr>
          <p:nvPr/>
        </p:nvSpPr>
        <p:spPr>
          <a:xfrm>
            <a:off x="457200" y="1076182"/>
            <a:ext cx="7834544" cy="5096806"/>
          </a:xfrm>
          <a:prstGeom prst="rect">
            <a:avLst/>
          </a:prstGeom>
        </p:spPr>
        <p:txBody>
          <a:bodyPr vert="horz" lIns="91440" tIns="45720" rIns="91440" bIns="45720" rtlCol="0">
            <a:normAutofit/>
          </a:bodyPr>
          <a:lstStyle>
            <a:lvl1pPr marL="347663" indent="-347663" algn="l" defTabSz="457200" rtl="0" eaLnBrk="1" latinLnBrk="0" hangingPunct="1">
              <a:spcBef>
                <a:spcPct val="20000"/>
              </a:spcBef>
              <a:buFont typeface="Wingdings" pitchFamily="2" charset="2"/>
              <a:buChar char="Ø"/>
              <a:defRPr sz="2400" b="0" i="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1F497D"/>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sz="3200" dirty="0">
                <a:solidFill>
                  <a:srgbClr val="1F497D"/>
                </a:solidFill>
                <a:latin typeface="+mn-lt"/>
              </a:rPr>
              <a:t>STEP Purpose</a:t>
            </a:r>
          </a:p>
          <a:p>
            <a:pPr>
              <a:lnSpc>
                <a:spcPct val="150000"/>
              </a:lnSpc>
            </a:pPr>
            <a:r>
              <a:rPr lang="en-US" sz="3200" dirty="0">
                <a:latin typeface="+mn-lt"/>
              </a:rPr>
              <a:t>Engagement</a:t>
            </a:r>
          </a:p>
          <a:p>
            <a:pPr>
              <a:lnSpc>
                <a:spcPct val="150000"/>
              </a:lnSpc>
            </a:pPr>
            <a:r>
              <a:rPr lang="en-US" sz="3200" dirty="0">
                <a:solidFill>
                  <a:srgbClr val="1F497D"/>
                </a:solidFill>
                <a:latin typeface="+mn-lt"/>
              </a:rPr>
              <a:t>STEP Process </a:t>
            </a:r>
          </a:p>
          <a:p>
            <a:pPr>
              <a:lnSpc>
                <a:spcPct val="150000"/>
              </a:lnSpc>
            </a:pPr>
            <a:r>
              <a:rPr lang="en-US" sz="3200" dirty="0">
                <a:latin typeface="+mn-lt"/>
              </a:rPr>
              <a:t>Participation</a:t>
            </a:r>
          </a:p>
          <a:p>
            <a:pPr>
              <a:lnSpc>
                <a:spcPct val="150000"/>
              </a:lnSpc>
            </a:pPr>
            <a:r>
              <a:rPr lang="en-US" sz="3200" dirty="0">
                <a:solidFill>
                  <a:srgbClr val="1F497D"/>
                </a:solidFill>
                <a:latin typeface="+mn-lt"/>
              </a:rPr>
              <a:t>Data Use </a:t>
            </a:r>
          </a:p>
          <a:p>
            <a:pPr>
              <a:lnSpc>
                <a:spcPct val="150000"/>
              </a:lnSpc>
            </a:pPr>
            <a:r>
              <a:rPr lang="en-US" sz="3200" dirty="0">
                <a:latin typeface="+mn-lt"/>
              </a:rPr>
              <a:t>Quality</a:t>
            </a:r>
          </a:p>
        </p:txBody>
      </p:sp>
    </p:spTree>
    <p:custDataLst>
      <p:tags r:id="rId1"/>
    </p:custDataLst>
    <p:extLst>
      <p:ext uri="{BB962C8B-B14F-4D97-AF65-F5344CB8AC3E}">
        <p14:creationId xmlns:p14="http://schemas.microsoft.com/office/powerpoint/2010/main" val="385805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57769638"/>
              </p:ext>
            </p:extLst>
          </p:nvPr>
        </p:nvGraphicFramePr>
        <p:xfrm>
          <a:off x="156754" y="182878"/>
          <a:ext cx="8961120" cy="6418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3420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graphicEl>
                                              <a:dgm id="{47CFF23F-BE4D-45CD-A640-0B1CA32D4F48}"/>
                                            </p:graphicEl>
                                          </p:spTgt>
                                        </p:tgtEl>
                                        <p:attrNameLst>
                                          <p:attrName>style.visibility</p:attrName>
                                        </p:attrNameLst>
                                      </p:cBhvr>
                                      <p:to>
                                        <p:strVal val="visible"/>
                                      </p:to>
                                    </p:set>
                                    <p:anim calcmode="lin" valueType="num">
                                      <p:cBhvr>
                                        <p:cTn id="7" dur="500" fill="hold"/>
                                        <p:tgtEl>
                                          <p:spTgt spid="4">
                                            <p:graphicEl>
                                              <a:dgm id="{47CFF23F-BE4D-45CD-A640-0B1CA32D4F48}"/>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47CFF23F-BE4D-45CD-A640-0B1CA32D4F48}"/>
                                            </p:graphic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
                                            <p:graphicEl>
                                              <a:dgm id="{0D3B9C13-6034-453E-A77C-40FFA80E09F1}"/>
                                            </p:graphicEl>
                                          </p:spTgt>
                                        </p:tgtEl>
                                        <p:attrNameLst>
                                          <p:attrName>style.visibility</p:attrName>
                                        </p:attrNameLst>
                                      </p:cBhvr>
                                      <p:to>
                                        <p:strVal val="visible"/>
                                      </p:to>
                                    </p:set>
                                    <p:anim calcmode="lin" valueType="num">
                                      <p:cBhvr>
                                        <p:cTn id="13" dur="500" fill="hold"/>
                                        <p:tgtEl>
                                          <p:spTgt spid="4">
                                            <p:graphicEl>
                                              <a:dgm id="{0D3B9C13-6034-453E-A77C-40FFA80E09F1}"/>
                                            </p:graphicEl>
                                          </p:spTgt>
                                        </p:tgtEl>
                                        <p:attrNameLst>
                                          <p:attrName>ppt_w</p:attrName>
                                        </p:attrNameLst>
                                      </p:cBhvr>
                                      <p:tavLst>
                                        <p:tav tm="0">
                                          <p:val>
                                            <p:strVal val="4/3*#ppt_w"/>
                                          </p:val>
                                        </p:tav>
                                        <p:tav tm="100000">
                                          <p:val>
                                            <p:strVal val="#ppt_w"/>
                                          </p:val>
                                        </p:tav>
                                      </p:tavLst>
                                    </p:anim>
                                    <p:anim calcmode="lin" valueType="num">
                                      <p:cBhvr>
                                        <p:cTn id="14" dur="500" fill="hold"/>
                                        <p:tgtEl>
                                          <p:spTgt spid="4">
                                            <p:graphicEl>
                                              <a:dgm id="{0D3B9C13-6034-453E-A77C-40FFA80E09F1}"/>
                                            </p:graphicEl>
                                          </p:spTgt>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graphicEl>
                                              <a:dgm id="{66866FB8-50D6-4C18-B33D-C4093325D303}"/>
                                            </p:graphicEl>
                                          </p:spTgt>
                                        </p:tgtEl>
                                        <p:attrNameLst>
                                          <p:attrName>style.visibility</p:attrName>
                                        </p:attrNameLst>
                                      </p:cBhvr>
                                      <p:to>
                                        <p:strVal val="visible"/>
                                      </p:to>
                                    </p:set>
                                    <p:animEffect transition="in" filter="wipe(up)">
                                      <p:cBhvr>
                                        <p:cTn id="19" dur="1000"/>
                                        <p:tgtEl>
                                          <p:spTgt spid="4">
                                            <p:graphicEl>
                                              <a:dgm id="{66866FB8-50D6-4C18-B33D-C4093325D303}"/>
                                            </p:graphicEl>
                                          </p:spTgt>
                                        </p:tgtEl>
                                      </p:cBhvr>
                                    </p:animEffect>
                                  </p:childTnLst>
                                </p:cTn>
                              </p:par>
                              <p:par>
                                <p:cTn id="20" presetID="23" presetClass="entr" presetSubtype="288" fill="hold" grpId="0" nodeType="withEffect">
                                  <p:stCondLst>
                                    <p:cond delay="0"/>
                                  </p:stCondLst>
                                  <p:childTnLst>
                                    <p:set>
                                      <p:cBhvr>
                                        <p:cTn id="21" dur="1" fill="hold">
                                          <p:stCondLst>
                                            <p:cond delay="0"/>
                                          </p:stCondLst>
                                        </p:cTn>
                                        <p:tgtEl>
                                          <p:spTgt spid="4">
                                            <p:graphicEl>
                                              <a:dgm id="{72A970E4-4530-4EC0-A6EA-1B2033AFAA6C}"/>
                                            </p:graphicEl>
                                          </p:spTgt>
                                        </p:tgtEl>
                                        <p:attrNameLst>
                                          <p:attrName>style.visibility</p:attrName>
                                        </p:attrNameLst>
                                      </p:cBhvr>
                                      <p:to>
                                        <p:strVal val="visible"/>
                                      </p:to>
                                    </p:set>
                                    <p:anim calcmode="lin" valueType="num">
                                      <p:cBhvr>
                                        <p:cTn id="22" dur="500" fill="hold"/>
                                        <p:tgtEl>
                                          <p:spTgt spid="4">
                                            <p:graphicEl>
                                              <a:dgm id="{72A970E4-4530-4EC0-A6EA-1B2033AFAA6C}"/>
                                            </p:graphicEl>
                                          </p:spTgt>
                                        </p:tgtEl>
                                        <p:attrNameLst>
                                          <p:attrName>ppt_w</p:attrName>
                                        </p:attrNameLst>
                                      </p:cBhvr>
                                      <p:tavLst>
                                        <p:tav tm="0">
                                          <p:val>
                                            <p:strVal val="4/3*#ppt_w"/>
                                          </p:val>
                                        </p:tav>
                                        <p:tav tm="100000">
                                          <p:val>
                                            <p:strVal val="#ppt_w"/>
                                          </p:val>
                                        </p:tav>
                                      </p:tavLst>
                                    </p:anim>
                                    <p:anim calcmode="lin" valueType="num">
                                      <p:cBhvr>
                                        <p:cTn id="23" dur="500" fill="hold"/>
                                        <p:tgtEl>
                                          <p:spTgt spid="4">
                                            <p:graphicEl>
                                              <a:dgm id="{72A970E4-4530-4EC0-A6EA-1B2033AFAA6C}"/>
                                            </p:graphicEl>
                                          </p:spTgt>
                                        </p:tgtEl>
                                        <p:attrNameLst>
                                          <p:attrName>ppt_h</p:attrName>
                                        </p:attrNameLst>
                                      </p:cBhvr>
                                      <p:tavLst>
                                        <p:tav tm="0">
                                          <p:val>
                                            <p:strVal val="4/3*#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
                                            <p:graphicEl>
                                              <a:dgm id="{9389A3C8-1B4A-42C9-8529-82985851E1E3}"/>
                                            </p:graphicEl>
                                          </p:spTgt>
                                        </p:tgtEl>
                                        <p:attrNameLst>
                                          <p:attrName>style.visibility</p:attrName>
                                        </p:attrNameLst>
                                      </p:cBhvr>
                                      <p:to>
                                        <p:strVal val="visible"/>
                                      </p:to>
                                    </p:set>
                                    <p:animEffect transition="in" filter="wipe(up)">
                                      <p:cBhvr>
                                        <p:cTn id="28" dur="1000"/>
                                        <p:tgtEl>
                                          <p:spTgt spid="4">
                                            <p:graphicEl>
                                              <a:dgm id="{9389A3C8-1B4A-42C9-8529-82985851E1E3}"/>
                                            </p:graphicEl>
                                          </p:spTgt>
                                        </p:tgtEl>
                                      </p:cBhvr>
                                    </p:animEffect>
                                  </p:childTnLst>
                                </p:cTn>
                              </p:par>
                              <p:par>
                                <p:cTn id="29" presetID="23" presetClass="entr" presetSubtype="288" fill="hold" grpId="0" nodeType="withEffect">
                                  <p:stCondLst>
                                    <p:cond delay="0"/>
                                  </p:stCondLst>
                                  <p:childTnLst>
                                    <p:set>
                                      <p:cBhvr>
                                        <p:cTn id="30" dur="1" fill="hold">
                                          <p:stCondLst>
                                            <p:cond delay="0"/>
                                          </p:stCondLst>
                                        </p:cTn>
                                        <p:tgtEl>
                                          <p:spTgt spid="4">
                                            <p:graphicEl>
                                              <a:dgm id="{E2DCCE78-4E91-478A-AC95-8C99FA0478BA}"/>
                                            </p:graphicEl>
                                          </p:spTgt>
                                        </p:tgtEl>
                                        <p:attrNameLst>
                                          <p:attrName>style.visibility</p:attrName>
                                        </p:attrNameLst>
                                      </p:cBhvr>
                                      <p:to>
                                        <p:strVal val="visible"/>
                                      </p:to>
                                    </p:set>
                                    <p:anim calcmode="lin" valueType="num">
                                      <p:cBhvr>
                                        <p:cTn id="31" dur="500" fill="hold"/>
                                        <p:tgtEl>
                                          <p:spTgt spid="4">
                                            <p:graphicEl>
                                              <a:dgm id="{E2DCCE78-4E91-478A-AC95-8C99FA0478BA}"/>
                                            </p:graphicEl>
                                          </p:spTgt>
                                        </p:tgtEl>
                                        <p:attrNameLst>
                                          <p:attrName>ppt_w</p:attrName>
                                        </p:attrNameLst>
                                      </p:cBhvr>
                                      <p:tavLst>
                                        <p:tav tm="0">
                                          <p:val>
                                            <p:strVal val="4/3*#ppt_w"/>
                                          </p:val>
                                        </p:tav>
                                        <p:tav tm="100000">
                                          <p:val>
                                            <p:strVal val="#ppt_w"/>
                                          </p:val>
                                        </p:tav>
                                      </p:tavLst>
                                    </p:anim>
                                    <p:anim calcmode="lin" valueType="num">
                                      <p:cBhvr>
                                        <p:cTn id="32" dur="500" fill="hold"/>
                                        <p:tgtEl>
                                          <p:spTgt spid="4">
                                            <p:graphicEl>
                                              <a:dgm id="{E2DCCE78-4E91-478A-AC95-8C99FA0478BA}"/>
                                            </p:graphicEl>
                                          </p:spTgt>
                                        </p:tgtEl>
                                        <p:attrNameLst>
                                          <p:attrName>ppt_h</p:attrName>
                                        </p:attrNameLst>
                                      </p:cBhvr>
                                      <p:tavLst>
                                        <p:tav tm="0">
                                          <p:val>
                                            <p:strVal val="4/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4">
                                            <p:graphicEl>
                                              <a:dgm id="{61ECA836-A063-4732-8FCE-7371515484D2}"/>
                                            </p:graphicEl>
                                          </p:spTgt>
                                        </p:tgtEl>
                                        <p:attrNameLst>
                                          <p:attrName>style.visibility</p:attrName>
                                        </p:attrNameLst>
                                      </p:cBhvr>
                                      <p:to>
                                        <p:strVal val="visible"/>
                                      </p:to>
                                    </p:set>
                                    <p:animEffect transition="in" filter="wipe(right)">
                                      <p:cBhvr>
                                        <p:cTn id="37" dur="1000"/>
                                        <p:tgtEl>
                                          <p:spTgt spid="4">
                                            <p:graphicEl>
                                              <a:dgm id="{61ECA836-A063-4732-8FCE-7371515484D2}"/>
                                            </p:graphicEl>
                                          </p:spTgt>
                                        </p:tgtEl>
                                      </p:cBhvr>
                                    </p:animEffect>
                                  </p:childTnLst>
                                </p:cTn>
                              </p:par>
                              <p:par>
                                <p:cTn id="38" presetID="23" presetClass="entr" presetSubtype="288" fill="hold" grpId="0" nodeType="withEffect">
                                  <p:stCondLst>
                                    <p:cond delay="0"/>
                                  </p:stCondLst>
                                  <p:childTnLst>
                                    <p:set>
                                      <p:cBhvr>
                                        <p:cTn id="39" dur="1" fill="hold">
                                          <p:stCondLst>
                                            <p:cond delay="0"/>
                                          </p:stCondLst>
                                        </p:cTn>
                                        <p:tgtEl>
                                          <p:spTgt spid="4">
                                            <p:graphicEl>
                                              <a:dgm id="{56007AA9-A7E7-415B-B736-341909E30644}"/>
                                            </p:graphicEl>
                                          </p:spTgt>
                                        </p:tgtEl>
                                        <p:attrNameLst>
                                          <p:attrName>style.visibility</p:attrName>
                                        </p:attrNameLst>
                                      </p:cBhvr>
                                      <p:to>
                                        <p:strVal val="visible"/>
                                      </p:to>
                                    </p:set>
                                    <p:anim calcmode="lin" valueType="num">
                                      <p:cBhvr>
                                        <p:cTn id="40" dur="500" fill="hold"/>
                                        <p:tgtEl>
                                          <p:spTgt spid="4">
                                            <p:graphicEl>
                                              <a:dgm id="{56007AA9-A7E7-415B-B736-341909E30644}"/>
                                            </p:graphicEl>
                                          </p:spTgt>
                                        </p:tgtEl>
                                        <p:attrNameLst>
                                          <p:attrName>ppt_w</p:attrName>
                                        </p:attrNameLst>
                                      </p:cBhvr>
                                      <p:tavLst>
                                        <p:tav tm="0">
                                          <p:val>
                                            <p:strVal val="4/3*#ppt_w"/>
                                          </p:val>
                                        </p:tav>
                                        <p:tav tm="100000">
                                          <p:val>
                                            <p:strVal val="#ppt_w"/>
                                          </p:val>
                                        </p:tav>
                                      </p:tavLst>
                                    </p:anim>
                                    <p:anim calcmode="lin" valueType="num">
                                      <p:cBhvr>
                                        <p:cTn id="41" dur="500" fill="hold"/>
                                        <p:tgtEl>
                                          <p:spTgt spid="4">
                                            <p:graphicEl>
                                              <a:dgm id="{56007AA9-A7E7-415B-B736-341909E30644}"/>
                                            </p:graphicEl>
                                          </p:spTgt>
                                        </p:tgtEl>
                                        <p:attrNameLst>
                                          <p:attrName>ppt_h</p:attrName>
                                        </p:attrNameLst>
                                      </p:cBhvr>
                                      <p:tavLst>
                                        <p:tav tm="0">
                                          <p:val>
                                            <p:strVal val="4/3*#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
                                            <p:graphicEl>
                                              <a:dgm id="{35E4E51B-E862-4E6A-8815-EA7ADC740C94}"/>
                                            </p:graphicEl>
                                          </p:spTgt>
                                        </p:tgtEl>
                                        <p:attrNameLst>
                                          <p:attrName>style.visibility</p:attrName>
                                        </p:attrNameLst>
                                      </p:cBhvr>
                                      <p:to>
                                        <p:strVal val="visible"/>
                                      </p:to>
                                    </p:set>
                                    <p:animEffect transition="in" filter="wipe(down)">
                                      <p:cBhvr>
                                        <p:cTn id="46" dur="500"/>
                                        <p:tgtEl>
                                          <p:spTgt spid="4">
                                            <p:graphicEl>
                                              <a:dgm id="{35E4E51B-E862-4E6A-8815-EA7ADC740C94}"/>
                                            </p:graphicEl>
                                          </p:spTgt>
                                        </p:tgtEl>
                                      </p:cBhvr>
                                    </p:animEffect>
                                  </p:childTnLst>
                                </p:cTn>
                              </p:par>
                              <p:par>
                                <p:cTn id="47" presetID="23" presetClass="entr" presetSubtype="288" fill="hold" grpId="0" nodeType="withEffect">
                                  <p:stCondLst>
                                    <p:cond delay="0"/>
                                  </p:stCondLst>
                                  <p:childTnLst>
                                    <p:set>
                                      <p:cBhvr>
                                        <p:cTn id="48" dur="1" fill="hold">
                                          <p:stCondLst>
                                            <p:cond delay="0"/>
                                          </p:stCondLst>
                                        </p:cTn>
                                        <p:tgtEl>
                                          <p:spTgt spid="4">
                                            <p:graphicEl>
                                              <a:dgm id="{C3669406-279E-46C6-8A1B-09F64F586A09}"/>
                                            </p:graphicEl>
                                          </p:spTgt>
                                        </p:tgtEl>
                                        <p:attrNameLst>
                                          <p:attrName>style.visibility</p:attrName>
                                        </p:attrNameLst>
                                      </p:cBhvr>
                                      <p:to>
                                        <p:strVal val="visible"/>
                                      </p:to>
                                    </p:set>
                                    <p:anim calcmode="lin" valueType="num">
                                      <p:cBhvr>
                                        <p:cTn id="49" dur="500" fill="hold"/>
                                        <p:tgtEl>
                                          <p:spTgt spid="4">
                                            <p:graphicEl>
                                              <a:dgm id="{C3669406-279E-46C6-8A1B-09F64F586A09}"/>
                                            </p:graphicEl>
                                          </p:spTgt>
                                        </p:tgtEl>
                                        <p:attrNameLst>
                                          <p:attrName>ppt_w</p:attrName>
                                        </p:attrNameLst>
                                      </p:cBhvr>
                                      <p:tavLst>
                                        <p:tav tm="0">
                                          <p:val>
                                            <p:strVal val="4/3*#ppt_w"/>
                                          </p:val>
                                        </p:tav>
                                        <p:tav tm="100000">
                                          <p:val>
                                            <p:strVal val="#ppt_w"/>
                                          </p:val>
                                        </p:tav>
                                      </p:tavLst>
                                    </p:anim>
                                    <p:anim calcmode="lin" valueType="num">
                                      <p:cBhvr>
                                        <p:cTn id="50" dur="500" fill="hold"/>
                                        <p:tgtEl>
                                          <p:spTgt spid="4">
                                            <p:graphicEl>
                                              <a:dgm id="{C3669406-279E-46C6-8A1B-09F64F586A09}"/>
                                            </p:graphicEl>
                                          </p:spTgt>
                                        </p:tgtEl>
                                        <p:attrNameLst>
                                          <p:attrName>ppt_h</p:attrName>
                                        </p:attrNameLst>
                                      </p:cBhvr>
                                      <p:tavLst>
                                        <p:tav tm="0">
                                          <p:val>
                                            <p:strVal val="4/3*#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
                                            <p:graphicEl>
                                              <a:dgm id="{85FAFB08-6D6A-4B6D-BD57-2FB9B10F64C9}"/>
                                            </p:graphicEl>
                                          </p:spTgt>
                                        </p:tgtEl>
                                        <p:attrNameLst>
                                          <p:attrName>style.visibility</p:attrName>
                                        </p:attrNameLst>
                                      </p:cBhvr>
                                      <p:to>
                                        <p:strVal val="visible"/>
                                      </p:to>
                                    </p:set>
                                    <p:animEffect transition="in" filter="wipe(down)">
                                      <p:cBhvr>
                                        <p:cTn id="55" dur="1000"/>
                                        <p:tgtEl>
                                          <p:spTgt spid="4">
                                            <p:graphicEl>
                                              <a:dgm id="{85FAFB08-6D6A-4B6D-BD57-2FB9B10F64C9}"/>
                                            </p:graphicEl>
                                          </p:spTgt>
                                        </p:tgtEl>
                                      </p:cBhvr>
                                    </p:animEffect>
                                  </p:childTnLst>
                                </p:cTn>
                              </p:par>
                              <p:par>
                                <p:cTn id="56" presetID="23" presetClass="entr" presetSubtype="288" fill="hold" grpId="0" nodeType="withEffect">
                                  <p:stCondLst>
                                    <p:cond delay="0"/>
                                  </p:stCondLst>
                                  <p:childTnLst>
                                    <p:set>
                                      <p:cBhvr>
                                        <p:cTn id="57" dur="1" fill="hold">
                                          <p:stCondLst>
                                            <p:cond delay="0"/>
                                          </p:stCondLst>
                                        </p:cTn>
                                        <p:tgtEl>
                                          <p:spTgt spid="4">
                                            <p:graphicEl>
                                              <a:dgm id="{7ADFCC2E-E484-412C-BD1D-7156A36BAB88}"/>
                                            </p:graphicEl>
                                          </p:spTgt>
                                        </p:tgtEl>
                                        <p:attrNameLst>
                                          <p:attrName>style.visibility</p:attrName>
                                        </p:attrNameLst>
                                      </p:cBhvr>
                                      <p:to>
                                        <p:strVal val="visible"/>
                                      </p:to>
                                    </p:set>
                                    <p:anim calcmode="lin" valueType="num">
                                      <p:cBhvr>
                                        <p:cTn id="58" dur="500" fill="hold"/>
                                        <p:tgtEl>
                                          <p:spTgt spid="4">
                                            <p:graphicEl>
                                              <a:dgm id="{7ADFCC2E-E484-412C-BD1D-7156A36BAB88}"/>
                                            </p:graphicEl>
                                          </p:spTgt>
                                        </p:tgtEl>
                                        <p:attrNameLst>
                                          <p:attrName>ppt_w</p:attrName>
                                        </p:attrNameLst>
                                      </p:cBhvr>
                                      <p:tavLst>
                                        <p:tav tm="0">
                                          <p:val>
                                            <p:strVal val="4/3*#ppt_w"/>
                                          </p:val>
                                        </p:tav>
                                        <p:tav tm="100000">
                                          <p:val>
                                            <p:strVal val="#ppt_w"/>
                                          </p:val>
                                        </p:tav>
                                      </p:tavLst>
                                    </p:anim>
                                    <p:anim calcmode="lin" valueType="num">
                                      <p:cBhvr>
                                        <p:cTn id="59" dur="500" fill="hold"/>
                                        <p:tgtEl>
                                          <p:spTgt spid="4">
                                            <p:graphicEl>
                                              <a:dgm id="{7ADFCC2E-E484-412C-BD1D-7156A36BAB88}"/>
                                            </p:graphicEl>
                                          </p:spTgt>
                                        </p:tgtEl>
                                        <p:attrNameLst>
                                          <p:attrName>ppt_h</p:attrName>
                                        </p:attrNameLst>
                                      </p:cBhvr>
                                      <p:tavLst>
                                        <p:tav tm="0">
                                          <p:val>
                                            <p:strVal val="4/3*#ppt_h"/>
                                          </p:val>
                                        </p:tav>
                                        <p:tav tm="100000">
                                          <p:val>
                                            <p:strVal val="#ppt_h"/>
                                          </p:val>
                                        </p:tav>
                                      </p:tavLst>
                                    </p:anim>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4">
                                            <p:graphicEl>
                                              <a:dgm id="{1EBAE08D-9AC9-4B8E-87E0-5F7864EED32F}"/>
                                            </p:graphicEl>
                                          </p:spTgt>
                                        </p:tgtEl>
                                        <p:attrNameLst>
                                          <p:attrName>style.visibility</p:attrName>
                                        </p:attrNameLst>
                                      </p:cBhvr>
                                      <p:to>
                                        <p:strVal val="visible"/>
                                      </p:to>
                                    </p:set>
                                    <p:animEffect transition="in" filter="wipe(left)">
                                      <p:cBhvr>
                                        <p:cTn id="63" dur="1000"/>
                                        <p:tgtEl>
                                          <p:spTgt spid="4">
                                            <p:graphicEl>
                                              <a:dgm id="{1EBAE08D-9AC9-4B8E-87E0-5F7864EED3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Rectangle 2"/>
          <p:cNvSpPr>
            <a:spLocks noGrp="1" noChangeArrowheads="1"/>
          </p:cNvSpPr>
          <p:nvPr>
            <p:ph type="title" idx="4294967295"/>
          </p:nvPr>
        </p:nvSpPr>
        <p:spPr>
          <a:xfrm>
            <a:off x="0" y="147480"/>
            <a:ext cx="9144000" cy="855406"/>
          </a:xfrm>
          <a:ln/>
        </p:spPr>
        <p:txBody>
          <a:bodyPr>
            <a:normAutofit/>
          </a:bodyPr>
          <a:lstStyle/>
          <a:p>
            <a:pPr algn="ctr"/>
            <a:r>
              <a:rPr lang="en-US" sz="4400" dirty="0">
                <a:latin typeface="+mj-lt"/>
              </a:rPr>
              <a:t>STEP – Process Overview</a:t>
            </a:r>
          </a:p>
        </p:txBody>
      </p:sp>
      <p:sp>
        <p:nvSpPr>
          <p:cNvPr id="30728" name="Rectangle 3"/>
          <p:cNvSpPr>
            <a:spLocks noGrp="1" noChangeArrowheads="1"/>
          </p:cNvSpPr>
          <p:nvPr>
            <p:ph sz="half" idx="4294967295"/>
          </p:nvPr>
        </p:nvSpPr>
        <p:spPr>
          <a:xfrm>
            <a:off x="173032" y="1166205"/>
            <a:ext cx="8793332" cy="4525963"/>
          </a:xfrm>
          <a:ln/>
        </p:spPr>
        <p:txBody>
          <a:bodyPr/>
          <a:lstStyle/>
          <a:p>
            <a:pPr>
              <a:spcBef>
                <a:spcPts val="1200"/>
              </a:spcBef>
              <a:buFont typeface="Wingdings" panose="05000000000000000000" pitchFamily="2" charset="2"/>
              <a:buChar char="Ø"/>
            </a:pPr>
            <a:r>
              <a:rPr lang="en-US" sz="2800" dirty="0">
                <a:solidFill>
                  <a:schemeClr val="tx1"/>
                </a:solidFill>
                <a:latin typeface="+mn-lt"/>
              </a:rPr>
              <a:t>STEP is an observation and feedback process. </a:t>
            </a:r>
            <a:r>
              <a:rPr lang="en-US" sz="2800" b="1" dirty="0">
                <a:solidFill>
                  <a:schemeClr val="tx1"/>
                </a:solidFill>
                <a:latin typeface="+mn-lt"/>
              </a:rPr>
              <a:t>It’s all about the conversation!</a:t>
            </a:r>
          </a:p>
          <a:p>
            <a:pPr>
              <a:spcBef>
                <a:spcPts val="1200"/>
              </a:spcBef>
              <a:buFont typeface="Wingdings" panose="05000000000000000000" pitchFamily="2" charset="2"/>
              <a:buChar char="Ø"/>
            </a:pPr>
            <a:r>
              <a:rPr lang="en-US" sz="2800" dirty="0">
                <a:latin typeface="+mn-lt"/>
              </a:rPr>
              <a:t>Work is observed…</a:t>
            </a:r>
          </a:p>
          <a:p>
            <a:pPr>
              <a:spcBef>
                <a:spcPts val="1200"/>
              </a:spcBef>
              <a:buFont typeface="Wingdings" panose="05000000000000000000" pitchFamily="2" charset="2"/>
              <a:buChar char="Ø"/>
            </a:pPr>
            <a:r>
              <a:rPr lang="en-US" sz="2800" dirty="0">
                <a:solidFill>
                  <a:schemeClr val="tx1"/>
                </a:solidFill>
                <a:latin typeface="+mn-lt"/>
              </a:rPr>
              <a:t>…feedback is then given on safe and at risk behaviors, conditions &amp; processes. </a:t>
            </a:r>
          </a:p>
          <a:p>
            <a:pPr>
              <a:spcBef>
                <a:spcPts val="1200"/>
              </a:spcBef>
              <a:buFont typeface="Wingdings" panose="05000000000000000000" pitchFamily="2" charset="2"/>
              <a:buChar char="Ø"/>
            </a:pPr>
            <a:r>
              <a:rPr lang="en-US" sz="2800" dirty="0">
                <a:latin typeface="+mn-lt"/>
              </a:rPr>
              <a:t>Data is collected using checklists or mobile devices.</a:t>
            </a:r>
          </a:p>
          <a:p>
            <a:pPr>
              <a:spcBef>
                <a:spcPts val="1200"/>
              </a:spcBef>
              <a:buFont typeface="Wingdings" panose="05000000000000000000" pitchFamily="2" charset="2"/>
              <a:buChar char="Ø"/>
            </a:pPr>
            <a:r>
              <a:rPr lang="en-US" sz="2800" dirty="0">
                <a:solidFill>
                  <a:schemeClr val="tx1"/>
                </a:solidFill>
                <a:latin typeface="+mn-lt"/>
              </a:rPr>
              <a:t>The information is then analyzed, followed-up on, and communicated to </a:t>
            </a:r>
            <a:r>
              <a:rPr lang="en-US" sz="2800" u="sng" dirty="0">
                <a:solidFill>
                  <a:schemeClr val="tx1"/>
                </a:solidFill>
                <a:latin typeface="+mn-lt"/>
              </a:rPr>
              <a:t>everyone</a:t>
            </a:r>
            <a:r>
              <a:rPr lang="en-US" sz="2800" dirty="0">
                <a:solidFill>
                  <a:schemeClr val="tx1"/>
                </a:solidFill>
                <a:latin typeface="+mn-lt"/>
              </a:rPr>
              <a:t>.</a:t>
            </a:r>
          </a:p>
        </p:txBody>
      </p:sp>
    </p:spTree>
    <p:custDataLst>
      <p:tags r:id="rId1"/>
    </p:custDataLst>
    <p:extLst>
      <p:ext uri="{BB962C8B-B14F-4D97-AF65-F5344CB8AC3E}">
        <p14:creationId xmlns:p14="http://schemas.microsoft.com/office/powerpoint/2010/main" val="86007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28">
                                            <p:bg/>
                                          </p:spTgt>
                                        </p:tgtEl>
                                        <p:attrNameLst>
                                          <p:attrName>style.visibility</p:attrName>
                                        </p:attrNameLst>
                                      </p:cBhvr>
                                      <p:to>
                                        <p:strVal val="visible"/>
                                      </p:to>
                                    </p:set>
                                    <p:animEffect transition="in" filter="wipe(down)">
                                      <p:cBhvr>
                                        <p:cTn id="7" dur="500"/>
                                        <p:tgtEl>
                                          <p:spTgt spid="3072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728">
                                            <p:txEl>
                                              <p:pRg st="0" end="0"/>
                                            </p:txEl>
                                          </p:spTgt>
                                        </p:tgtEl>
                                        <p:attrNameLst>
                                          <p:attrName>style.visibility</p:attrName>
                                        </p:attrNameLst>
                                      </p:cBhvr>
                                      <p:to>
                                        <p:strVal val="visible"/>
                                      </p:to>
                                    </p:set>
                                    <p:animEffect transition="in" filter="wipe(down)">
                                      <p:cBhvr>
                                        <p:cTn id="12" dur="500"/>
                                        <p:tgtEl>
                                          <p:spTgt spid="307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728">
                                            <p:txEl>
                                              <p:pRg st="1" end="1"/>
                                            </p:txEl>
                                          </p:spTgt>
                                        </p:tgtEl>
                                        <p:attrNameLst>
                                          <p:attrName>style.visibility</p:attrName>
                                        </p:attrNameLst>
                                      </p:cBhvr>
                                      <p:to>
                                        <p:strVal val="visible"/>
                                      </p:to>
                                    </p:set>
                                    <p:animEffect transition="in" filter="wipe(down)">
                                      <p:cBhvr>
                                        <p:cTn id="17" dur="500"/>
                                        <p:tgtEl>
                                          <p:spTgt spid="3072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728">
                                            <p:txEl>
                                              <p:pRg st="2" end="2"/>
                                            </p:txEl>
                                          </p:spTgt>
                                        </p:tgtEl>
                                        <p:attrNameLst>
                                          <p:attrName>style.visibility</p:attrName>
                                        </p:attrNameLst>
                                      </p:cBhvr>
                                      <p:to>
                                        <p:strVal val="visible"/>
                                      </p:to>
                                    </p:set>
                                    <p:animEffect transition="in" filter="wipe(down)">
                                      <p:cBhvr>
                                        <p:cTn id="22" dur="500"/>
                                        <p:tgtEl>
                                          <p:spTgt spid="3072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728">
                                            <p:txEl>
                                              <p:pRg st="3" end="3"/>
                                            </p:txEl>
                                          </p:spTgt>
                                        </p:tgtEl>
                                        <p:attrNameLst>
                                          <p:attrName>style.visibility</p:attrName>
                                        </p:attrNameLst>
                                      </p:cBhvr>
                                      <p:to>
                                        <p:strVal val="visible"/>
                                      </p:to>
                                    </p:set>
                                    <p:animEffect transition="in" filter="wipe(down)">
                                      <p:cBhvr>
                                        <p:cTn id="27" dur="500"/>
                                        <p:tgtEl>
                                          <p:spTgt spid="3072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728">
                                            <p:txEl>
                                              <p:pRg st="4" end="4"/>
                                            </p:txEl>
                                          </p:spTgt>
                                        </p:tgtEl>
                                        <p:attrNameLst>
                                          <p:attrName>style.visibility</p:attrName>
                                        </p:attrNameLst>
                                      </p:cBhvr>
                                      <p:to>
                                        <p:strVal val="visible"/>
                                      </p:to>
                                    </p:set>
                                    <p:animEffect transition="in" filter="wipe(down)">
                                      <p:cBhvr>
                                        <p:cTn id="32" dur="500"/>
                                        <p:tgtEl>
                                          <p:spTgt spid="307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9" name="Title 1"/>
          <p:cNvSpPr>
            <a:spLocks/>
          </p:cNvSpPr>
          <p:nvPr/>
        </p:nvSpPr>
        <p:spPr bwMode="auto">
          <a:xfrm>
            <a:off x="0" y="115825"/>
            <a:ext cx="9143999" cy="788988"/>
          </a:xfrm>
          <a:prstGeom prst="rect">
            <a:avLst/>
          </a:prstGeom>
          <a:noFill/>
          <a:ln w="9525">
            <a:noFill/>
            <a:miter lim="800000"/>
            <a:headEnd/>
            <a:tailEnd/>
          </a:ln>
        </p:spPr>
        <p:txBody>
          <a:bodyPr lIns="91407" tIns="45704" rIns="91407" bIns="45704" anchor="ctr"/>
          <a:lstStyle/>
          <a:p>
            <a:pPr algn="ctr">
              <a:spcBef>
                <a:spcPct val="0"/>
              </a:spcBef>
            </a:pPr>
            <a:r>
              <a:rPr lang="en-US" sz="3600" b="1" dirty="0">
                <a:solidFill>
                  <a:srgbClr val="1F497D"/>
                </a:solidFill>
                <a:latin typeface="Arial Narrow MT"/>
                <a:ea typeface="+mj-ea"/>
                <a:cs typeface="Verdana"/>
              </a:rPr>
              <a:t>STEP – Process Overview</a:t>
            </a:r>
          </a:p>
        </p:txBody>
      </p:sp>
      <p:sp>
        <p:nvSpPr>
          <p:cNvPr id="33800" name="Content Placeholder 2"/>
          <p:cNvSpPr>
            <a:spLocks/>
          </p:cNvSpPr>
          <p:nvPr/>
        </p:nvSpPr>
        <p:spPr bwMode="auto">
          <a:xfrm>
            <a:off x="347663" y="1008065"/>
            <a:ext cx="8582025" cy="3864991"/>
          </a:xfrm>
          <a:prstGeom prst="rect">
            <a:avLst/>
          </a:prstGeom>
          <a:noFill/>
          <a:ln w="9525">
            <a:noFill/>
            <a:miter lim="800000"/>
            <a:headEnd/>
            <a:tailEnd/>
          </a:ln>
        </p:spPr>
        <p:txBody>
          <a:bodyPr lIns="91407" tIns="45704" rIns="91407" bIns="45704"/>
          <a:lstStyle/>
          <a:p>
            <a:pPr marL="342900" indent="-342900">
              <a:spcBef>
                <a:spcPts val="1200"/>
              </a:spcBef>
              <a:buClr>
                <a:srgbClr val="FF0000"/>
              </a:buClr>
              <a:buFont typeface="Arial" pitchFamily="34" charset="0"/>
              <a:buNone/>
            </a:pPr>
            <a:r>
              <a:rPr lang="en-US" sz="3200" b="1" dirty="0">
                <a:solidFill>
                  <a:srgbClr val="C00000"/>
                </a:solidFill>
                <a:effectLst>
                  <a:outerShdw blurRad="38100" dist="38100" dir="2700000" algn="tl">
                    <a:srgbClr val="000000">
                      <a:alpha val="43137"/>
                    </a:srgbClr>
                  </a:outerShdw>
                </a:effectLst>
                <a:cs typeface="Times New Roman" pitchFamily="18" charset="0"/>
              </a:rPr>
              <a:t>We are NOT trying to catch people doing something wrong…just have a conversation.</a:t>
            </a:r>
          </a:p>
          <a:p>
            <a:pPr marL="342900" indent="-342900">
              <a:spcBef>
                <a:spcPts val="1200"/>
              </a:spcBef>
              <a:buClr>
                <a:srgbClr val="FF0000"/>
              </a:buClr>
              <a:buFont typeface="Arial" pitchFamily="34" charset="0"/>
              <a:buNone/>
            </a:pPr>
            <a:r>
              <a:rPr lang="en-US" sz="3200" dirty="0">
                <a:solidFill>
                  <a:srgbClr val="000099"/>
                </a:solidFill>
                <a:cs typeface="Times New Roman" pitchFamily="18" charset="0"/>
              </a:rPr>
              <a:t>We are </a:t>
            </a:r>
            <a:r>
              <a:rPr lang="en-US" sz="3200" i="1" dirty="0">
                <a:solidFill>
                  <a:srgbClr val="000099"/>
                </a:solidFill>
                <a:cs typeface="Times New Roman" pitchFamily="18" charset="0"/>
              </a:rPr>
              <a:t>trying to understand </a:t>
            </a:r>
            <a:r>
              <a:rPr lang="en-US" sz="3200" b="1" dirty="0">
                <a:solidFill>
                  <a:srgbClr val="000099"/>
                </a:solidFill>
                <a:cs typeface="Times New Roman" pitchFamily="18" charset="0"/>
              </a:rPr>
              <a:t>why</a:t>
            </a:r>
            <a:r>
              <a:rPr lang="en-US" sz="3200" dirty="0">
                <a:solidFill>
                  <a:srgbClr val="000099"/>
                </a:solidFill>
                <a:cs typeface="Times New Roman" pitchFamily="18" charset="0"/>
              </a:rPr>
              <a:t> people are doing something at risk.</a:t>
            </a:r>
            <a:endParaRPr lang="en-US" sz="3200" dirty="0">
              <a:cs typeface="Times New Roman" pitchFamily="18" charset="0"/>
            </a:endParaRPr>
          </a:p>
          <a:p>
            <a:pPr marL="342900" indent="-342900">
              <a:spcBef>
                <a:spcPts val="1200"/>
              </a:spcBef>
              <a:buClr>
                <a:srgbClr val="FF0000"/>
              </a:buClr>
              <a:buFont typeface="Arial" pitchFamily="34" charset="0"/>
              <a:buNone/>
            </a:pPr>
            <a:r>
              <a:rPr lang="en-US" sz="3200" dirty="0">
                <a:cs typeface="Times New Roman" pitchFamily="18" charset="0"/>
              </a:rPr>
              <a:t>Additionally, we are looking for things in the </a:t>
            </a:r>
            <a:r>
              <a:rPr lang="en-US" sz="3200" b="1" dirty="0">
                <a:cs typeface="Times New Roman" pitchFamily="18" charset="0"/>
              </a:rPr>
              <a:t>system</a:t>
            </a:r>
            <a:r>
              <a:rPr lang="en-US" sz="3200" dirty="0">
                <a:cs typeface="Times New Roman" pitchFamily="18" charset="0"/>
              </a:rPr>
              <a:t> that are allowing or encourage craft to do at risk behaviors…and thus change/improve the system.</a:t>
            </a:r>
          </a:p>
        </p:txBody>
      </p:sp>
      <p:sp>
        <p:nvSpPr>
          <p:cNvPr id="4" name="WordArt 4"/>
          <p:cNvSpPr>
            <a:spLocks noChangeArrowheads="1" noChangeShapeType="1" noTextEdit="1"/>
          </p:cNvSpPr>
          <p:nvPr/>
        </p:nvSpPr>
        <p:spPr bwMode="auto">
          <a:xfrm>
            <a:off x="4229100" y="4412241"/>
            <a:ext cx="3803650" cy="1774825"/>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0">
                  <a:gsLst>
                    <a:gs pos="0">
                      <a:srgbClr val="FFE701"/>
                    </a:gs>
                    <a:gs pos="100000">
                      <a:srgbClr val="FE3E02"/>
                    </a:gs>
                  </a:gsLst>
                  <a:lin ang="5400000" scaled="1"/>
                </a:gradFill>
                <a:latin typeface="Impact"/>
              </a:rPr>
              <a:t>FACT Finding</a:t>
            </a:r>
          </a:p>
        </p:txBody>
      </p:sp>
    </p:spTree>
    <p:custDataLst>
      <p:tags r:id="rId1"/>
    </p:custDataLst>
    <p:extLst>
      <p:ext uri="{BB962C8B-B14F-4D97-AF65-F5344CB8AC3E}">
        <p14:creationId xmlns:p14="http://schemas.microsoft.com/office/powerpoint/2010/main" val="308818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itle 1"/>
          <p:cNvSpPr>
            <a:spLocks noGrp="1"/>
          </p:cNvSpPr>
          <p:nvPr>
            <p:ph type="title"/>
          </p:nvPr>
        </p:nvSpPr>
        <p:spPr>
          <a:xfrm>
            <a:off x="0" y="126392"/>
            <a:ext cx="9144000" cy="788988"/>
          </a:xfrm>
        </p:spPr>
        <p:txBody>
          <a:bodyPr>
            <a:normAutofit/>
          </a:bodyPr>
          <a:lstStyle/>
          <a:p>
            <a:pPr algn="ctr"/>
            <a:r>
              <a:rPr lang="en-US" sz="4400" dirty="0">
                <a:latin typeface="+mj-lt"/>
              </a:rPr>
              <a:t>Inspections, Audits, Observations</a:t>
            </a:r>
          </a:p>
        </p:txBody>
      </p:sp>
      <p:sp>
        <p:nvSpPr>
          <p:cNvPr id="6" name="Content Placeholder 2"/>
          <p:cNvSpPr txBox="1">
            <a:spLocks/>
          </p:cNvSpPr>
          <p:nvPr/>
        </p:nvSpPr>
        <p:spPr bwMode="auto">
          <a:xfrm>
            <a:off x="207963" y="2482644"/>
            <a:ext cx="9043987" cy="3124200"/>
          </a:xfrm>
          <a:prstGeom prst="rect">
            <a:avLst/>
          </a:prstGeom>
          <a:noFill/>
          <a:ln w="9525">
            <a:noFill/>
            <a:miter lim="800000"/>
            <a:headEnd/>
            <a:tailEnd/>
          </a:ln>
        </p:spPr>
        <p:txBody>
          <a:bodyPr lIns="91407" tIns="45704" rIns="91407" bIns="45704"/>
          <a:lstStyle/>
          <a:p>
            <a:pPr marL="342900" indent="-342900" eaLnBrk="0" hangingPunct="0">
              <a:spcBef>
                <a:spcPct val="20000"/>
              </a:spcBef>
              <a:buFont typeface="Wingdings" pitchFamily="2" charset="2"/>
              <a:buChar char="Ø"/>
              <a:defRPr/>
            </a:pPr>
            <a:r>
              <a:rPr lang="en-US" sz="2800" b="1" i="1" kern="0" dirty="0">
                <a:solidFill>
                  <a:srgbClr val="000099"/>
                </a:solidFill>
                <a:latin typeface="Times New Roman" pitchFamily="18" charset="0"/>
                <a:cs typeface="Times New Roman" pitchFamily="18" charset="0"/>
              </a:rPr>
              <a:t>Inspections</a:t>
            </a:r>
            <a:r>
              <a:rPr lang="en-US" sz="2800" b="1" kern="0" dirty="0">
                <a:solidFill>
                  <a:srgbClr val="000099"/>
                </a:solidFill>
                <a:latin typeface="Times New Roman" pitchFamily="18" charset="0"/>
                <a:cs typeface="Times New Roman" pitchFamily="18" charset="0"/>
              </a:rPr>
              <a:t>: </a:t>
            </a:r>
            <a:br>
              <a:rPr lang="en-US" sz="2800" b="1" kern="0" dirty="0">
                <a:latin typeface="Times New Roman" pitchFamily="18" charset="0"/>
                <a:cs typeface="Times New Roman" pitchFamily="18" charset="0"/>
              </a:rPr>
            </a:br>
            <a:r>
              <a:rPr lang="en-US" sz="2800" b="1" kern="0" dirty="0">
                <a:latin typeface="Times New Roman" pitchFamily="18" charset="0"/>
                <a:cs typeface="Times New Roman" pitchFamily="18" charset="0"/>
              </a:rPr>
              <a:t>  </a:t>
            </a:r>
            <a:r>
              <a:rPr lang="en-US" sz="2800" kern="0" dirty="0">
                <a:latin typeface="Times New Roman" pitchFamily="18" charset="0"/>
                <a:cs typeface="Times New Roman" pitchFamily="18" charset="0"/>
              </a:rPr>
              <a:t>Used to assess compliance with rules &amp; regulations.</a:t>
            </a:r>
          </a:p>
          <a:p>
            <a:pPr marL="342900" indent="-342900" eaLnBrk="0" hangingPunct="0">
              <a:spcBef>
                <a:spcPct val="20000"/>
              </a:spcBef>
              <a:buFont typeface="Wingdings" pitchFamily="2" charset="2"/>
              <a:buChar char="Ø"/>
              <a:defRPr/>
            </a:pPr>
            <a:r>
              <a:rPr lang="en-US" sz="2800" b="1" i="1" kern="0" dirty="0">
                <a:solidFill>
                  <a:srgbClr val="000099"/>
                </a:solidFill>
                <a:latin typeface="Times New Roman" pitchFamily="18" charset="0"/>
                <a:cs typeface="Times New Roman" pitchFamily="18" charset="0"/>
              </a:rPr>
              <a:t>Audits</a:t>
            </a:r>
            <a:r>
              <a:rPr lang="en-US" sz="2800" b="1" kern="0" dirty="0">
                <a:solidFill>
                  <a:srgbClr val="000099"/>
                </a:solidFill>
                <a:latin typeface="Times New Roman" pitchFamily="18" charset="0"/>
                <a:cs typeface="Times New Roman" pitchFamily="18" charset="0"/>
              </a:rPr>
              <a:t>: </a:t>
            </a:r>
            <a:br>
              <a:rPr lang="en-US" sz="2800" b="1" kern="0" dirty="0">
                <a:latin typeface="Times New Roman" pitchFamily="18" charset="0"/>
                <a:cs typeface="Times New Roman" pitchFamily="18" charset="0"/>
              </a:rPr>
            </a:br>
            <a:r>
              <a:rPr lang="en-US" sz="2800" b="1" kern="0" dirty="0">
                <a:latin typeface="Times New Roman" pitchFamily="18" charset="0"/>
                <a:cs typeface="Times New Roman" pitchFamily="18" charset="0"/>
              </a:rPr>
              <a:t>  </a:t>
            </a:r>
            <a:r>
              <a:rPr lang="en-US" sz="2800" kern="0" dirty="0">
                <a:latin typeface="Times New Roman" pitchFamily="18" charset="0"/>
                <a:cs typeface="Times New Roman" pitchFamily="18" charset="0"/>
              </a:rPr>
              <a:t>Used to review the effectiveness of policies &amp; procedures.</a:t>
            </a:r>
          </a:p>
          <a:p>
            <a:pPr marL="342900" indent="-342900" eaLnBrk="0" hangingPunct="0">
              <a:spcBef>
                <a:spcPct val="20000"/>
              </a:spcBef>
              <a:buFont typeface="Wingdings" pitchFamily="2" charset="2"/>
              <a:buChar char="Ø"/>
              <a:defRPr/>
            </a:pPr>
            <a:r>
              <a:rPr lang="en-US" sz="2800" b="1" i="1" kern="0" dirty="0">
                <a:solidFill>
                  <a:srgbClr val="000099"/>
                </a:solidFill>
                <a:latin typeface="Times New Roman" pitchFamily="18" charset="0"/>
                <a:cs typeface="Times New Roman" pitchFamily="18" charset="0"/>
              </a:rPr>
              <a:t>Observations</a:t>
            </a:r>
            <a:r>
              <a:rPr lang="en-US" sz="2800" b="1" kern="0" dirty="0">
                <a:solidFill>
                  <a:srgbClr val="000099"/>
                </a:solidFill>
                <a:latin typeface="Times New Roman" pitchFamily="18" charset="0"/>
                <a:cs typeface="Times New Roman" pitchFamily="18" charset="0"/>
              </a:rPr>
              <a:t>: </a:t>
            </a:r>
            <a:br>
              <a:rPr lang="en-US" sz="2800" kern="0" dirty="0">
                <a:latin typeface="Times New Roman" pitchFamily="18" charset="0"/>
                <a:cs typeface="Times New Roman" pitchFamily="18" charset="0"/>
              </a:rPr>
            </a:br>
            <a:r>
              <a:rPr lang="en-US" sz="2800" kern="0" dirty="0">
                <a:latin typeface="Times New Roman" pitchFamily="18" charset="0"/>
                <a:cs typeface="Times New Roman" pitchFamily="18" charset="0"/>
              </a:rPr>
              <a:t>  Used to give feedback on safe &amp; risky behaviors.</a:t>
            </a:r>
          </a:p>
        </p:txBody>
      </p:sp>
      <p:sp>
        <p:nvSpPr>
          <p:cNvPr id="7" name="Rectangle 6"/>
          <p:cNvSpPr/>
          <p:nvPr/>
        </p:nvSpPr>
        <p:spPr>
          <a:xfrm>
            <a:off x="457200" y="1664112"/>
            <a:ext cx="4556125" cy="584200"/>
          </a:xfrm>
          <a:prstGeom prst="rect">
            <a:avLst/>
          </a:prstGeom>
        </p:spPr>
        <p:txBody>
          <a:bodyPr wrap="none">
            <a:spAutoFit/>
          </a:bodyPr>
          <a:lstStyle/>
          <a:p>
            <a:pPr>
              <a:defRPr/>
            </a:pPr>
            <a:r>
              <a:rPr lang="en-US" sz="3200" b="1" kern="0" dirty="0">
                <a:solidFill>
                  <a:prstClr val="black"/>
                </a:solidFill>
                <a:latin typeface="Garamond"/>
              </a:rPr>
              <a:t>What are the differences?</a:t>
            </a:r>
            <a:endParaRPr lang="en-US" sz="3200" b="1" dirty="0"/>
          </a:p>
        </p:txBody>
      </p:sp>
      <p:sp>
        <p:nvSpPr>
          <p:cNvPr id="8" name="Rectangle 7"/>
          <p:cNvSpPr/>
          <p:nvPr/>
        </p:nvSpPr>
        <p:spPr>
          <a:xfrm>
            <a:off x="1676400" y="1150378"/>
            <a:ext cx="5743575" cy="461963"/>
          </a:xfrm>
          <a:prstGeom prst="rect">
            <a:avLst/>
          </a:prstGeom>
        </p:spPr>
        <p:txBody>
          <a:bodyPr>
            <a:spAutoFit/>
          </a:bodyPr>
          <a:lstStyle/>
          <a:p>
            <a:pPr>
              <a:defRPr/>
            </a:pPr>
            <a:r>
              <a:rPr lang="en-US" sz="2400" b="1" kern="0" dirty="0">
                <a:solidFill>
                  <a:srgbClr val="C00000"/>
                </a:solidFill>
                <a:latin typeface="Arial" pitchFamily="34" charset="0"/>
                <a:cs typeface="Arial" pitchFamily="34" charset="0"/>
              </a:rPr>
              <a:t>Inspections, Audits, &amp; Observations</a:t>
            </a:r>
          </a:p>
        </p:txBody>
      </p:sp>
      <p:sp>
        <p:nvSpPr>
          <p:cNvPr id="9" name="Rectangle 8"/>
          <p:cNvSpPr/>
          <p:nvPr/>
        </p:nvSpPr>
        <p:spPr>
          <a:xfrm rot="20889769">
            <a:off x="2530475" y="2430724"/>
            <a:ext cx="2363788" cy="400050"/>
          </a:xfrm>
          <a:prstGeom prst="rect">
            <a:avLst/>
          </a:prstGeom>
        </p:spPr>
        <p:txBody>
          <a:bodyPr>
            <a:spAutoFit/>
          </a:bodyPr>
          <a:lstStyle/>
          <a:p>
            <a:pPr algn="ctr">
              <a:defRPr/>
            </a:pPr>
            <a:r>
              <a:rPr lang="en-US" sz="2000" i="1" kern="0" dirty="0">
                <a:solidFill>
                  <a:srgbClr val="C00000"/>
                </a:solidFill>
                <a:latin typeface="Arial" pitchFamily="34" charset="0"/>
                <a:cs typeface="Arial" pitchFamily="34" charset="0"/>
              </a:rPr>
              <a:t>Compliance-Based</a:t>
            </a:r>
            <a:endParaRPr lang="en-US" sz="2000" i="1" dirty="0"/>
          </a:p>
        </p:txBody>
      </p:sp>
      <p:sp>
        <p:nvSpPr>
          <p:cNvPr id="10" name="Rectangle 9"/>
          <p:cNvSpPr/>
          <p:nvPr/>
        </p:nvSpPr>
        <p:spPr>
          <a:xfrm rot="20889769">
            <a:off x="1619250" y="3454206"/>
            <a:ext cx="2090738" cy="400050"/>
          </a:xfrm>
          <a:prstGeom prst="rect">
            <a:avLst/>
          </a:prstGeom>
        </p:spPr>
        <p:txBody>
          <a:bodyPr>
            <a:spAutoFit/>
          </a:bodyPr>
          <a:lstStyle/>
          <a:p>
            <a:pPr algn="ctr">
              <a:defRPr/>
            </a:pPr>
            <a:r>
              <a:rPr lang="en-US" sz="2000" i="1" kern="0" dirty="0">
                <a:solidFill>
                  <a:srgbClr val="C00000"/>
                </a:solidFill>
                <a:latin typeface="Arial" pitchFamily="34" charset="0"/>
                <a:cs typeface="Arial" pitchFamily="34" charset="0"/>
              </a:rPr>
              <a:t>Quality-Based</a:t>
            </a:r>
            <a:endParaRPr lang="en-US" sz="2000" i="1" dirty="0"/>
          </a:p>
        </p:txBody>
      </p:sp>
      <p:sp>
        <p:nvSpPr>
          <p:cNvPr id="11" name="Rectangle 10"/>
          <p:cNvSpPr/>
          <p:nvPr/>
        </p:nvSpPr>
        <p:spPr>
          <a:xfrm rot="20889769">
            <a:off x="2518187" y="4367685"/>
            <a:ext cx="2363788" cy="400050"/>
          </a:xfrm>
          <a:prstGeom prst="rect">
            <a:avLst/>
          </a:prstGeom>
        </p:spPr>
        <p:txBody>
          <a:bodyPr>
            <a:spAutoFit/>
          </a:bodyPr>
          <a:lstStyle/>
          <a:p>
            <a:pPr algn="ctr">
              <a:defRPr/>
            </a:pPr>
            <a:r>
              <a:rPr lang="en-US" sz="2000" i="1" kern="0" dirty="0">
                <a:solidFill>
                  <a:srgbClr val="C00000"/>
                </a:solidFill>
                <a:latin typeface="Arial" pitchFamily="34" charset="0"/>
                <a:cs typeface="Arial" pitchFamily="34" charset="0"/>
              </a:rPr>
              <a:t>Behavior-Based</a:t>
            </a:r>
            <a:endParaRPr lang="en-US" sz="2000" i="1" dirty="0"/>
          </a:p>
        </p:txBody>
      </p:sp>
    </p:spTree>
    <p:extLst>
      <p:ext uri="{BB962C8B-B14F-4D97-AF65-F5344CB8AC3E}">
        <p14:creationId xmlns:p14="http://schemas.microsoft.com/office/powerpoint/2010/main" val="333556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cTn>
                              </p:par>
                              <p:par>
                                <p:cTn id="16" presetID="12" presetClass="exit" presetSubtype="4" fill="hold" grpId="1" nodeType="withEffect">
                                  <p:stCondLst>
                                    <p:cond delay="0"/>
                                  </p:stCondLst>
                                  <p:childTnLst>
                                    <p:animEffect transition="out" filter="slide(fromBottom)">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p:cTn id="2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p:cTn id="2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p:cTn id="3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Scale>
                                      <p:cBhvr>
                                        <p:cTn id="4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9"/>
                                        </p:tgtEl>
                                        <p:attrNameLst>
                                          <p:attrName>ppt_x</p:attrName>
                                          <p:attrName>ppt_y</p:attrName>
                                        </p:attrNameLst>
                                      </p:cBhvr>
                                    </p:animMotion>
                                    <p:animEffect transition="in" filter="fade">
                                      <p:cBhvr>
                                        <p:cTn id="43" dur="1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Scale>
                                      <p:cBhvr>
                                        <p:cTn id="4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0"/>
                                        </p:tgtEl>
                                        <p:attrNameLst>
                                          <p:attrName>ppt_x</p:attrName>
                                          <p:attrName>ppt_y</p:attrName>
                                        </p:attrNameLst>
                                      </p:cBhvr>
                                    </p:animMotion>
                                    <p:animEffect transition="in" filter="fade">
                                      <p:cBhvr>
                                        <p:cTn id="50" dur="1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52"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Scale>
                                      <p:cBhvr>
                                        <p:cTn id="55"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1"/>
                                        </p:tgtEl>
                                        <p:attrNameLst>
                                          <p:attrName>ppt_x</p:attrName>
                                          <p:attrName>ppt_y</p:attrName>
                                        </p:attrNameLst>
                                      </p:cBhvr>
                                    </p:animMotion>
                                    <p:animEffect transition="in" filter="fade">
                                      <p:cBhvr>
                                        <p:cTn id="5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P spid="8" grpId="1"/>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5489"/>
          <a:stretch/>
        </p:blipFill>
        <p:spPr>
          <a:xfrm>
            <a:off x="1758807" y="988687"/>
            <a:ext cx="5855695" cy="5559610"/>
          </a:xfrm>
          <a:prstGeom prst="rect">
            <a:avLst/>
          </a:prstGeom>
          <a:ln w="22225">
            <a:solidFill>
              <a:schemeClr val="tx2">
                <a:lumMod val="60000"/>
                <a:lumOff val="40000"/>
              </a:schemeClr>
            </a:solidFill>
          </a:ln>
        </p:spPr>
      </p:pic>
      <p:sp>
        <p:nvSpPr>
          <p:cNvPr id="2" name="TextBox 1"/>
          <p:cNvSpPr txBox="1"/>
          <p:nvPr/>
        </p:nvSpPr>
        <p:spPr>
          <a:xfrm>
            <a:off x="0" y="162242"/>
            <a:ext cx="9144000" cy="707886"/>
          </a:xfrm>
          <a:prstGeom prst="rect">
            <a:avLst/>
          </a:prstGeom>
          <a:noFill/>
        </p:spPr>
        <p:txBody>
          <a:bodyPr wrap="square" rtlCol="0">
            <a:spAutoFit/>
          </a:bodyPr>
          <a:lstStyle/>
          <a:p>
            <a:pPr algn="ctr"/>
            <a:r>
              <a:rPr lang="en-US" sz="4000" b="1" dirty="0">
                <a:latin typeface="+mj-lt"/>
              </a:rPr>
              <a:t>STEP Observation Checklist</a:t>
            </a:r>
          </a:p>
        </p:txBody>
      </p:sp>
    </p:spTree>
    <p:extLst>
      <p:ext uri="{BB962C8B-B14F-4D97-AF65-F5344CB8AC3E}">
        <p14:creationId xmlns:p14="http://schemas.microsoft.com/office/powerpoint/2010/main" val="159181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694" y="950444"/>
            <a:ext cx="8917757" cy="830997"/>
          </a:xfrm>
          <a:prstGeom prst="rect">
            <a:avLst/>
          </a:prstGeom>
        </p:spPr>
        <p:txBody>
          <a:bodyPr wrap="square">
            <a:spAutoFit/>
          </a:bodyPr>
          <a:lstStyle/>
          <a:p>
            <a:pPr algn="ctr"/>
            <a:r>
              <a:rPr lang="en-US" sz="2400" b="1" dirty="0"/>
              <a:t>The General Observations section is used to enter any behavior, condition, or process not covered by the STEP observation checklist. </a:t>
            </a:r>
          </a:p>
        </p:txBody>
      </p:sp>
      <p:pic>
        <p:nvPicPr>
          <p:cNvPr id="3" name="Picture 2"/>
          <p:cNvPicPr>
            <a:picLocks noChangeAspect="1"/>
          </p:cNvPicPr>
          <p:nvPr/>
        </p:nvPicPr>
        <p:blipFill>
          <a:blip r:embed="rId3"/>
          <a:stretch>
            <a:fillRect/>
          </a:stretch>
        </p:blipFill>
        <p:spPr>
          <a:xfrm>
            <a:off x="428046" y="1977606"/>
            <a:ext cx="8287907" cy="981212"/>
          </a:xfrm>
          <a:prstGeom prst="rect">
            <a:avLst/>
          </a:prstGeom>
        </p:spPr>
      </p:pic>
      <p:sp>
        <p:nvSpPr>
          <p:cNvPr id="4" name="Rectangle 3"/>
          <p:cNvSpPr/>
          <p:nvPr/>
        </p:nvSpPr>
        <p:spPr>
          <a:xfrm>
            <a:off x="103695" y="152342"/>
            <a:ext cx="8917757" cy="707886"/>
          </a:xfrm>
          <a:prstGeom prst="rect">
            <a:avLst/>
          </a:prstGeom>
        </p:spPr>
        <p:txBody>
          <a:bodyPr wrap="square">
            <a:spAutoFit/>
          </a:bodyPr>
          <a:lstStyle/>
          <a:p>
            <a:pPr algn="ctr"/>
            <a:r>
              <a:rPr lang="en-US" sz="4000" b="1" dirty="0">
                <a:latin typeface="+mj-lt"/>
              </a:rPr>
              <a:t>General</a:t>
            </a:r>
            <a:r>
              <a:rPr lang="en-US" sz="3600" b="1" dirty="0">
                <a:latin typeface="+mj-lt"/>
              </a:rPr>
              <a:t> Observations </a:t>
            </a:r>
            <a:endParaRPr lang="en-US" sz="3600" dirty="0">
              <a:latin typeface="+mj-lt"/>
            </a:endParaRPr>
          </a:p>
        </p:txBody>
      </p:sp>
      <p:pic>
        <p:nvPicPr>
          <p:cNvPr id="6" name="Picture 5"/>
          <p:cNvPicPr>
            <a:picLocks noChangeAspect="1"/>
          </p:cNvPicPr>
          <p:nvPr/>
        </p:nvPicPr>
        <p:blipFill>
          <a:blip r:embed="rId4"/>
          <a:stretch>
            <a:fillRect/>
          </a:stretch>
        </p:blipFill>
        <p:spPr>
          <a:xfrm>
            <a:off x="437573" y="3389557"/>
            <a:ext cx="8268854" cy="2629267"/>
          </a:xfrm>
          <a:prstGeom prst="rect">
            <a:avLst/>
          </a:prstGeom>
        </p:spPr>
      </p:pic>
    </p:spTree>
    <p:extLst>
      <p:ext uri="{BB962C8B-B14F-4D97-AF65-F5344CB8AC3E}">
        <p14:creationId xmlns:p14="http://schemas.microsoft.com/office/powerpoint/2010/main" val="3686052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386" y="441295"/>
            <a:ext cx="8229600" cy="484650"/>
          </a:xfrm>
        </p:spPr>
        <p:txBody>
          <a:bodyPr>
            <a:noAutofit/>
          </a:bodyPr>
          <a:lstStyle/>
          <a:p>
            <a:r>
              <a:rPr lang="en-US" sz="3600" dirty="0"/>
              <a:t>STEP Purpose</a:t>
            </a:r>
          </a:p>
        </p:txBody>
      </p:sp>
      <p:sp>
        <p:nvSpPr>
          <p:cNvPr id="5" name="Content Placeholder 4"/>
          <p:cNvSpPr>
            <a:spLocks noGrp="1"/>
          </p:cNvSpPr>
          <p:nvPr>
            <p:ph idx="1"/>
          </p:nvPr>
        </p:nvSpPr>
        <p:spPr>
          <a:xfrm>
            <a:off x="308499" y="1113375"/>
            <a:ext cx="8527002" cy="4760913"/>
          </a:xfrm>
        </p:spPr>
        <p:txBody>
          <a:bodyPr/>
          <a:lstStyle/>
          <a:p>
            <a:pPr>
              <a:spcBef>
                <a:spcPts val="1800"/>
              </a:spcBef>
            </a:pPr>
            <a:r>
              <a:rPr lang="en-US" dirty="0"/>
              <a:t>We will achieve… </a:t>
            </a:r>
            <a:br>
              <a:rPr lang="en-US" dirty="0"/>
            </a:br>
            <a:r>
              <a:rPr lang="en-US" b="1" dirty="0">
                <a:solidFill>
                  <a:srgbClr val="C00000"/>
                </a:solidFill>
                <a:effectLst>
                  <a:outerShdw blurRad="38100" dist="38100" dir="2700000" algn="tl">
                    <a:srgbClr val="000000">
                      <a:alpha val="43137"/>
                    </a:srgbClr>
                  </a:outerShdw>
                </a:effectLst>
              </a:rPr>
              <a:t>S</a:t>
            </a:r>
            <a:r>
              <a:rPr lang="en-US" dirty="0"/>
              <a:t>afety </a:t>
            </a:r>
            <a:r>
              <a:rPr lang="en-US" b="1" dirty="0">
                <a:solidFill>
                  <a:srgbClr val="C00000"/>
                </a:solidFill>
                <a:effectLst>
                  <a:outerShdw blurRad="38100" dist="38100" dir="2700000" algn="tl">
                    <a:srgbClr val="000000">
                      <a:alpha val="43137"/>
                    </a:srgbClr>
                  </a:outerShdw>
                </a:effectLst>
              </a:rPr>
              <a:t>T</a:t>
            </a:r>
            <a:r>
              <a:rPr lang="en-US" dirty="0"/>
              <a:t>hrough </a:t>
            </a:r>
            <a:r>
              <a:rPr lang="en-US" b="1" dirty="0">
                <a:solidFill>
                  <a:srgbClr val="C00000"/>
                </a:solidFill>
                <a:effectLst>
                  <a:outerShdw blurRad="38100" dist="38100" dir="2700000" algn="tl">
                    <a:srgbClr val="000000">
                      <a:alpha val="43137"/>
                    </a:srgbClr>
                  </a:outerShdw>
                </a:effectLst>
              </a:rPr>
              <a:t>E</a:t>
            </a:r>
            <a:r>
              <a:rPr lang="en-US" dirty="0"/>
              <a:t>veryone's </a:t>
            </a:r>
            <a:r>
              <a:rPr lang="en-US" b="1" dirty="0">
                <a:solidFill>
                  <a:srgbClr val="C00000"/>
                </a:solidFill>
                <a:effectLst>
                  <a:outerShdw blurRad="38100" dist="38100" dir="2700000" algn="tl">
                    <a:srgbClr val="000000">
                      <a:alpha val="43137"/>
                    </a:srgbClr>
                  </a:outerShdw>
                </a:effectLst>
              </a:rPr>
              <a:t>P</a:t>
            </a:r>
            <a:r>
              <a:rPr lang="en-US" dirty="0"/>
              <a:t>articipation. </a:t>
            </a:r>
          </a:p>
          <a:p>
            <a:pPr>
              <a:spcBef>
                <a:spcPts val="1800"/>
              </a:spcBef>
            </a:pPr>
            <a:r>
              <a:rPr lang="en-US" dirty="0">
                <a:solidFill>
                  <a:srgbClr val="1F497D"/>
                </a:solidFill>
              </a:rPr>
              <a:t>We will do this through actively engaging all employees to look out for the health and safety of each other. </a:t>
            </a:r>
          </a:p>
          <a:p>
            <a:pPr>
              <a:spcBef>
                <a:spcPts val="1800"/>
              </a:spcBef>
            </a:pPr>
            <a:r>
              <a:rPr lang="en-US" dirty="0"/>
              <a:t>We will identify and prevent situations that could result in serious injury or the loss of a life. </a:t>
            </a:r>
          </a:p>
          <a:p>
            <a:pPr>
              <a:spcBef>
                <a:spcPts val="1800"/>
              </a:spcBef>
            </a:pPr>
            <a:r>
              <a:rPr lang="en-US" dirty="0">
                <a:solidFill>
                  <a:srgbClr val="1F497D"/>
                </a:solidFill>
              </a:rPr>
              <a:t>This information will be communicated on a regular bases with solutions and fixes.</a:t>
            </a:r>
          </a:p>
          <a:p>
            <a:pPr>
              <a:spcBef>
                <a:spcPts val="1800"/>
              </a:spcBef>
            </a:pPr>
            <a:r>
              <a:rPr lang="en-US" dirty="0"/>
              <a:t>We will strive to have better </a:t>
            </a:r>
            <a:r>
              <a:rPr lang="en-US" b="1" dirty="0"/>
              <a:t>safety conversations</a:t>
            </a:r>
          </a:p>
        </p:txBody>
      </p:sp>
    </p:spTree>
    <p:custDataLst>
      <p:tags r:id="rId1"/>
    </p:custDataLst>
    <p:extLst>
      <p:ext uri="{BB962C8B-B14F-4D97-AF65-F5344CB8AC3E}">
        <p14:creationId xmlns:p14="http://schemas.microsoft.com/office/powerpoint/2010/main" val="30047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695" y="152342"/>
            <a:ext cx="8917757" cy="707886"/>
          </a:xfrm>
          <a:prstGeom prst="rect">
            <a:avLst/>
          </a:prstGeom>
        </p:spPr>
        <p:txBody>
          <a:bodyPr wrap="square">
            <a:spAutoFit/>
          </a:bodyPr>
          <a:lstStyle/>
          <a:p>
            <a:pPr algn="ctr"/>
            <a:r>
              <a:rPr lang="en-US" sz="4000" b="1" dirty="0">
                <a:latin typeface="+mj-lt"/>
              </a:rPr>
              <a:t>Observations Categories</a:t>
            </a:r>
            <a:endParaRPr lang="en-US" sz="4000" dirty="0">
              <a:latin typeface="+mj-lt"/>
            </a:endParaRPr>
          </a:p>
        </p:txBody>
      </p:sp>
      <p:pic>
        <p:nvPicPr>
          <p:cNvPr id="5" name="Picture 4"/>
          <p:cNvPicPr>
            <a:picLocks noChangeAspect="1"/>
          </p:cNvPicPr>
          <p:nvPr/>
        </p:nvPicPr>
        <p:blipFill>
          <a:blip r:embed="rId3"/>
          <a:stretch>
            <a:fillRect/>
          </a:stretch>
        </p:blipFill>
        <p:spPr>
          <a:xfrm>
            <a:off x="437573" y="1009767"/>
            <a:ext cx="8268854" cy="1143160"/>
          </a:xfrm>
          <a:prstGeom prst="rect">
            <a:avLst/>
          </a:prstGeom>
        </p:spPr>
      </p:pic>
      <p:pic>
        <p:nvPicPr>
          <p:cNvPr id="7" name="Picture 6"/>
          <p:cNvPicPr>
            <a:picLocks noChangeAspect="1"/>
          </p:cNvPicPr>
          <p:nvPr/>
        </p:nvPicPr>
        <p:blipFill>
          <a:blip r:embed="rId4"/>
          <a:stretch>
            <a:fillRect/>
          </a:stretch>
        </p:blipFill>
        <p:spPr>
          <a:xfrm>
            <a:off x="437573" y="2333163"/>
            <a:ext cx="8268854" cy="1143160"/>
          </a:xfrm>
          <a:prstGeom prst="rect">
            <a:avLst/>
          </a:prstGeom>
        </p:spPr>
      </p:pic>
      <p:pic>
        <p:nvPicPr>
          <p:cNvPr id="8" name="Picture 7"/>
          <p:cNvPicPr>
            <a:picLocks noChangeAspect="1"/>
          </p:cNvPicPr>
          <p:nvPr/>
        </p:nvPicPr>
        <p:blipFill>
          <a:blip r:embed="rId5"/>
          <a:stretch>
            <a:fillRect/>
          </a:stretch>
        </p:blipFill>
        <p:spPr>
          <a:xfrm>
            <a:off x="428146" y="3656559"/>
            <a:ext cx="8268854" cy="895475"/>
          </a:xfrm>
          <a:prstGeom prst="rect">
            <a:avLst/>
          </a:prstGeom>
        </p:spPr>
      </p:pic>
      <p:pic>
        <p:nvPicPr>
          <p:cNvPr id="9" name="Picture 8"/>
          <p:cNvPicPr>
            <a:picLocks noChangeAspect="1"/>
          </p:cNvPicPr>
          <p:nvPr/>
        </p:nvPicPr>
        <p:blipFill>
          <a:blip r:embed="rId6"/>
          <a:stretch>
            <a:fillRect/>
          </a:stretch>
        </p:blipFill>
        <p:spPr>
          <a:xfrm>
            <a:off x="437573" y="4702774"/>
            <a:ext cx="8268854" cy="895475"/>
          </a:xfrm>
          <a:prstGeom prst="rect">
            <a:avLst/>
          </a:prstGeom>
        </p:spPr>
      </p:pic>
      <p:pic>
        <p:nvPicPr>
          <p:cNvPr id="10" name="Picture 9"/>
          <p:cNvPicPr>
            <a:picLocks noChangeAspect="1"/>
          </p:cNvPicPr>
          <p:nvPr/>
        </p:nvPicPr>
        <p:blipFill>
          <a:blip r:embed="rId7"/>
          <a:stretch>
            <a:fillRect/>
          </a:stretch>
        </p:blipFill>
        <p:spPr>
          <a:xfrm>
            <a:off x="437573" y="5567693"/>
            <a:ext cx="8268854" cy="285790"/>
          </a:xfrm>
          <a:prstGeom prst="rect">
            <a:avLst/>
          </a:prstGeom>
        </p:spPr>
      </p:pic>
    </p:spTree>
    <p:extLst>
      <p:ext uri="{BB962C8B-B14F-4D97-AF65-F5344CB8AC3E}">
        <p14:creationId xmlns:p14="http://schemas.microsoft.com/office/powerpoint/2010/main" val="4292756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37573" y="1901563"/>
            <a:ext cx="8268854" cy="3696216"/>
          </a:xfrm>
          <a:prstGeom prst="rect">
            <a:avLst/>
          </a:prstGeom>
        </p:spPr>
      </p:pic>
      <p:sp>
        <p:nvSpPr>
          <p:cNvPr id="5" name="Rectangle 4"/>
          <p:cNvSpPr/>
          <p:nvPr/>
        </p:nvSpPr>
        <p:spPr>
          <a:xfrm>
            <a:off x="103695" y="226082"/>
            <a:ext cx="8917757" cy="707886"/>
          </a:xfrm>
          <a:prstGeom prst="rect">
            <a:avLst/>
          </a:prstGeom>
        </p:spPr>
        <p:txBody>
          <a:bodyPr wrap="square">
            <a:spAutoFit/>
          </a:bodyPr>
          <a:lstStyle/>
          <a:p>
            <a:pPr algn="ctr"/>
            <a:r>
              <a:rPr lang="en-US" sz="4000" b="1" dirty="0">
                <a:latin typeface="+mj-lt"/>
              </a:rPr>
              <a:t>Observations Categories</a:t>
            </a:r>
            <a:endParaRPr lang="en-US" sz="4000" dirty="0">
              <a:latin typeface="+mj-lt"/>
            </a:endParaRPr>
          </a:p>
        </p:txBody>
      </p:sp>
    </p:spTree>
    <p:extLst>
      <p:ext uri="{BB962C8B-B14F-4D97-AF65-F5344CB8AC3E}">
        <p14:creationId xmlns:p14="http://schemas.microsoft.com/office/powerpoint/2010/main" val="6172258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484" b="8261"/>
          <a:stretch/>
        </p:blipFill>
        <p:spPr>
          <a:xfrm>
            <a:off x="1241398" y="1076637"/>
            <a:ext cx="6661203" cy="5515895"/>
          </a:xfrm>
          <a:prstGeom prst="rect">
            <a:avLst/>
          </a:prstGeom>
          <a:ln w="34925">
            <a:solidFill>
              <a:srgbClr val="FF0000"/>
            </a:solidFill>
          </a:ln>
        </p:spPr>
      </p:pic>
      <p:sp>
        <p:nvSpPr>
          <p:cNvPr id="3" name="TextBox 2"/>
          <p:cNvSpPr txBox="1"/>
          <p:nvPr/>
        </p:nvSpPr>
        <p:spPr>
          <a:xfrm>
            <a:off x="0" y="117984"/>
            <a:ext cx="9144000" cy="707886"/>
          </a:xfrm>
          <a:prstGeom prst="rect">
            <a:avLst/>
          </a:prstGeom>
          <a:noFill/>
        </p:spPr>
        <p:txBody>
          <a:bodyPr wrap="square" rtlCol="0">
            <a:spAutoFit/>
          </a:bodyPr>
          <a:lstStyle/>
          <a:p>
            <a:pPr algn="ctr"/>
            <a:r>
              <a:rPr lang="en-US" sz="4000" b="1" dirty="0">
                <a:latin typeface="+mj-lt"/>
              </a:rPr>
              <a:t>Focused Observation Checklist</a:t>
            </a:r>
          </a:p>
        </p:txBody>
      </p:sp>
    </p:spTree>
    <p:extLst>
      <p:ext uri="{BB962C8B-B14F-4D97-AF65-F5344CB8AC3E}">
        <p14:creationId xmlns:p14="http://schemas.microsoft.com/office/powerpoint/2010/main" val="38759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219" b="5555"/>
          <a:stretch/>
        </p:blipFill>
        <p:spPr>
          <a:xfrm>
            <a:off x="480911" y="1002896"/>
            <a:ext cx="8211809" cy="5486400"/>
          </a:xfrm>
          <a:prstGeom prst="rect">
            <a:avLst/>
          </a:prstGeom>
          <a:ln w="38100">
            <a:solidFill>
              <a:schemeClr val="tx1"/>
            </a:solidFill>
          </a:ln>
        </p:spPr>
      </p:pic>
      <p:sp>
        <p:nvSpPr>
          <p:cNvPr id="4" name="TextBox 3"/>
          <p:cNvSpPr txBox="1"/>
          <p:nvPr/>
        </p:nvSpPr>
        <p:spPr>
          <a:xfrm>
            <a:off x="0" y="117984"/>
            <a:ext cx="9144000" cy="707886"/>
          </a:xfrm>
          <a:prstGeom prst="rect">
            <a:avLst/>
          </a:prstGeom>
          <a:noFill/>
        </p:spPr>
        <p:txBody>
          <a:bodyPr wrap="square" rtlCol="0">
            <a:spAutoFit/>
          </a:bodyPr>
          <a:lstStyle/>
          <a:p>
            <a:pPr algn="ctr"/>
            <a:r>
              <a:rPr lang="en-US" sz="4000" b="1" dirty="0">
                <a:latin typeface="+mj-lt"/>
              </a:rPr>
              <a:t>Focused Observation Checklist</a:t>
            </a:r>
          </a:p>
        </p:txBody>
      </p:sp>
    </p:spTree>
    <p:extLst>
      <p:ext uri="{BB962C8B-B14F-4D97-AF65-F5344CB8AC3E}">
        <p14:creationId xmlns:p14="http://schemas.microsoft.com/office/powerpoint/2010/main" val="382344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517839510"/>
              </p:ext>
            </p:extLst>
          </p:nvPr>
        </p:nvGraphicFramePr>
        <p:xfrm>
          <a:off x="1558268" y="1596525"/>
          <a:ext cx="6088320" cy="43022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1"/>
          <p:cNvSpPr txBox="1">
            <a:spLocks/>
          </p:cNvSpPr>
          <p:nvPr/>
        </p:nvSpPr>
        <p:spPr bwMode="auto">
          <a:xfrm>
            <a:off x="0" y="127040"/>
            <a:ext cx="9143999" cy="788988"/>
          </a:xfrm>
          <a:prstGeom prst="rect">
            <a:avLst/>
          </a:prstGeom>
          <a:noFill/>
          <a:ln w="9525">
            <a:noFill/>
            <a:miter lim="800000"/>
            <a:headEnd/>
            <a:tailEnd/>
          </a:ln>
        </p:spPr>
        <p:txBody>
          <a:bodyPr lIns="91311" tIns="45657" rIns="91311" bIns="45657" anchor="ctr"/>
          <a:lstStyle/>
          <a:p>
            <a:pPr algn="ctr">
              <a:spcBef>
                <a:spcPct val="0"/>
              </a:spcBef>
              <a:defRPr/>
            </a:pPr>
            <a:r>
              <a:rPr lang="en-US" sz="4400" b="1" dirty="0">
                <a:solidFill>
                  <a:srgbClr val="1F497D"/>
                </a:solidFill>
                <a:latin typeface="+mj-lt"/>
                <a:ea typeface="+mj-ea"/>
                <a:cs typeface="Verdana"/>
              </a:rPr>
              <a:t>Define Severity - Exercise</a:t>
            </a:r>
          </a:p>
        </p:txBody>
      </p:sp>
      <p:sp>
        <p:nvSpPr>
          <p:cNvPr id="9" name="TextBox 8"/>
          <p:cNvSpPr txBox="1"/>
          <p:nvPr/>
        </p:nvSpPr>
        <p:spPr>
          <a:xfrm>
            <a:off x="3684590" y="1161555"/>
            <a:ext cx="1842172" cy="477054"/>
          </a:xfrm>
          <a:prstGeom prst="rect">
            <a:avLst/>
          </a:prstGeom>
          <a:noFill/>
        </p:spPr>
        <p:txBody>
          <a:bodyPr wrap="none">
            <a:spAutoFit/>
          </a:bodyPr>
          <a:lstStyle/>
          <a:p>
            <a:pPr>
              <a:defRPr/>
            </a:pPr>
            <a:r>
              <a:rPr lang="en-US" b="1" dirty="0">
                <a:effectLst>
                  <a:outerShdw blurRad="38100" dist="38100" dir="2700000" algn="tl">
                    <a:srgbClr val="000000">
                      <a:alpha val="43137"/>
                    </a:srgbClr>
                  </a:outerShdw>
                </a:effectLst>
                <a:latin typeface="Arial" pitchFamily="34" charset="0"/>
              </a:rPr>
              <a:t>Probability</a:t>
            </a:r>
          </a:p>
        </p:txBody>
      </p:sp>
      <p:sp>
        <p:nvSpPr>
          <p:cNvPr id="10" name="TextBox 9"/>
          <p:cNvSpPr txBox="1"/>
          <p:nvPr/>
        </p:nvSpPr>
        <p:spPr>
          <a:xfrm rot="16200000">
            <a:off x="1241317" y="3421115"/>
            <a:ext cx="1431802" cy="477054"/>
          </a:xfrm>
          <a:prstGeom prst="rect">
            <a:avLst/>
          </a:prstGeom>
          <a:noFill/>
        </p:spPr>
        <p:txBody>
          <a:bodyPr wrap="none">
            <a:spAutoFit/>
          </a:bodyPr>
          <a:lstStyle/>
          <a:p>
            <a:pPr>
              <a:defRPr/>
            </a:pPr>
            <a:r>
              <a:rPr lang="en-US" b="1" dirty="0">
                <a:effectLst>
                  <a:outerShdw blurRad="38100" dist="38100" dir="2700000" algn="tl">
                    <a:srgbClr val="000000">
                      <a:alpha val="43137"/>
                    </a:srgbClr>
                  </a:outerShdw>
                </a:effectLst>
                <a:latin typeface="Arial" pitchFamily="34" charset="0"/>
              </a:rPr>
              <a:t>Severity</a:t>
            </a:r>
          </a:p>
        </p:txBody>
      </p:sp>
      <p:sp>
        <p:nvSpPr>
          <p:cNvPr id="15" name="TextBox 3"/>
          <p:cNvSpPr txBox="1">
            <a:spLocks noChangeArrowheads="1"/>
          </p:cNvSpPr>
          <p:nvPr/>
        </p:nvSpPr>
        <p:spPr bwMode="auto">
          <a:xfrm>
            <a:off x="2093797" y="2553948"/>
            <a:ext cx="646002" cy="369164"/>
          </a:xfrm>
          <a:prstGeom prst="rect">
            <a:avLst/>
          </a:prstGeom>
          <a:noFill/>
          <a:ln w="9525">
            <a:noFill/>
            <a:miter lim="800000"/>
            <a:headEnd/>
            <a:tailEnd/>
          </a:ln>
        </p:spPr>
        <p:txBody>
          <a:bodyPr wrap="none" lIns="91277" tIns="45637" rIns="91277" bIns="45637">
            <a:spAutoFit/>
          </a:bodyPr>
          <a:lstStyle/>
          <a:p>
            <a:pPr eaLnBrk="1" fontAlgn="auto" hangingPunct="1">
              <a:spcBef>
                <a:spcPts val="0"/>
              </a:spcBef>
              <a:spcAft>
                <a:spcPts val="0"/>
              </a:spcAft>
              <a:defRPr/>
            </a:pPr>
            <a:r>
              <a:rPr lang="en-US" sz="1800" b="1" kern="0" dirty="0">
                <a:solidFill>
                  <a:sysClr val="windowText" lastClr="000000"/>
                </a:solidFill>
                <a:latin typeface="Arial" pitchFamily="34" charset="0"/>
              </a:rPr>
              <a:t>Low</a:t>
            </a:r>
          </a:p>
        </p:txBody>
      </p:sp>
      <p:sp>
        <p:nvSpPr>
          <p:cNvPr id="16" name="TextBox 5"/>
          <p:cNvSpPr txBox="1">
            <a:spLocks noChangeArrowheads="1"/>
          </p:cNvSpPr>
          <p:nvPr/>
        </p:nvSpPr>
        <p:spPr bwMode="auto">
          <a:xfrm>
            <a:off x="2027668" y="4458948"/>
            <a:ext cx="697298" cy="369164"/>
          </a:xfrm>
          <a:prstGeom prst="rect">
            <a:avLst/>
          </a:prstGeom>
          <a:noFill/>
          <a:ln w="9525">
            <a:noFill/>
            <a:miter lim="800000"/>
            <a:headEnd/>
            <a:tailEnd/>
          </a:ln>
        </p:spPr>
        <p:txBody>
          <a:bodyPr wrap="none" lIns="91277" tIns="45637" rIns="91277" bIns="45637">
            <a:spAutoFit/>
          </a:bodyPr>
          <a:lstStyle/>
          <a:p>
            <a:pPr eaLnBrk="1" fontAlgn="auto" hangingPunct="1">
              <a:spcBef>
                <a:spcPts val="0"/>
              </a:spcBef>
              <a:spcAft>
                <a:spcPts val="0"/>
              </a:spcAft>
              <a:defRPr/>
            </a:pPr>
            <a:r>
              <a:rPr lang="en-US" sz="1800" b="1" kern="0" dirty="0">
                <a:solidFill>
                  <a:sysClr val="windowText" lastClr="000000"/>
                </a:solidFill>
                <a:latin typeface="Arial" pitchFamily="34" charset="0"/>
              </a:rPr>
              <a:t>High</a:t>
            </a:r>
          </a:p>
        </p:txBody>
      </p:sp>
      <p:sp>
        <p:nvSpPr>
          <p:cNvPr id="17" name="TextBox 7"/>
          <p:cNvSpPr txBox="1">
            <a:spLocks noChangeArrowheads="1"/>
          </p:cNvSpPr>
          <p:nvPr/>
        </p:nvSpPr>
        <p:spPr bwMode="auto">
          <a:xfrm>
            <a:off x="3371557" y="1583544"/>
            <a:ext cx="646002" cy="369164"/>
          </a:xfrm>
          <a:prstGeom prst="rect">
            <a:avLst/>
          </a:prstGeom>
          <a:noFill/>
          <a:ln w="9525">
            <a:noFill/>
            <a:miter lim="800000"/>
            <a:headEnd/>
            <a:tailEnd/>
          </a:ln>
        </p:spPr>
        <p:txBody>
          <a:bodyPr wrap="none" lIns="91277" tIns="45637" rIns="91277" bIns="45637">
            <a:spAutoFit/>
          </a:bodyPr>
          <a:lstStyle/>
          <a:p>
            <a:pPr eaLnBrk="1" fontAlgn="auto" hangingPunct="1">
              <a:spcBef>
                <a:spcPts val="0"/>
              </a:spcBef>
              <a:spcAft>
                <a:spcPts val="0"/>
              </a:spcAft>
              <a:defRPr/>
            </a:pPr>
            <a:r>
              <a:rPr lang="en-US" sz="1800" b="1" kern="0" dirty="0">
                <a:solidFill>
                  <a:sysClr val="windowText" lastClr="000000"/>
                </a:solidFill>
                <a:latin typeface="Arial" pitchFamily="34" charset="0"/>
              </a:rPr>
              <a:t>Low</a:t>
            </a:r>
          </a:p>
        </p:txBody>
      </p:sp>
      <p:sp>
        <p:nvSpPr>
          <p:cNvPr id="18" name="TextBox 8"/>
          <p:cNvSpPr txBox="1">
            <a:spLocks noChangeArrowheads="1"/>
          </p:cNvSpPr>
          <p:nvPr/>
        </p:nvSpPr>
        <p:spPr bwMode="auto">
          <a:xfrm>
            <a:off x="5198071" y="1583544"/>
            <a:ext cx="697298" cy="369164"/>
          </a:xfrm>
          <a:prstGeom prst="rect">
            <a:avLst/>
          </a:prstGeom>
          <a:noFill/>
          <a:ln w="9525">
            <a:noFill/>
            <a:miter lim="800000"/>
            <a:headEnd/>
            <a:tailEnd/>
          </a:ln>
        </p:spPr>
        <p:txBody>
          <a:bodyPr wrap="none" lIns="91277" tIns="45637" rIns="91277" bIns="45637">
            <a:spAutoFit/>
          </a:bodyPr>
          <a:lstStyle/>
          <a:p>
            <a:pPr eaLnBrk="1" fontAlgn="auto" hangingPunct="1">
              <a:spcBef>
                <a:spcPts val="0"/>
              </a:spcBef>
              <a:spcAft>
                <a:spcPts val="0"/>
              </a:spcAft>
              <a:defRPr/>
            </a:pPr>
            <a:r>
              <a:rPr lang="en-US" sz="1800" b="1" kern="0" dirty="0">
                <a:solidFill>
                  <a:sysClr val="windowText" lastClr="000000"/>
                </a:solidFill>
                <a:latin typeface="Arial" pitchFamily="34" charset="0"/>
              </a:rPr>
              <a:t>High</a:t>
            </a:r>
          </a:p>
        </p:txBody>
      </p:sp>
    </p:spTree>
    <p:custDataLst>
      <p:tags r:id="rId1"/>
    </p:custDataLst>
    <p:extLst>
      <p:ext uri="{BB962C8B-B14F-4D97-AF65-F5344CB8AC3E}">
        <p14:creationId xmlns:p14="http://schemas.microsoft.com/office/powerpoint/2010/main" val="77471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900" decel="100000" fill="hold"/>
                                        <p:tgtEl>
                                          <p:spTgt spid="1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900" decel="100000" fill="hold"/>
                                        <p:tgtEl>
                                          <p:spTgt spid="1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
                                            <p:graphicEl>
                                              <a:dgm id="{0F677454-1A20-4B55-8E97-9403C3A90289}"/>
                                            </p:graphicEl>
                                          </p:spTgt>
                                        </p:tgtEl>
                                        <p:attrNameLst>
                                          <p:attrName>style.visibility</p:attrName>
                                        </p:attrNameLst>
                                      </p:cBhvr>
                                      <p:to>
                                        <p:strVal val="visible"/>
                                      </p:to>
                                    </p:set>
                                    <p:animEffect transition="in" filter="dissolve">
                                      <p:cBhvr>
                                        <p:cTn id="30" dur="500"/>
                                        <p:tgtEl>
                                          <p:spTgt spid="7">
                                            <p:graphicEl>
                                              <a:dgm id="{0F677454-1A20-4B55-8E97-9403C3A90289}"/>
                                            </p:graphicEl>
                                          </p:spTgt>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7">
                                            <p:graphicEl>
                                              <a:dgm id="{F70D9C9C-63AE-4828-8FC5-37A69E11E1E1}"/>
                                            </p:graphicEl>
                                          </p:spTgt>
                                        </p:tgtEl>
                                        <p:attrNameLst>
                                          <p:attrName>style.visibility</p:attrName>
                                        </p:attrNameLst>
                                      </p:cBhvr>
                                      <p:to>
                                        <p:strVal val="visible"/>
                                      </p:to>
                                    </p:set>
                                    <p:animEffect transition="in" filter="dissolve">
                                      <p:cBhvr>
                                        <p:cTn id="34" dur="500"/>
                                        <p:tgtEl>
                                          <p:spTgt spid="7">
                                            <p:graphicEl>
                                              <a:dgm id="{F70D9C9C-63AE-4828-8FC5-37A69E11E1E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900" decel="100000" fill="hold"/>
                                        <p:tgtEl>
                                          <p:spTgt spid="1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43" fill="hold">
                            <p:stCondLst>
                              <p:cond delay="1000"/>
                            </p:stCondLst>
                            <p:childTnLst>
                              <p:par>
                                <p:cTn id="44" presetID="9" presetClass="entr" presetSubtype="0" fill="hold" grpId="0" nodeType="afterEffect">
                                  <p:stCondLst>
                                    <p:cond delay="0"/>
                                  </p:stCondLst>
                                  <p:childTnLst>
                                    <p:set>
                                      <p:cBhvr>
                                        <p:cTn id="45" dur="1" fill="hold">
                                          <p:stCondLst>
                                            <p:cond delay="0"/>
                                          </p:stCondLst>
                                        </p:cTn>
                                        <p:tgtEl>
                                          <p:spTgt spid="7">
                                            <p:graphicEl>
                                              <a:dgm id="{CD3F8D5D-0AC5-4F86-93CD-13FA60A08B4E}"/>
                                            </p:graphicEl>
                                          </p:spTgt>
                                        </p:tgtEl>
                                        <p:attrNameLst>
                                          <p:attrName>style.visibility</p:attrName>
                                        </p:attrNameLst>
                                      </p:cBhvr>
                                      <p:to>
                                        <p:strVal val="visible"/>
                                      </p:to>
                                    </p:set>
                                    <p:animEffect transition="in" filter="dissolve">
                                      <p:cBhvr>
                                        <p:cTn id="46" dur="500"/>
                                        <p:tgtEl>
                                          <p:spTgt spid="7">
                                            <p:graphicEl>
                                              <a:dgm id="{CD3F8D5D-0AC5-4F86-93CD-13FA60A08B4E}"/>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900" decel="100000" fill="hold"/>
                                        <p:tgtEl>
                                          <p:spTgt spid="16"/>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55" fill="hold">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7">
                                            <p:graphicEl>
                                              <a:dgm id="{BE4045A9-FBF5-40E9-85C1-028A3F986B67}"/>
                                            </p:graphicEl>
                                          </p:spTgt>
                                        </p:tgtEl>
                                        <p:attrNameLst>
                                          <p:attrName>style.visibility</p:attrName>
                                        </p:attrNameLst>
                                      </p:cBhvr>
                                      <p:to>
                                        <p:strVal val="visible"/>
                                      </p:to>
                                    </p:set>
                                    <p:animEffect transition="in" filter="dissolve">
                                      <p:cBhvr>
                                        <p:cTn id="58" dur="500"/>
                                        <p:tgtEl>
                                          <p:spTgt spid="7">
                                            <p:graphicEl>
                                              <a:dgm id="{BE4045A9-FBF5-40E9-85C1-028A3F986B6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7">
                                            <p:graphicEl>
                                              <a:dgm id="{D2B3B2F9-F736-4AE0-BF66-4973598730E4}"/>
                                            </p:graphicEl>
                                          </p:spTgt>
                                        </p:tgtEl>
                                        <p:attrNameLst>
                                          <p:attrName>style.visibility</p:attrName>
                                        </p:attrNameLst>
                                      </p:cBhvr>
                                      <p:to>
                                        <p:strVal val="visible"/>
                                      </p:to>
                                    </p:set>
                                    <p:animEffect transition="in" filter="dissolve">
                                      <p:cBhvr>
                                        <p:cTn id="63" dur="500"/>
                                        <p:tgtEl>
                                          <p:spTgt spid="7">
                                            <p:graphicEl>
                                              <a:dgm id="{D2B3B2F9-F736-4AE0-BF66-4973598730E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9" grpId="0"/>
      <p:bldP spid="10" grpId="0"/>
      <p:bldP spid="15" grpId="0"/>
      <p:bldP spid="16" grpId="0"/>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a:xfrm>
            <a:off x="0" y="304816"/>
            <a:ext cx="9144000" cy="788988"/>
          </a:xfrm>
        </p:spPr>
        <p:txBody>
          <a:bodyPr>
            <a:normAutofit/>
          </a:bodyPr>
          <a:lstStyle/>
          <a:p>
            <a:pPr algn="ctr"/>
            <a:r>
              <a:rPr lang="en-US" sz="4400" dirty="0">
                <a:latin typeface="+mj-lt"/>
              </a:rPr>
              <a:t>Observation Exercise: </a:t>
            </a:r>
          </a:p>
        </p:txBody>
      </p:sp>
      <p:grpSp>
        <p:nvGrpSpPr>
          <p:cNvPr id="253954" name="Group 7"/>
          <p:cNvGrpSpPr>
            <a:grpSpLocks/>
          </p:cNvGrpSpPr>
          <p:nvPr/>
        </p:nvGrpSpPr>
        <p:grpSpPr bwMode="auto">
          <a:xfrm>
            <a:off x="1447800" y="1764904"/>
            <a:ext cx="6096000" cy="1447800"/>
            <a:chOff x="1447800" y="1905000"/>
            <a:chExt cx="6096000" cy="1447800"/>
          </a:xfrm>
        </p:grpSpPr>
        <p:graphicFrame>
          <p:nvGraphicFramePr>
            <p:cNvPr id="5" name="Diagram 4"/>
            <p:cNvGraphicFramePr/>
            <p:nvPr/>
          </p:nvGraphicFramePr>
          <p:xfrm>
            <a:off x="1447800" y="1905000"/>
            <a:ext cx="6096000" cy="111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wn Arrow 5"/>
            <p:cNvSpPr/>
            <p:nvPr/>
          </p:nvSpPr>
          <p:spPr bwMode="auto">
            <a:xfrm>
              <a:off x="2362200" y="2971800"/>
              <a:ext cx="1066800" cy="381000"/>
            </a:xfrm>
            <a:prstGeom prst="downArrow">
              <a:avLst/>
            </a:prstGeom>
            <a:solidFill>
              <a:srgbClr val="008000"/>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p>
              <a:pPr algn="ctr">
                <a:defRPr/>
              </a:pPr>
              <a:endParaRPr lang="en-US" dirty="0"/>
            </a:p>
          </p:txBody>
        </p:sp>
        <p:sp>
          <p:nvSpPr>
            <p:cNvPr id="7" name="Down Arrow 6"/>
            <p:cNvSpPr/>
            <p:nvPr/>
          </p:nvSpPr>
          <p:spPr bwMode="auto">
            <a:xfrm>
              <a:off x="5638800" y="2971800"/>
              <a:ext cx="1066800" cy="381000"/>
            </a:xfrm>
            <a:prstGeom prst="downArrow">
              <a:avLst/>
            </a:prstGeom>
            <a:solidFill>
              <a:schemeClr val="accent2"/>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p>
              <a:pPr algn="ctr">
                <a:defRPr/>
              </a:pPr>
              <a:endParaRPr lang="en-US" dirty="0"/>
            </a:p>
          </p:txBody>
        </p:sp>
      </p:grpSp>
      <p:sp>
        <p:nvSpPr>
          <p:cNvPr id="253955" name="TextBox 8"/>
          <p:cNvSpPr txBox="1">
            <a:spLocks noChangeArrowheads="1"/>
          </p:cNvSpPr>
          <p:nvPr/>
        </p:nvSpPr>
        <p:spPr bwMode="auto">
          <a:xfrm>
            <a:off x="381000" y="1052064"/>
            <a:ext cx="8458200" cy="830997"/>
          </a:xfrm>
          <a:prstGeom prst="rect">
            <a:avLst/>
          </a:prstGeom>
          <a:noFill/>
          <a:ln w="9525">
            <a:noFill/>
            <a:miter lim="800000"/>
            <a:headEnd/>
            <a:tailEnd/>
          </a:ln>
        </p:spPr>
        <p:txBody>
          <a:bodyPr>
            <a:spAutoFit/>
          </a:bodyPr>
          <a:lstStyle/>
          <a:p>
            <a:pPr algn="ctr"/>
            <a:r>
              <a:rPr lang="en-US" sz="2400" dirty="0"/>
              <a:t>Watch the short video clip and use tally marks to </a:t>
            </a:r>
          </a:p>
          <a:p>
            <a:pPr algn="ctr"/>
            <a:r>
              <a:rPr lang="en-US" sz="2400" dirty="0"/>
              <a:t>record as many Safe and At-Risk behaviors as you can see.</a:t>
            </a:r>
          </a:p>
        </p:txBody>
      </p:sp>
      <p:cxnSp>
        <p:nvCxnSpPr>
          <p:cNvPr id="11" name="Straight Connector 10"/>
          <p:cNvCxnSpPr/>
          <p:nvPr/>
        </p:nvCxnSpPr>
        <p:spPr bwMode="auto">
          <a:xfrm rot="5400000">
            <a:off x="2667794" y="3821510"/>
            <a:ext cx="3657600" cy="1588"/>
          </a:xfrm>
          <a:prstGeom prst="line">
            <a:avLst/>
          </a:prstGeom>
          <a:no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cxnSp>
    </p:spTree>
    <p:extLst>
      <p:ext uri="{BB962C8B-B14F-4D97-AF65-F5344CB8AC3E}">
        <p14:creationId xmlns:p14="http://schemas.microsoft.com/office/powerpoint/2010/main" val="228399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404"/>
            <a:ext cx="9144000" cy="788988"/>
          </a:xfrm>
        </p:spPr>
        <p:txBody>
          <a:bodyPr>
            <a:normAutofit/>
          </a:bodyPr>
          <a:lstStyle/>
          <a:p>
            <a:pPr algn="ctr"/>
            <a:r>
              <a:rPr lang="en-US" sz="4400" dirty="0">
                <a:latin typeface="+mj-lt"/>
              </a:rPr>
              <a:t>Let’s Observe…</a:t>
            </a:r>
          </a:p>
        </p:txBody>
      </p:sp>
      <p:pic>
        <p:nvPicPr>
          <p:cNvPr id="4" name="7D8BDD3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1468" y="697584"/>
            <a:ext cx="8053494" cy="6040121"/>
          </a:xfrm>
        </p:spPr>
      </p:pic>
    </p:spTree>
    <p:extLst>
      <p:ext uri="{BB962C8B-B14F-4D97-AF65-F5344CB8AC3E}">
        <p14:creationId xmlns:p14="http://schemas.microsoft.com/office/powerpoint/2010/main" val="447600536"/>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0" y="167645"/>
            <a:ext cx="9143999" cy="788988"/>
          </a:xfrm>
        </p:spPr>
        <p:txBody>
          <a:bodyPr>
            <a:normAutofit/>
          </a:bodyPr>
          <a:lstStyle/>
          <a:p>
            <a:pPr algn="ctr"/>
            <a:r>
              <a:rPr lang="en-US" sz="3800" dirty="0">
                <a:latin typeface="+mj-lt"/>
              </a:rPr>
              <a:t>Feedback Is The Key</a:t>
            </a:r>
          </a:p>
        </p:txBody>
      </p:sp>
      <p:sp>
        <p:nvSpPr>
          <p:cNvPr id="135171" name="Rectangle 3"/>
          <p:cNvSpPr>
            <a:spLocks noGrp="1" noChangeArrowheads="1"/>
          </p:cNvSpPr>
          <p:nvPr>
            <p:ph idx="1"/>
          </p:nvPr>
        </p:nvSpPr>
        <p:spPr>
          <a:xfrm>
            <a:off x="227461" y="1074617"/>
            <a:ext cx="8891587" cy="4751388"/>
          </a:xfrm>
        </p:spPr>
        <p:txBody>
          <a:bodyPr>
            <a:normAutofit/>
          </a:bodyPr>
          <a:lstStyle/>
          <a:p>
            <a:pPr>
              <a:spcBef>
                <a:spcPct val="45000"/>
              </a:spcBef>
            </a:pPr>
            <a:r>
              <a:rPr lang="en-US" sz="2500" dirty="0">
                <a:latin typeface="+mn-lt"/>
                <a:cs typeface="Times New Roman" pitchFamily="18" charset="0"/>
              </a:rPr>
              <a:t>People have an internal drive to feel competent.</a:t>
            </a:r>
          </a:p>
          <a:p>
            <a:pPr>
              <a:spcBef>
                <a:spcPct val="45000"/>
              </a:spcBef>
            </a:pPr>
            <a:r>
              <a:rPr lang="en-US" sz="2500" dirty="0">
                <a:solidFill>
                  <a:srgbClr val="1F497D"/>
                </a:solidFill>
                <a:latin typeface="+mn-lt"/>
                <a:ea typeface="+mj-ea"/>
              </a:rPr>
              <a:t>Leaders’ behaviors (verbal &amp; non-verbal) can impact</a:t>
            </a:r>
            <a:br>
              <a:rPr lang="en-US" sz="2500" dirty="0">
                <a:solidFill>
                  <a:srgbClr val="1F497D"/>
                </a:solidFill>
                <a:latin typeface="+mn-lt"/>
                <a:ea typeface="+mj-ea"/>
              </a:rPr>
            </a:br>
            <a:r>
              <a:rPr lang="en-US" sz="2500" dirty="0">
                <a:solidFill>
                  <a:srgbClr val="1F497D"/>
                </a:solidFill>
                <a:latin typeface="+mn-lt"/>
                <a:ea typeface="+mj-ea"/>
              </a:rPr>
              <a:t>  craft future performance.</a:t>
            </a:r>
          </a:p>
          <a:p>
            <a:pPr>
              <a:spcBef>
                <a:spcPct val="45000"/>
              </a:spcBef>
            </a:pPr>
            <a:r>
              <a:rPr lang="en-US" sz="2500" dirty="0">
                <a:latin typeface="+mn-lt"/>
                <a:cs typeface="Times New Roman" pitchFamily="18" charset="0"/>
              </a:rPr>
              <a:t>Feedback can be a consequence and a powerful motivator.</a:t>
            </a:r>
          </a:p>
          <a:p>
            <a:pPr>
              <a:spcBef>
                <a:spcPct val="45000"/>
              </a:spcBef>
            </a:pPr>
            <a:r>
              <a:rPr lang="en-US" sz="2500" dirty="0">
                <a:solidFill>
                  <a:srgbClr val="1F497D"/>
                </a:solidFill>
                <a:latin typeface="+mn-lt"/>
                <a:ea typeface="+mj-ea"/>
              </a:rPr>
              <a:t>Both informal and formal recognition can motivate employees.</a:t>
            </a:r>
          </a:p>
          <a:p>
            <a:pPr>
              <a:spcBef>
                <a:spcPct val="45000"/>
              </a:spcBef>
            </a:pPr>
            <a:r>
              <a:rPr lang="en-US" sz="2500" dirty="0">
                <a:latin typeface="+mn-lt"/>
                <a:cs typeface="Times New Roman" pitchFamily="18" charset="0"/>
              </a:rPr>
              <a:t>Help them feel competent by giving quality recognition.</a:t>
            </a:r>
          </a:p>
          <a:p>
            <a:pPr>
              <a:spcBef>
                <a:spcPct val="45000"/>
              </a:spcBef>
            </a:pPr>
            <a:r>
              <a:rPr lang="en-US" sz="2500" dirty="0">
                <a:solidFill>
                  <a:srgbClr val="1F497D"/>
                </a:solidFill>
                <a:latin typeface="+mn-lt"/>
                <a:ea typeface="+mj-ea"/>
              </a:rPr>
              <a:t>Any recognition (negative &amp; positive) you give send a strong </a:t>
            </a:r>
            <a:br>
              <a:rPr lang="en-US" sz="2500" dirty="0">
                <a:solidFill>
                  <a:srgbClr val="1F497D"/>
                </a:solidFill>
                <a:latin typeface="+mn-lt"/>
                <a:ea typeface="+mj-ea"/>
              </a:rPr>
            </a:br>
            <a:r>
              <a:rPr lang="en-US" sz="2500" dirty="0">
                <a:solidFill>
                  <a:srgbClr val="1F497D"/>
                </a:solidFill>
                <a:latin typeface="+mn-lt"/>
                <a:ea typeface="+mj-ea"/>
              </a:rPr>
              <a:t>  message for future performance.</a:t>
            </a:r>
          </a:p>
          <a:p>
            <a:pPr>
              <a:spcBef>
                <a:spcPct val="45000"/>
              </a:spcBef>
            </a:pPr>
            <a:r>
              <a:rPr lang="en-US" sz="2500" dirty="0">
                <a:latin typeface="+mn-lt"/>
                <a:cs typeface="Times New Roman" pitchFamily="18" charset="0"/>
              </a:rPr>
              <a:t>Quality recognition can help build a teamwork atmosphere.</a:t>
            </a:r>
          </a:p>
        </p:txBody>
      </p:sp>
      <p:sp>
        <p:nvSpPr>
          <p:cNvPr id="4" name="Slide Number Placeholder 3"/>
          <p:cNvSpPr>
            <a:spLocks noGrp="1"/>
          </p:cNvSpPr>
          <p:nvPr>
            <p:ph type="sldNum" sz="quarter" idx="4294967295"/>
          </p:nvPr>
        </p:nvSpPr>
        <p:spPr>
          <a:xfrm>
            <a:off x="3657600" y="6492240"/>
            <a:ext cx="1981200" cy="365760"/>
          </a:xfrm>
          <a:prstGeom prst="rect">
            <a:avLst/>
          </a:prstGeom>
        </p:spPr>
        <p:txBody>
          <a:bodyPr/>
          <a:lstStyle/>
          <a:p>
            <a:pPr>
              <a:defRPr/>
            </a:pPr>
            <a:fld id="{F1E510B7-2DE5-4FED-80BD-FDCBE43EE191}" type="slidenum">
              <a:rPr lang="en-US" smtClean="0"/>
              <a:pPr>
                <a:defRPr/>
              </a:pPr>
              <a:t>57</a:t>
            </a:fld>
            <a:endParaRPr lang="en-US" dirty="0"/>
          </a:p>
        </p:txBody>
      </p:sp>
    </p:spTree>
    <p:custDataLst>
      <p:tags r:id="rId1"/>
    </p:custDataLst>
    <p:extLst>
      <p:ext uri="{BB962C8B-B14F-4D97-AF65-F5344CB8AC3E}">
        <p14:creationId xmlns:p14="http://schemas.microsoft.com/office/powerpoint/2010/main" val="344193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 calcmode="lin" valueType="num">
                                      <p:cBhvr>
                                        <p:cTn id="7" dur="500" fill="hold"/>
                                        <p:tgtEl>
                                          <p:spTgt spid="135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51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5171">
                                            <p:txEl>
                                              <p:pRg st="1" end="1"/>
                                            </p:txEl>
                                          </p:spTgt>
                                        </p:tgtEl>
                                        <p:attrNameLst>
                                          <p:attrName>style.visibility</p:attrName>
                                        </p:attrNameLst>
                                      </p:cBhvr>
                                      <p:to>
                                        <p:strVal val="visible"/>
                                      </p:to>
                                    </p:set>
                                    <p:anim calcmode="lin" valueType="num">
                                      <p:cBhvr>
                                        <p:cTn id="13" dur="500" fill="hold"/>
                                        <p:tgtEl>
                                          <p:spTgt spid="13517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51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5171">
                                            <p:txEl>
                                              <p:pRg st="2" end="2"/>
                                            </p:txEl>
                                          </p:spTgt>
                                        </p:tgtEl>
                                        <p:attrNameLst>
                                          <p:attrName>style.visibility</p:attrName>
                                        </p:attrNameLst>
                                      </p:cBhvr>
                                      <p:to>
                                        <p:strVal val="visible"/>
                                      </p:to>
                                    </p:set>
                                    <p:anim calcmode="lin" valueType="num">
                                      <p:cBhvr>
                                        <p:cTn id="19" dur="500" fill="hold"/>
                                        <p:tgtEl>
                                          <p:spTgt spid="13517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517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5171">
                                            <p:txEl>
                                              <p:pRg st="3" end="3"/>
                                            </p:txEl>
                                          </p:spTgt>
                                        </p:tgtEl>
                                        <p:attrNameLst>
                                          <p:attrName>style.visibility</p:attrName>
                                        </p:attrNameLst>
                                      </p:cBhvr>
                                      <p:to>
                                        <p:strVal val="visible"/>
                                      </p:to>
                                    </p:set>
                                    <p:anim calcmode="lin" valueType="num">
                                      <p:cBhvr>
                                        <p:cTn id="25" dur="500" fill="hold"/>
                                        <p:tgtEl>
                                          <p:spTgt spid="13517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3517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5171">
                                            <p:txEl>
                                              <p:pRg st="4" end="4"/>
                                            </p:txEl>
                                          </p:spTgt>
                                        </p:tgtEl>
                                        <p:attrNameLst>
                                          <p:attrName>style.visibility</p:attrName>
                                        </p:attrNameLst>
                                      </p:cBhvr>
                                      <p:to>
                                        <p:strVal val="visible"/>
                                      </p:to>
                                    </p:set>
                                    <p:anim calcmode="lin" valueType="num">
                                      <p:cBhvr>
                                        <p:cTn id="31" dur="500" fill="hold"/>
                                        <p:tgtEl>
                                          <p:spTgt spid="13517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3517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35171">
                                            <p:txEl>
                                              <p:pRg st="5" end="5"/>
                                            </p:txEl>
                                          </p:spTgt>
                                        </p:tgtEl>
                                        <p:attrNameLst>
                                          <p:attrName>style.visibility</p:attrName>
                                        </p:attrNameLst>
                                      </p:cBhvr>
                                      <p:to>
                                        <p:strVal val="visible"/>
                                      </p:to>
                                    </p:set>
                                    <p:anim calcmode="lin" valueType="num">
                                      <p:cBhvr>
                                        <p:cTn id="37" dur="500" fill="hold"/>
                                        <p:tgtEl>
                                          <p:spTgt spid="13517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35171">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35171">
                                            <p:txEl>
                                              <p:pRg st="6" end="6"/>
                                            </p:txEl>
                                          </p:spTgt>
                                        </p:tgtEl>
                                        <p:attrNameLst>
                                          <p:attrName>style.visibility</p:attrName>
                                        </p:attrNameLst>
                                      </p:cBhvr>
                                      <p:to>
                                        <p:strVal val="visible"/>
                                      </p:to>
                                    </p:set>
                                    <p:anim calcmode="lin" valueType="num">
                                      <p:cBhvr>
                                        <p:cTn id="43" dur="500" fill="hold"/>
                                        <p:tgtEl>
                                          <p:spTgt spid="13517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35171">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Title 1"/>
          <p:cNvSpPr>
            <a:spLocks noGrp="1"/>
          </p:cNvSpPr>
          <p:nvPr>
            <p:ph type="title"/>
          </p:nvPr>
        </p:nvSpPr>
        <p:spPr>
          <a:xfrm>
            <a:off x="0" y="100778"/>
            <a:ext cx="9144000" cy="788988"/>
          </a:xfrm>
        </p:spPr>
        <p:txBody>
          <a:bodyPr>
            <a:normAutofit/>
          </a:bodyPr>
          <a:lstStyle/>
          <a:p>
            <a:pPr algn="ctr"/>
            <a:r>
              <a:rPr lang="en-US" sz="4000" dirty="0">
                <a:latin typeface="+mj-lt"/>
              </a:rPr>
              <a:t>We Need to Watch our Language</a:t>
            </a:r>
          </a:p>
        </p:txBody>
      </p:sp>
      <p:sp>
        <p:nvSpPr>
          <p:cNvPr id="69635" name="Content Placeholder 2"/>
          <p:cNvSpPr>
            <a:spLocks noGrp="1"/>
          </p:cNvSpPr>
          <p:nvPr>
            <p:ph idx="1"/>
          </p:nvPr>
        </p:nvSpPr>
        <p:spPr>
          <a:xfrm>
            <a:off x="174170" y="1266403"/>
            <a:ext cx="8839200" cy="4572000"/>
          </a:xfrm>
        </p:spPr>
        <p:txBody>
          <a:bodyPr>
            <a:normAutofit/>
          </a:bodyPr>
          <a:lstStyle/>
          <a:p>
            <a:r>
              <a:rPr lang="en-US" sz="2800" dirty="0">
                <a:latin typeface="+mn-lt"/>
                <a:cs typeface="Times New Roman" pitchFamily="18" charset="0"/>
              </a:rPr>
              <a:t>To change the way people think about safety, you have to talk differently about safety:</a:t>
            </a:r>
          </a:p>
          <a:p>
            <a:pPr lvl="1"/>
            <a:r>
              <a:rPr lang="en-US" sz="2400" b="1" dirty="0">
                <a:latin typeface="+mn-lt"/>
                <a:cs typeface="Times New Roman" pitchFamily="18" charset="0"/>
              </a:rPr>
              <a:t>Achievement not failure oriented</a:t>
            </a:r>
          </a:p>
          <a:p>
            <a:pPr lvl="2">
              <a:buFont typeface="Arial" charset="0"/>
              <a:buChar char="•"/>
            </a:pPr>
            <a:r>
              <a:rPr lang="en-US" sz="2400" dirty="0">
                <a:latin typeface="+mn-lt"/>
                <a:cs typeface="Times New Roman" pitchFamily="18" charset="0"/>
              </a:rPr>
              <a:t>Use </a:t>
            </a:r>
            <a:r>
              <a:rPr lang="en-US" sz="2400" b="1" dirty="0">
                <a:latin typeface="+mn-lt"/>
                <a:cs typeface="Times New Roman" pitchFamily="18" charset="0"/>
              </a:rPr>
              <a:t>At-Risk</a:t>
            </a:r>
            <a:r>
              <a:rPr lang="en-US" sz="2400" dirty="0">
                <a:latin typeface="+mn-lt"/>
                <a:cs typeface="Times New Roman" pitchFamily="18" charset="0"/>
              </a:rPr>
              <a:t> or </a:t>
            </a:r>
            <a:r>
              <a:rPr lang="en-US" sz="2400" b="1" dirty="0">
                <a:latin typeface="+mn-lt"/>
                <a:cs typeface="Times New Roman" pitchFamily="18" charset="0"/>
              </a:rPr>
              <a:t>Risky</a:t>
            </a:r>
            <a:r>
              <a:rPr lang="en-US" sz="2400" dirty="0">
                <a:latin typeface="+mn-lt"/>
                <a:cs typeface="Times New Roman" pitchFamily="18" charset="0"/>
              </a:rPr>
              <a:t> not </a:t>
            </a:r>
            <a:r>
              <a:rPr lang="en-US" sz="2400" b="1" dirty="0">
                <a:latin typeface="+mn-lt"/>
                <a:cs typeface="Times New Roman" pitchFamily="18" charset="0"/>
              </a:rPr>
              <a:t>Unsafe</a:t>
            </a:r>
            <a:r>
              <a:rPr lang="en-US" sz="2400" dirty="0">
                <a:latin typeface="+mn-lt"/>
                <a:cs typeface="Times New Roman" pitchFamily="18" charset="0"/>
              </a:rPr>
              <a:t> or </a:t>
            </a:r>
            <a:r>
              <a:rPr lang="en-US" sz="2400" b="1" dirty="0">
                <a:latin typeface="+mn-lt"/>
                <a:cs typeface="Times New Roman" pitchFamily="18" charset="0"/>
              </a:rPr>
              <a:t>Wrong</a:t>
            </a:r>
            <a:r>
              <a:rPr lang="en-US" sz="2400" dirty="0">
                <a:latin typeface="+mn-lt"/>
                <a:cs typeface="Times New Roman" pitchFamily="18" charset="0"/>
              </a:rPr>
              <a:t>: </a:t>
            </a:r>
            <a:br>
              <a:rPr lang="en-US" sz="2400" dirty="0">
                <a:latin typeface="+mn-lt"/>
                <a:cs typeface="Times New Roman" pitchFamily="18" charset="0"/>
              </a:rPr>
            </a:br>
            <a:br>
              <a:rPr lang="en-US" sz="2400" dirty="0">
                <a:solidFill>
                  <a:srgbClr val="000099"/>
                </a:solidFill>
                <a:latin typeface="+mn-lt"/>
                <a:cs typeface="Times New Roman" pitchFamily="18" charset="0"/>
              </a:rPr>
            </a:br>
            <a:r>
              <a:rPr lang="en-US" sz="2400" dirty="0">
                <a:solidFill>
                  <a:srgbClr val="1F497D"/>
                </a:solidFill>
                <a:latin typeface="+mn-lt"/>
                <a:ea typeface="+mj-ea"/>
              </a:rPr>
              <a:t>“I think you’re putting yourself at-risk for an injury”</a:t>
            </a:r>
            <a:br>
              <a:rPr lang="en-US" sz="2400" dirty="0">
                <a:solidFill>
                  <a:srgbClr val="1F497D"/>
                </a:solidFill>
                <a:latin typeface="+mn-lt"/>
                <a:ea typeface="+mj-ea"/>
              </a:rPr>
            </a:br>
            <a:r>
              <a:rPr lang="en-US" sz="2400" dirty="0">
                <a:solidFill>
                  <a:srgbClr val="002060"/>
                </a:solidFill>
                <a:latin typeface="+mn-lt"/>
                <a:cs typeface="Times New Roman" pitchFamily="18" charset="0"/>
              </a:rPr>
              <a:t>				</a:t>
            </a:r>
            <a:r>
              <a:rPr lang="en-US" sz="2400" b="1" dirty="0">
                <a:latin typeface="+mn-lt"/>
                <a:cs typeface="Times New Roman" pitchFamily="18" charset="0"/>
              </a:rPr>
              <a:t>vs. </a:t>
            </a:r>
            <a:br>
              <a:rPr lang="en-US" sz="2400" dirty="0">
                <a:latin typeface="+mn-lt"/>
                <a:cs typeface="Times New Roman" pitchFamily="18" charset="0"/>
              </a:rPr>
            </a:br>
            <a:r>
              <a:rPr lang="en-US" sz="2400" dirty="0">
                <a:latin typeface="+mn-lt"/>
                <a:cs typeface="Times New Roman" pitchFamily="18" charset="0"/>
              </a:rPr>
              <a:t>“That’s unsafe. What the “</a:t>
            </a:r>
            <a:r>
              <a:rPr lang="en-US" sz="2400" i="1" dirty="0">
                <a:latin typeface="+mn-lt"/>
                <a:cs typeface="Times New Roman" pitchFamily="18" charset="0"/>
              </a:rPr>
              <a:t>~*#@%</a:t>
            </a:r>
            <a:r>
              <a:rPr lang="en-US" sz="2400" dirty="0">
                <a:latin typeface="+mn-lt"/>
                <a:cs typeface="Times New Roman" pitchFamily="18" charset="0"/>
              </a:rPr>
              <a:t>” are you thinking?!” </a:t>
            </a:r>
            <a:br>
              <a:rPr lang="en-US" sz="2400" dirty="0">
                <a:latin typeface="+mn-lt"/>
                <a:cs typeface="Times New Roman" pitchFamily="18" charset="0"/>
              </a:rPr>
            </a:br>
            <a:r>
              <a:rPr lang="en-US" sz="2400" dirty="0">
                <a:latin typeface="+mn-lt"/>
                <a:cs typeface="Times New Roman" pitchFamily="18" charset="0"/>
              </a:rPr>
              <a:t>				 </a:t>
            </a:r>
            <a:br>
              <a:rPr lang="en-US" sz="2400" dirty="0">
                <a:latin typeface="+mn-lt"/>
                <a:cs typeface="Times New Roman" pitchFamily="18" charset="0"/>
              </a:rPr>
            </a:br>
            <a:endParaRPr lang="en-US" sz="2400" dirty="0">
              <a:latin typeface="+mn-lt"/>
              <a:cs typeface="Times New Roman" pitchFamily="18" charset="0"/>
            </a:endParaRPr>
          </a:p>
        </p:txBody>
      </p:sp>
      <p:sp>
        <p:nvSpPr>
          <p:cNvPr id="5" name="TextBox 4"/>
          <p:cNvSpPr txBox="1"/>
          <p:nvPr/>
        </p:nvSpPr>
        <p:spPr>
          <a:xfrm rot="19316867">
            <a:off x="398665" y="3390348"/>
            <a:ext cx="939681"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000" b="1" dirty="0">
                <a:ln w="11430"/>
                <a:solidFill>
                  <a:srgbClr val="008000"/>
                </a:solidFill>
                <a:effectLst>
                  <a:outerShdw blurRad="50800" dist="39000" dir="5460000" algn="tl">
                    <a:srgbClr val="000000">
                      <a:alpha val="38000"/>
                    </a:srgbClr>
                  </a:outerShdw>
                </a:effectLst>
                <a:latin typeface="Arial" pitchFamily="34" charset="0"/>
              </a:rPr>
              <a:t>Good!</a:t>
            </a:r>
          </a:p>
        </p:txBody>
      </p:sp>
      <p:sp>
        <p:nvSpPr>
          <p:cNvPr id="6" name="TextBox 5"/>
          <p:cNvSpPr txBox="1"/>
          <p:nvPr/>
        </p:nvSpPr>
        <p:spPr>
          <a:xfrm rot="19056950">
            <a:off x="355888" y="4046446"/>
            <a:ext cx="1082348"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000" b="1" dirty="0">
                <a:ln w="11430"/>
                <a:solidFill>
                  <a:srgbClr val="C00000"/>
                </a:solidFill>
                <a:effectLst>
                  <a:outerShdw blurRad="50800" dist="39000" dir="5460000" algn="tl">
                    <a:srgbClr val="000000">
                      <a:alpha val="38000"/>
                    </a:srgbClr>
                  </a:outerShdw>
                </a:effectLst>
                <a:latin typeface="Arial" pitchFamily="34" charset="0"/>
              </a:rPr>
              <a:t>Not So </a:t>
            </a:r>
          </a:p>
          <a:p>
            <a:pPr>
              <a:defRPr/>
            </a:pPr>
            <a:r>
              <a:rPr lang="en-US" sz="2000" b="1" dirty="0">
                <a:ln w="11430"/>
                <a:solidFill>
                  <a:srgbClr val="C00000"/>
                </a:solidFill>
                <a:effectLst>
                  <a:outerShdw blurRad="50800" dist="39000" dir="5460000" algn="tl">
                    <a:srgbClr val="000000">
                      <a:alpha val="38000"/>
                    </a:srgbClr>
                  </a:outerShdw>
                </a:effectLst>
                <a:latin typeface="Arial" pitchFamily="34" charset="0"/>
              </a:rPr>
              <a:t>Good!</a:t>
            </a:r>
          </a:p>
        </p:txBody>
      </p:sp>
    </p:spTree>
    <p:custDataLst>
      <p:tags r:id="rId1"/>
    </p:custDataLst>
    <p:extLst>
      <p:ext uri="{BB962C8B-B14F-4D97-AF65-F5344CB8AC3E}">
        <p14:creationId xmlns:p14="http://schemas.microsoft.com/office/powerpoint/2010/main" val="58776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wipe(left)">
                                      <p:cBhvr>
                                        <p:cTn id="7" dur="500"/>
                                        <p:tgtEl>
                                          <p:spTgt spid="696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9635">
                                            <p:txEl>
                                              <p:pRg st="1" end="1"/>
                                            </p:txEl>
                                          </p:spTgt>
                                        </p:tgtEl>
                                        <p:attrNameLst>
                                          <p:attrName>style.visibility</p:attrName>
                                        </p:attrNameLst>
                                      </p:cBhvr>
                                      <p:to>
                                        <p:strVal val="visible"/>
                                      </p:to>
                                    </p:set>
                                    <p:animEffect transition="in" filter="wipe(left)">
                                      <p:cBhvr>
                                        <p:cTn id="12" dur="500"/>
                                        <p:tgtEl>
                                          <p:spTgt spid="696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9635">
                                            <p:txEl>
                                              <p:pRg st="2" end="2"/>
                                            </p:txEl>
                                          </p:spTgt>
                                        </p:tgtEl>
                                        <p:attrNameLst>
                                          <p:attrName>style.visibility</p:attrName>
                                        </p:attrNameLst>
                                      </p:cBhvr>
                                      <p:to>
                                        <p:strVal val="visible"/>
                                      </p:to>
                                    </p:set>
                                    <p:animEffect transition="in" filter="wipe(left)">
                                      <p:cBhvr>
                                        <p:cTn id="17" dur="500"/>
                                        <p:tgtEl>
                                          <p:spTgt spid="69635">
                                            <p:txEl>
                                              <p:pRg st="2" end="2"/>
                                            </p:txEl>
                                          </p:spTgt>
                                        </p:tgtEl>
                                      </p:cBhvr>
                                    </p:animEffect>
                                  </p:childTnLst>
                                </p:cTn>
                              </p:par>
                            </p:childTnLst>
                          </p:cTn>
                        </p:par>
                        <p:par>
                          <p:cTn id="18" fill="hold">
                            <p:stCondLst>
                              <p:cond delay="500"/>
                            </p:stCondLst>
                            <p:childTnLst>
                              <p:par>
                                <p:cTn id="19" presetID="49" presetClass="entr" presetSubtype="0" decel="10000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360"/>
                                          </p:val>
                                        </p:tav>
                                        <p:tav tm="100000">
                                          <p:val>
                                            <p:fltVal val="0"/>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 calcmode="lin" valueType="num">
                                      <p:cBhvr>
                                        <p:cTn id="31" dur="500" fill="hold"/>
                                        <p:tgtEl>
                                          <p:spTgt spid="6"/>
                                        </p:tgtEl>
                                        <p:attrNameLst>
                                          <p:attrName>style.rotation</p:attrName>
                                        </p:attrNameLst>
                                      </p:cBhvr>
                                      <p:tavLst>
                                        <p:tav tm="0">
                                          <p:val>
                                            <p:fltVal val="360"/>
                                          </p:val>
                                        </p:tav>
                                        <p:tav tm="100000">
                                          <p:val>
                                            <p:fltVal val="0"/>
                                          </p:val>
                                        </p:tav>
                                      </p:tavLst>
                                    </p:anim>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bldLvl="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142572"/>
            <a:ext cx="9144000" cy="788988"/>
          </a:xfrm>
        </p:spPr>
        <p:txBody>
          <a:bodyPr>
            <a:normAutofit/>
          </a:bodyPr>
          <a:lstStyle/>
          <a:p>
            <a:pPr algn="ctr"/>
            <a:r>
              <a:rPr lang="en-US" sz="4400" dirty="0">
                <a:latin typeface="+mj-lt"/>
              </a:rPr>
              <a:t>Choose Your Word Carefully </a:t>
            </a:r>
          </a:p>
        </p:txBody>
      </p:sp>
      <p:sp>
        <p:nvSpPr>
          <p:cNvPr id="3" name="Content Placeholder 2"/>
          <p:cNvSpPr>
            <a:spLocks noGrp="1"/>
          </p:cNvSpPr>
          <p:nvPr>
            <p:ph idx="1"/>
          </p:nvPr>
        </p:nvSpPr>
        <p:spPr>
          <a:xfrm>
            <a:off x="228600" y="1133172"/>
            <a:ext cx="8915400" cy="4572000"/>
          </a:xfrm>
        </p:spPr>
        <p:txBody>
          <a:bodyPr>
            <a:noAutofit/>
          </a:bodyPr>
          <a:lstStyle/>
          <a:p>
            <a:pPr>
              <a:defRPr/>
            </a:pPr>
            <a:r>
              <a:rPr lang="en-US" sz="2800" dirty="0">
                <a:latin typeface="+mn-lt"/>
                <a:cs typeface="Times New Roman" pitchFamily="18" charset="0"/>
              </a:rPr>
              <a:t>We want to create a “</a:t>
            </a:r>
            <a:r>
              <a:rPr lang="en-US" sz="2800" b="1" dirty="0">
                <a:latin typeface="+mn-lt"/>
                <a:cs typeface="Times New Roman" pitchFamily="18" charset="0"/>
              </a:rPr>
              <a:t>safety conversation</a:t>
            </a:r>
            <a:r>
              <a:rPr lang="en-US" sz="2800" dirty="0">
                <a:latin typeface="+mn-lt"/>
                <a:cs typeface="Times New Roman" pitchFamily="18" charset="0"/>
              </a:rPr>
              <a:t>,” </a:t>
            </a:r>
            <a:br>
              <a:rPr lang="en-US" sz="2800" dirty="0">
                <a:latin typeface="+mn-lt"/>
                <a:cs typeface="Times New Roman" pitchFamily="18" charset="0"/>
              </a:rPr>
            </a:br>
            <a:r>
              <a:rPr lang="en-US" sz="2800" dirty="0">
                <a:latin typeface="+mn-lt"/>
                <a:cs typeface="Times New Roman" pitchFamily="18" charset="0"/>
              </a:rPr>
              <a:t>   not a one-way top-down communication!</a:t>
            </a:r>
          </a:p>
          <a:p>
            <a:pPr>
              <a:lnSpc>
                <a:spcPct val="150000"/>
              </a:lnSpc>
              <a:defRPr/>
            </a:pPr>
            <a:r>
              <a:rPr lang="en-US" sz="2800" dirty="0">
                <a:latin typeface="+mn-lt"/>
                <a:cs typeface="Times New Roman" pitchFamily="18" charset="0"/>
              </a:rPr>
              <a:t>When talking safety, stay away from words like:</a:t>
            </a:r>
          </a:p>
          <a:p>
            <a:pPr lvl="1">
              <a:defRPr/>
            </a:pPr>
            <a:r>
              <a:rPr lang="en-US" sz="2400" b="1" dirty="0">
                <a:latin typeface="Times New Roman" pitchFamily="18" charset="0"/>
                <a:cs typeface="Times New Roman" pitchFamily="18" charset="0"/>
              </a:rPr>
              <a:t>Bad:</a:t>
            </a:r>
            <a:r>
              <a:rPr lang="en-US" sz="2400" dirty="0">
                <a:latin typeface="Times New Roman" pitchFamily="18" charset="0"/>
                <a:cs typeface="Times New Roman" pitchFamily="18" charset="0"/>
              </a:rPr>
              <a:t> </a:t>
            </a:r>
            <a:r>
              <a:rPr lang="en-US" sz="2400" i="1" dirty="0">
                <a:solidFill>
                  <a:srgbClr val="002060"/>
                </a:solidFill>
                <a:latin typeface="Times New Roman" pitchFamily="18" charset="0"/>
                <a:cs typeface="Times New Roman" pitchFamily="18" charset="0"/>
              </a:rPr>
              <a:t>“That’s really bad, what are you thinking?”</a:t>
            </a:r>
          </a:p>
          <a:p>
            <a:pPr lvl="1">
              <a:defRPr/>
            </a:pPr>
            <a:r>
              <a:rPr lang="en-US" sz="2400" b="1" dirty="0">
                <a:latin typeface="Times New Roman" pitchFamily="18" charset="0"/>
                <a:cs typeface="Times New Roman" pitchFamily="18" charset="0"/>
              </a:rPr>
              <a:t>Improper: </a:t>
            </a:r>
            <a:r>
              <a:rPr lang="en-US" sz="2400" i="1" dirty="0">
                <a:solidFill>
                  <a:srgbClr val="002060"/>
                </a:solidFill>
                <a:latin typeface="Times New Roman" pitchFamily="18" charset="0"/>
                <a:ea typeface="+mn-ea"/>
                <a:cs typeface="Times New Roman" pitchFamily="18" charset="0"/>
              </a:rPr>
              <a:t>“That’s the improper way of holding that wrench”</a:t>
            </a:r>
            <a:endParaRPr lang="en-US" sz="2400" dirty="0">
              <a:solidFill>
                <a:srgbClr val="002060"/>
              </a:solidFill>
              <a:latin typeface="Times New Roman" pitchFamily="18" charset="0"/>
              <a:cs typeface="Times New Roman" pitchFamily="18" charset="0"/>
            </a:endParaRPr>
          </a:p>
          <a:p>
            <a:pPr lvl="1">
              <a:defRPr/>
            </a:pPr>
            <a:r>
              <a:rPr lang="en-US" sz="2400" b="1" dirty="0">
                <a:latin typeface="Times New Roman" pitchFamily="18" charset="0"/>
                <a:cs typeface="Times New Roman" pitchFamily="18" charset="0"/>
              </a:rPr>
              <a:t>Wrong:</a:t>
            </a:r>
            <a:r>
              <a:rPr lang="en-US" sz="2400" dirty="0">
                <a:latin typeface="Times New Roman" pitchFamily="18" charset="0"/>
                <a:cs typeface="Times New Roman" pitchFamily="18" charset="0"/>
              </a:rPr>
              <a:t> </a:t>
            </a:r>
            <a:r>
              <a:rPr lang="en-US" sz="2400" i="1" dirty="0">
                <a:solidFill>
                  <a:srgbClr val="002060"/>
                </a:solidFill>
                <a:latin typeface="Times New Roman" pitchFamily="18" charset="0"/>
                <a:ea typeface="+mn-ea"/>
                <a:cs typeface="Times New Roman" pitchFamily="18" charset="0"/>
              </a:rPr>
              <a:t>“What’s wrong with you, that’s not how we do it?”</a:t>
            </a:r>
            <a:endParaRPr lang="en-US" sz="2400" dirty="0">
              <a:solidFill>
                <a:srgbClr val="002060"/>
              </a:solidFill>
              <a:latin typeface="Times New Roman" pitchFamily="18" charset="0"/>
              <a:cs typeface="Times New Roman" pitchFamily="18" charset="0"/>
            </a:endParaRPr>
          </a:p>
          <a:p>
            <a:pPr lvl="1">
              <a:defRPr/>
            </a:pPr>
            <a:r>
              <a:rPr lang="en-US" sz="2400" b="1" dirty="0">
                <a:latin typeface="Times New Roman" pitchFamily="18" charset="0"/>
                <a:cs typeface="Times New Roman" pitchFamily="18" charset="0"/>
              </a:rPr>
              <a:t>Inappropriate:</a:t>
            </a:r>
            <a:r>
              <a:rPr lang="en-US" sz="2400" dirty="0">
                <a:latin typeface="Times New Roman" pitchFamily="18" charset="0"/>
                <a:cs typeface="Times New Roman" pitchFamily="18" charset="0"/>
              </a:rPr>
              <a:t> </a:t>
            </a:r>
            <a:r>
              <a:rPr lang="en-US" sz="2400" i="1" dirty="0">
                <a:solidFill>
                  <a:srgbClr val="002060"/>
                </a:solidFill>
                <a:latin typeface="Times New Roman" pitchFamily="18" charset="0"/>
                <a:ea typeface="+mn-ea"/>
                <a:cs typeface="Times New Roman" pitchFamily="18" charset="0"/>
              </a:rPr>
              <a:t>“Those clothes are inappropriate for the job”</a:t>
            </a:r>
            <a:endParaRPr lang="en-US" sz="2400" dirty="0">
              <a:solidFill>
                <a:srgbClr val="002060"/>
              </a:solidFill>
              <a:latin typeface="Times New Roman" pitchFamily="18" charset="0"/>
              <a:cs typeface="Times New Roman" pitchFamily="18" charset="0"/>
            </a:endParaRPr>
          </a:p>
          <a:p>
            <a:pPr lvl="1">
              <a:defRPr/>
            </a:pPr>
            <a:r>
              <a:rPr lang="en-US" sz="2400" dirty="0">
                <a:latin typeface="Times New Roman" pitchFamily="18" charset="0"/>
                <a:cs typeface="Times New Roman" pitchFamily="18" charset="0"/>
              </a:rPr>
              <a:t>Or use “</a:t>
            </a:r>
            <a:r>
              <a:rPr lang="en-US" sz="2400" b="1" dirty="0">
                <a:latin typeface="Times New Roman" pitchFamily="18" charset="0"/>
                <a:cs typeface="Times New Roman" pitchFamily="18" charset="0"/>
              </a:rPr>
              <a:t>rules</a:t>
            </a:r>
            <a:r>
              <a:rPr lang="en-US" sz="2400" dirty="0">
                <a:latin typeface="Times New Roman" pitchFamily="18" charset="0"/>
                <a:cs typeface="Times New Roman" pitchFamily="18" charset="0"/>
              </a:rPr>
              <a:t>” as a easy out: </a:t>
            </a:r>
            <a:br>
              <a:rPr lang="en-US" sz="2400" dirty="0">
                <a:latin typeface="Times New Roman" pitchFamily="18" charset="0"/>
                <a:cs typeface="Times New Roman" pitchFamily="18" charset="0"/>
              </a:rPr>
            </a:br>
            <a:r>
              <a:rPr lang="en-US" sz="2400" i="1" dirty="0">
                <a:solidFill>
                  <a:srgbClr val="002060"/>
                </a:solidFill>
                <a:latin typeface="Times New Roman" pitchFamily="18" charset="0"/>
                <a:ea typeface="+mn-ea"/>
                <a:cs typeface="Times New Roman" pitchFamily="18" charset="0"/>
              </a:rPr>
              <a:t>“You know it’s against the rules, you’re </a:t>
            </a:r>
            <a:r>
              <a:rPr lang="en-US" sz="2400" i="1" dirty="0" err="1">
                <a:solidFill>
                  <a:srgbClr val="002060"/>
                </a:solidFill>
                <a:latin typeface="Times New Roman" pitchFamily="18" charset="0"/>
                <a:ea typeface="+mn-ea"/>
                <a:cs typeface="Times New Roman" pitchFamily="18" charset="0"/>
              </a:rPr>
              <a:t>gonna</a:t>
            </a:r>
            <a:r>
              <a:rPr lang="en-US" sz="2400" i="1" dirty="0">
                <a:solidFill>
                  <a:srgbClr val="002060"/>
                </a:solidFill>
                <a:latin typeface="Times New Roman" pitchFamily="18" charset="0"/>
                <a:ea typeface="+mn-ea"/>
                <a:cs typeface="Times New Roman" pitchFamily="18" charset="0"/>
              </a:rPr>
              <a:t> get us all fired?”</a:t>
            </a:r>
            <a:endParaRPr lang="en-US" sz="2400" dirty="0">
              <a:solidFill>
                <a:srgbClr val="00206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57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4" end="4"/>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p:cTn id="2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5" end="5"/>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p:cTn id="3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425003" y="1340527"/>
            <a:ext cx="8355012" cy="25195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rgbClr val="1F497D"/>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dirty="0"/>
              <a:t>To create a dependable, repeatable method to measure safety successes using leading indicators instead of just Recordable Rate and Lost-Time Injuries.</a:t>
            </a:r>
          </a:p>
          <a:p>
            <a:pPr marL="0" indent="0" algn="ctr">
              <a:buFont typeface="Arial"/>
              <a:buNone/>
            </a:pPr>
            <a:r>
              <a:rPr lang="en-US" sz="2800" b="1" dirty="0">
                <a:solidFill>
                  <a:schemeClr val="tx2"/>
                </a:solidFill>
                <a:latin typeface="Verdana" pitchFamily="34" charset="0"/>
                <a:ea typeface="Verdana" pitchFamily="34" charset="0"/>
                <a:cs typeface="Verdana" pitchFamily="34" charset="0"/>
              </a:rPr>
              <a:t> </a:t>
            </a:r>
          </a:p>
          <a:p>
            <a:pPr marL="0" indent="0" algn="ctr">
              <a:buFontTx/>
              <a:buNone/>
            </a:pPr>
            <a:endParaRPr lang="en-US" sz="3600" dirty="0">
              <a:latin typeface="Calibri" pitchFamily="34" charset="0"/>
              <a:cs typeface="Calibri" pitchFamily="34" charset="0"/>
            </a:endParaRPr>
          </a:p>
        </p:txBody>
      </p:sp>
      <p:sp>
        <p:nvSpPr>
          <p:cNvPr id="14" name="Title 3"/>
          <p:cNvSpPr txBox="1">
            <a:spLocks/>
          </p:cNvSpPr>
          <p:nvPr/>
        </p:nvSpPr>
        <p:spPr>
          <a:xfrm>
            <a:off x="312234" y="570120"/>
            <a:ext cx="8229600" cy="4846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latin typeface="Verdana" pitchFamily="34" charset="0"/>
                <a:ea typeface="Verdana" pitchFamily="34" charset="0"/>
                <a:cs typeface="Verdana" pitchFamily="34" charset="0"/>
              </a:rPr>
              <a:t>STEP Vision </a:t>
            </a:r>
          </a:p>
        </p:txBody>
      </p:sp>
      <p:pic>
        <p:nvPicPr>
          <p:cNvPr id="4" name="Picture 3">
            <a:extLst>
              <a:ext uri="{FF2B5EF4-FFF2-40B4-BE49-F238E27FC236}">
                <a16:creationId xmlns:a16="http://schemas.microsoft.com/office/drawing/2014/main" id="{D008C76B-6280-4DD6-9718-0F964B03FD7B}"/>
              </a:ext>
            </a:extLst>
          </p:cNvPr>
          <p:cNvPicPr>
            <a:picLocks noChangeAspect="1"/>
          </p:cNvPicPr>
          <p:nvPr/>
        </p:nvPicPr>
        <p:blipFill>
          <a:blip r:embed="rId4"/>
          <a:stretch>
            <a:fillRect/>
          </a:stretch>
        </p:blipFill>
        <p:spPr>
          <a:xfrm>
            <a:off x="2869717" y="3171324"/>
            <a:ext cx="3465583" cy="3465583"/>
          </a:xfrm>
          <a:prstGeom prst="rect">
            <a:avLst/>
          </a:prstGeom>
        </p:spPr>
      </p:pic>
    </p:spTree>
    <p:custDataLst>
      <p:tags r:id="rId1"/>
    </p:custDataLst>
    <p:extLst>
      <p:ext uri="{BB962C8B-B14F-4D97-AF65-F5344CB8AC3E}">
        <p14:creationId xmlns:p14="http://schemas.microsoft.com/office/powerpoint/2010/main" val="404856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0" y="381000"/>
            <a:ext cx="9144000" cy="788988"/>
          </a:xfrm>
        </p:spPr>
        <p:txBody>
          <a:bodyPr>
            <a:normAutofit/>
          </a:bodyPr>
          <a:lstStyle/>
          <a:p>
            <a:pPr algn="ctr"/>
            <a:r>
              <a:rPr lang="en-US" sz="4000" dirty="0">
                <a:latin typeface="+mj-lt"/>
              </a:rPr>
              <a:t>Techniques for Good Safety Conversations </a:t>
            </a:r>
          </a:p>
        </p:txBody>
      </p:sp>
      <p:sp>
        <p:nvSpPr>
          <p:cNvPr id="138243" name="Content Placeholder 2"/>
          <p:cNvSpPr>
            <a:spLocks noGrp="1"/>
          </p:cNvSpPr>
          <p:nvPr>
            <p:ph idx="1"/>
          </p:nvPr>
        </p:nvSpPr>
        <p:spPr>
          <a:xfrm>
            <a:off x="401637" y="1447800"/>
            <a:ext cx="8742363" cy="4572000"/>
          </a:xfrm>
        </p:spPr>
        <p:txBody>
          <a:bodyPr/>
          <a:lstStyle/>
          <a:p>
            <a:r>
              <a:rPr lang="en-US" sz="3200" dirty="0">
                <a:latin typeface="+mn-lt"/>
                <a:cs typeface="Times New Roman" pitchFamily="18" charset="0"/>
              </a:rPr>
              <a:t>Use “</a:t>
            </a:r>
            <a:r>
              <a:rPr lang="en-US" sz="3200" b="1" dirty="0">
                <a:latin typeface="+mn-lt"/>
                <a:cs typeface="Times New Roman" pitchFamily="18" charset="0"/>
              </a:rPr>
              <a:t>I</a:t>
            </a:r>
            <a:r>
              <a:rPr lang="en-US" sz="3200" dirty="0">
                <a:latin typeface="+mn-lt"/>
                <a:cs typeface="Times New Roman" pitchFamily="18" charset="0"/>
              </a:rPr>
              <a:t>” statements, not “</a:t>
            </a:r>
            <a:r>
              <a:rPr lang="en-US" sz="3200" b="1" dirty="0">
                <a:latin typeface="+mn-lt"/>
                <a:cs typeface="Times New Roman" pitchFamily="18" charset="0"/>
              </a:rPr>
              <a:t>You</a:t>
            </a:r>
            <a:r>
              <a:rPr lang="en-US" sz="3200" dirty="0">
                <a:latin typeface="+mn-lt"/>
                <a:cs typeface="Times New Roman" pitchFamily="18" charset="0"/>
              </a:rPr>
              <a:t>” statements:</a:t>
            </a:r>
            <a:br>
              <a:rPr lang="en-US" sz="3200" dirty="0">
                <a:solidFill>
                  <a:srgbClr val="002060"/>
                </a:solidFill>
                <a:latin typeface="+mn-lt"/>
                <a:cs typeface="Times New Roman" pitchFamily="18" charset="0"/>
              </a:rPr>
            </a:br>
            <a:r>
              <a:rPr lang="en-US" dirty="0">
                <a:solidFill>
                  <a:srgbClr val="000099"/>
                </a:solidFill>
                <a:latin typeface="Times New Roman" pitchFamily="18" charset="0"/>
                <a:cs typeface="Times New Roman" pitchFamily="18" charset="0"/>
              </a:rPr>
              <a:t>“</a:t>
            </a:r>
            <a:r>
              <a:rPr lang="en-US" sz="2400" i="1" dirty="0">
                <a:solidFill>
                  <a:srgbClr val="000099"/>
                </a:solidFill>
                <a:latin typeface="Times New Roman" pitchFamily="18" charset="0"/>
                <a:cs typeface="Times New Roman" pitchFamily="18" charset="0"/>
              </a:rPr>
              <a:t>I think</a:t>
            </a:r>
            <a:r>
              <a:rPr lang="en-US" dirty="0">
                <a:solidFill>
                  <a:srgbClr val="000099"/>
                </a:solidFill>
                <a:latin typeface="Times New Roman" pitchFamily="18" charset="0"/>
                <a:cs typeface="Times New Roman" pitchFamily="18" charset="0"/>
              </a:rPr>
              <a:t>…” </a:t>
            </a:r>
            <a:r>
              <a:rPr lang="en-US" b="1" dirty="0">
                <a:solidFill>
                  <a:srgbClr val="000099"/>
                </a:solidFill>
                <a:latin typeface="Times New Roman" pitchFamily="18" charset="0"/>
                <a:cs typeface="Times New Roman" pitchFamily="18" charset="0"/>
              </a:rPr>
              <a:t>or</a:t>
            </a:r>
            <a:r>
              <a:rPr lang="en-US" dirty="0">
                <a:solidFill>
                  <a:srgbClr val="000099"/>
                </a:solidFill>
                <a:latin typeface="Times New Roman" pitchFamily="18" charset="0"/>
                <a:cs typeface="Times New Roman" pitchFamily="18" charset="0"/>
              </a:rPr>
              <a:t> “</a:t>
            </a:r>
            <a:r>
              <a:rPr lang="en-US" sz="2400" i="1" dirty="0">
                <a:solidFill>
                  <a:srgbClr val="000099"/>
                </a:solidFill>
                <a:latin typeface="Times New Roman" pitchFamily="18" charset="0"/>
                <a:cs typeface="Times New Roman" pitchFamily="18" charset="0"/>
              </a:rPr>
              <a:t>To me that looks like</a:t>
            </a:r>
            <a:r>
              <a:rPr lang="en-US" dirty="0">
                <a:solidFill>
                  <a:srgbClr val="000099"/>
                </a:solidFill>
                <a:latin typeface="Times New Roman" pitchFamily="18" charset="0"/>
                <a:cs typeface="Times New Roman" pitchFamily="18" charset="0"/>
              </a:rPr>
              <a:t>…”</a:t>
            </a:r>
            <a:br>
              <a:rPr lang="en-US" dirty="0">
                <a:solidFill>
                  <a:srgbClr val="000099"/>
                </a:solidFill>
                <a:latin typeface="Times New Roman" pitchFamily="18" charset="0"/>
                <a:cs typeface="Times New Roman" pitchFamily="18" charset="0"/>
              </a:rPr>
            </a:br>
            <a:r>
              <a:rPr lang="en-US" dirty="0">
                <a:solidFill>
                  <a:srgbClr val="000099"/>
                </a:solidFill>
                <a:latin typeface="Times New Roman" pitchFamily="18" charset="0"/>
                <a:cs typeface="Times New Roman" pitchFamily="18" charset="0"/>
              </a:rPr>
              <a:t>			</a:t>
            </a:r>
            <a:r>
              <a:rPr lang="en-US" b="1" dirty="0">
                <a:latin typeface="Times New Roman" pitchFamily="18" charset="0"/>
                <a:cs typeface="Times New Roman" pitchFamily="18" charset="0"/>
              </a:rPr>
              <a:t>vs.</a:t>
            </a:r>
            <a:br>
              <a:rPr lang="en-US" dirty="0">
                <a:solidFill>
                  <a:srgbClr val="002060"/>
                </a:solidFill>
                <a:latin typeface="Times New Roman" pitchFamily="18" charset="0"/>
                <a:cs typeface="Times New Roman" pitchFamily="18" charset="0"/>
              </a:rPr>
            </a:br>
            <a:r>
              <a:rPr lang="en-US" dirty="0">
                <a:solidFill>
                  <a:srgbClr val="002060"/>
                </a:solidFill>
                <a:latin typeface="Times New Roman" pitchFamily="18" charset="0"/>
                <a:cs typeface="Times New Roman" pitchFamily="18" charset="0"/>
              </a:rPr>
              <a:t> </a:t>
            </a:r>
            <a:r>
              <a:rPr lang="en-US" dirty="0">
                <a:solidFill>
                  <a:srgbClr val="000099"/>
                </a:solidFill>
                <a:latin typeface="Times New Roman" pitchFamily="18" charset="0"/>
                <a:cs typeface="Times New Roman" pitchFamily="18" charset="0"/>
              </a:rPr>
              <a:t>“</a:t>
            </a:r>
            <a:r>
              <a:rPr lang="en-US" sz="2400" i="1" dirty="0">
                <a:solidFill>
                  <a:srgbClr val="000099"/>
                </a:solidFill>
                <a:latin typeface="Times New Roman" pitchFamily="18" charset="0"/>
                <a:cs typeface="Times New Roman" pitchFamily="18" charset="0"/>
              </a:rPr>
              <a:t>You’re an idiot</a:t>
            </a:r>
            <a:r>
              <a:rPr lang="en-US" dirty="0">
                <a:solidFill>
                  <a:srgbClr val="000099"/>
                </a:solidFill>
                <a:latin typeface="Times New Roman" pitchFamily="18" charset="0"/>
                <a:cs typeface="Times New Roman" pitchFamily="18" charset="0"/>
              </a:rPr>
              <a:t>…” </a:t>
            </a:r>
            <a:r>
              <a:rPr lang="en-US" b="1" dirty="0">
                <a:solidFill>
                  <a:srgbClr val="000099"/>
                </a:solidFill>
                <a:latin typeface="Times New Roman" pitchFamily="18" charset="0"/>
                <a:cs typeface="Times New Roman" pitchFamily="18" charset="0"/>
              </a:rPr>
              <a:t>or</a:t>
            </a:r>
            <a:r>
              <a:rPr lang="en-US" dirty="0">
                <a:solidFill>
                  <a:srgbClr val="000099"/>
                </a:solidFill>
                <a:latin typeface="Times New Roman" pitchFamily="18" charset="0"/>
                <a:cs typeface="Times New Roman" pitchFamily="18" charset="0"/>
              </a:rPr>
              <a:t> “</a:t>
            </a:r>
            <a:r>
              <a:rPr lang="en-US" sz="2400" i="1" dirty="0">
                <a:solidFill>
                  <a:srgbClr val="000099"/>
                </a:solidFill>
                <a:latin typeface="Times New Roman" pitchFamily="18" charset="0"/>
                <a:cs typeface="Times New Roman" pitchFamily="18" charset="0"/>
              </a:rPr>
              <a:t>You always take risks</a:t>
            </a:r>
            <a:r>
              <a:rPr lang="en-US" dirty="0">
                <a:solidFill>
                  <a:srgbClr val="000099"/>
                </a:solidFill>
                <a:latin typeface="Times New Roman" pitchFamily="18" charset="0"/>
                <a:cs typeface="Times New Roman" pitchFamily="18" charset="0"/>
              </a:rPr>
              <a:t>…” </a:t>
            </a:r>
          </a:p>
          <a:p>
            <a:r>
              <a:rPr lang="en-US" sz="3200" dirty="0">
                <a:latin typeface="+mn-lt"/>
                <a:cs typeface="Times New Roman" pitchFamily="18" charset="0"/>
              </a:rPr>
              <a:t>Try to make the feedback personal:</a:t>
            </a:r>
            <a:br>
              <a:rPr lang="en-US" sz="3200" dirty="0">
                <a:solidFill>
                  <a:srgbClr val="002060"/>
                </a:solidFill>
                <a:latin typeface="+mn-lt"/>
                <a:cs typeface="Times New Roman" pitchFamily="18" charset="0"/>
              </a:rPr>
            </a:br>
            <a:r>
              <a:rPr lang="en-US" sz="2400" dirty="0">
                <a:solidFill>
                  <a:srgbClr val="000099"/>
                </a:solidFill>
                <a:latin typeface="Times New Roman" pitchFamily="18" charset="0"/>
                <a:cs typeface="Times New Roman" pitchFamily="18" charset="0"/>
              </a:rPr>
              <a:t>“</a:t>
            </a:r>
            <a:r>
              <a:rPr lang="en-US" sz="2400" i="1" dirty="0">
                <a:solidFill>
                  <a:srgbClr val="000099"/>
                </a:solidFill>
                <a:latin typeface="Times New Roman" pitchFamily="18" charset="0"/>
                <a:cs typeface="Times New Roman" pitchFamily="18" charset="0"/>
              </a:rPr>
              <a:t>Hey man, I don’t want to be the one to call your wife when you fall… put on your harness</a:t>
            </a:r>
            <a:r>
              <a:rPr lang="en-US" dirty="0">
                <a:solidFill>
                  <a:srgbClr val="000099"/>
                </a:solidFill>
                <a:latin typeface="Times New Roman" pitchFamily="18" charset="0"/>
                <a:cs typeface="Times New Roman" pitchFamily="18" charset="0"/>
              </a:rPr>
              <a:t>”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or</a:t>
            </a:r>
            <a:br>
              <a:rPr lang="en-US" dirty="0">
                <a:latin typeface="Times New Roman" pitchFamily="18" charset="0"/>
                <a:cs typeface="Times New Roman" pitchFamily="18" charset="0"/>
              </a:rPr>
            </a:br>
            <a:r>
              <a:rPr lang="en-US" dirty="0">
                <a:solidFill>
                  <a:srgbClr val="000000"/>
                </a:solidFill>
                <a:latin typeface="Times New Roman" pitchFamily="18" charset="0"/>
                <a:cs typeface="Times New Roman" pitchFamily="18" charset="0"/>
              </a:rPr>
              <a:t> </a:t>
            </a:r>
            <a:r>
              <a:rPr lang="en-US" dirty="0">
                <a:solidFill>
                  <a:srgbClr val="000099"/>
                </a:solidFill>
                <a:latin typeface="Times New Roman" pitchFamily="18" charset="0"/>
                <a:cs typeface="Times New Roman" pitchFamily="18" charset="0"/>
              </a:rPr>
              <a:t>“</a:t>
            </a:r>
            <a:r>
              <a:rPr lang="en-US" sz="2400" i="1" dirty="0">
                <a:solidFill>
                  <a:srgbClr val="000099"/>
                </a:solidFill>
                <a:latin typeface="Times New Roman" pitchFamily="18" charset="0"/>
                <a:cs typeface="Times New Roman" pitchFamily="18" charset="0"/>
              </a:rPr>
              <a:t>I know we’re in a hurry, but nothing is worth us getting hurt!</a:t>
            </a:r>
            <a:r>
              <a:rPr lang="en-US" dirty="0">
                <a:solidFill>
                  <a:srgbClr val="000099"/>
                </a:solidFill>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54011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5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8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8243">
                                            <p:txEl>
                                              <p:pRg st="1" end="1"/>
                                            </p:txEl>
                                          </p:spTgt>
                                        </p:tgtEl>
                                        <p:attrNameLst>
                                          <p:attrName>style.visibility</p:attrName>
                                        </p:attrNameLst>
                                      </p:cBhvr>
                                      <p:to>
                                        <p:strVal val="visible"/>
                                      </p:to>
                                    </p:set>
                                    <p:anim calcmode="lin" valueType="num">
                                      <p:cBhvr>
                                        <p:cTn id="13" dur="5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824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0" y="381000"/>
            <a:ext cx="9144000" cy="788988"/>
          </a:xfrm>
        </p:spPr>
        <p:txBody>
          <a:bodyPr>
            <a:normAutofit/>
          </a:bodyPr>
          <a:lstStyle/>
          <a:p>
            <a:pPr algn="ctr"/>
            <a:r>
              <a:rPr lang="en-US" sz="4000" dirty="0">
                <a:latin typeface="+mj-lt"/>
              </a:rPr>
              <a:t>When Giving Rewarding Feedback…</a:t>
            </a:r>
          </a:p>
        </p:txBody>
      </p:sp>
      <p:sp>
        <p:nvSpPr>
          <p:cNvPr id="139267" name="Content Placeholder 2"/>
          <p:cNvSpPr>
            <a:spLocks noGrp="1"/>
          </p:cNvSpPr>
          <p:nvPr>
            <p:ph idx="1"/>
          </p:nvPr>
        </p:nvSpPr>
        <p:spPr>
          <a:xfrm>
            <a:off x="304800" y="1423224"/>
            <a:ext cx="8534400" cy="4572000"/>
          </a:xfrm>
        </p:spPr>
        <p:txBody>
          <a:bodyPr/>
          <a:lstStyle/>
          <a:p>
            <a:r>
              <a:rPr lang="en-US" dirty="0">
                <a:latin typeface="+mn-lt"/>
                <a:cs typeface="Times New Roman" pitchFamily="18" charset="0"/>
              </a:rPr>
              <a:t>Try to make it personal: </a:t>
            </a:r>
            <a:br>
              <a:rPr lang="en-US" dirty="0">
                <a:latin typeface="+mn-lt"/>
                <a:cs typeface="Times New Roman" pitchFamily="18" charset="0"/>
              </a:rPr>
            </a:br>
            <a:r>
              <a:rPr lang="en-US" dirty="0">
                <a:solidFill>
                  <a:srgbClr val="000099"/>
                </a:solidFill>
                <a:latin typeface="Times New Roman" pitchFamily="18" charset="0"/>
                <a:cs typeface="Times New Roman" pitchFamily="18" charset="0"/>
              </a:rPr>
              <a:t> “</a:t>
            </a:r>
            <a:r>
              <a:rPr lang="en-US" sz="2400" i="1" dirty="0">
                <a:solidFill>
                  <a:srgbClr val="000099"/>
                </a:solidFill>
                <a:latin typeface="Times New Roman" pitchFamily="18" charset="0"/>
                <a:cs typeface="Times New Roman" pitchFamily="18" charset="0"/>
              </a:rPr>
              <a:t>I appreciate how safely the team is getting things done”</a:t>
            </a:r>
          </a:p>
          <a:p>
            <a:r>
              <a:rPr lang="en-US" dirty="0">
                <a:latin typeface="+mn-lt"/>
                <a:cs typeface="Times New Roman" pitchFamily="18" charset="0"/>
              </a:rPr>
              <a:t> Never just say “good job”…use a behavior:</a:t>
            </a:r>
            <a:br>
              <a:rPr lang="en-US" dirty="0">
                <a:latin typeface="+mn-lt"/>
                <a:cs typeface="Times New Roman" pitchFamily="18" charset="0"/>
              </a:rPr>
            </a:br>
            <a:r>
              <a:rPr lang="en-US" dirty="0">
                <a:solidFill>
                  <a:srgbClr val="000099"/>
                </a:solidFill>
                <a:latin typeface="Times New Roman" pitchFamily="18" charset="0"/>
                <a:cs typeface="Times New Roman" pitchFamily="18" charset="0"/>
              </a:rPr>
              <a:t> “</a:t>
            </a:r>
            <a:r>
              <a:rPr lang="en-US" sz="2400" i="1" dirty="0">
                <a:solidFill>
                  <a:srgbClr val="000099"/>
                </a:solidFill>
                <a:latin typeface="Times New Roman" pitchFamily="18" charset="0"/>
                <a:cs typeface="Times New Roman" pitchFamily="18" charset="0"/>
              </a:rPr>
              <a:t>Hey, good job using a team lift…” </a:t>
            </a:r>
            <a:endParaRPr lang="en-US" i="1" dirty="0">
              <a:solidFill>
                <a:srgbClr val="000099"/>
              </a:solidFill>
              <a:latin typeface="Times New Roman" pitchFamily="18" charset="0"/>
              <a:cs typeface="Times New Roman" pitchFamily="18" charset="0"/>
            </a:endParaRPr>
          </a:p>
          <a:p>
            <a:r>
              <a:rPr lang="en-US" dirty="0">
                <a:latin typeface="+mn-lt"/>
                <a:cs typeface="Times New Roman" pitchFamily="18" charset="0"/>
              </a:rPr>
              <a:t>Try to build their “confidence” or “competence”:</a:t>
            </a:r>
            <a:br>
              <a:rPr lang="en-US" dirty="0">
                <a:latin typeface="+mn-lt"/>
                <a:cs typeface="Times New Roman" pitchFamily="18" charset="0"/>
              </a:rPr>
            </a:br>
            <a:r>
              <a:rPr lang="en-US" dirty="0">
                <a:latin typeface="Times New Roman" pitchFamily="18" charset="0"/>
                <a:cs typeface="Times New Roman" pitchFamily="18" charset="0"/>
              </a:rPr>
              <a:t> </a:t>
            </a:r>
            <a:r>
              <a:rPr lang="en-US" dirty="0">
                <a:solidFill>
                  <a:srgbClr val="000099"/>
                </a:solidFill>
                <a:latin typeface="Times New Roman" pitchFamily="18" charset="0"/>
                <a:cs typeface="Times New Roman" pitchFamily="18" charset="0"/>
              </a:rPr>
              <a:t>“</a:t>
            </a:r>
            <a:r>
              <a:rPr lang="en-US" sz="2400" i="1" dirty="0">
                <a:solidFill>
                  <a:srgbClr val="000099"/>
                </a:solidFill>
                <a:latin typeface="Times New Roman" pitchFamily="18" charset="0"/>
                <a:cs typeface="Times New Roman" pitchFamily="18" charset="0"/>
              </a:rPr>
              <a:t>You guys are a bunch of professionals…most of the time!” </a:t>
            </a:r>
            <a:endParaRPr lang="en-US" dirty="0">
              <a:solidFill>
                <a:srgbClr val="000099"/>
              </a:solidFill>
              <a:latin typeface="Times New Roman" pitchFamily="18" charset="0"/>
              <a:cs typeface="Times New Roman" pitchFamily="18" charset="0"/>
            </a:endParaRPr>
          </a:p>
          <a:p>
            <a:r>
              <a:rPr lang="en-US" dirty="0">
                <a:latin typeface="+mn-lt"/>
                <a:cs typeface="Times New Roman" pitchFamily="18" charset="0"/>
              </a:rPr>
              <a:t>Use humor sparingly or in a non-degrading way:</a:t>
            </a:r>
            <a:br>
              <a:rPr lang="en-US" dirty="0">
                <a:latin typeface="+mn-lt"/>
                <a:cs typeface="Times New Roman" pitchFamily="18" charset="0"/>
              </a:rPr>
            </a:br>
            <a:r>
              <a:rPr lang="en-US" dirty="0">
                <a:solidFill>
                  <a:srgbClr val="000099"/>
                </a:solidFill>
                <a:latin typeface="Times New Roman" pitchFamily="18" charset="0"/>
                <a:cs typeface="Times New Roman" pitchFamily="18" charset="0"/>
              </a:rPr>
              <a:t> “</a:t>
            </a:r>
            <a:r>
              <a:rPr lang="en-US" sz="2400" i="1" dirty="0">
                <a:solidFill>
                  <a:srgbClr val="000099"/>
                </a:solidFill>
                <a:latin typeface="Times New Roman" pitchFamily="18" charset="0"/>
                <a:cs typeface="Times New Roman" pitchFamily="18" charset="0"/>
              </a:rPr>
              <a:t>Hey, you’re no Marino…don’t toss wrenches!”</a:t>
            </a:r>
          </a:p>
          <a:p>
            <a:r>
              <a:rPr lang="en-US" dirty="0">
                <a:latin typeface="+mn-lt"/>
                <a:cs typeface="Times New Roman" pitchFamily="18" charset="0"/>
              </a:rPr>
              <a:t>Give feedback one-on-one, or in front of a group if the person is okay with that.</a:t>
            </a:r>
            <a:br>
              <a:rPr lang="en-US" dirty="0">
                <a:latin typeface="+mn-lt"/>
                <a:cs typeface="Times New Roman" pitchFamily="18" charset="0"/>
              </a:rPr>
            </a:br>
            <a:r>
              <a:rPr lang="en-US" sz="2800" dirty="0">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359304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 calcmode="lin" valueType="num">
                                      <p:cBhvr>
                                        <p:cTn id="7" dur="500" fill="hold"/>
                                        <p:tgtEl>
                                          <p:spTgt spid="139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92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9267">
                                            <p:txEl>
                                              <p:pRg st="1" end="1"/>
                                            </p:txEl>
                                          </p:spTgt>
                                        </p:tgtEl>
                                        <p:attrNameLst>
                                          <p:attrName>style.visibility</p:attrName>
                                        </p:attrNameLst>
                                      </p:cBhvr>
                                      <p:to>
                                        <p:strVal val="visible"/>
                                      </p:to>
                                    </p:set>
                                    <p:anim calcmode="lin" valueType="num">
                                      <p:cBhvr>
                                        <p:cTn id="13" dur="500" fill="hold"/>
                                        <p:tgtEl>
                                          <p:spTgt spid="13926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92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9267">
                                            <p:txEl>
                                              <p:pRg st="2" end="2"/>
                                            </p:txEl>
                                          </p:spTgt>
                                        </p:tgtEl>
                                        <p:attrNameLst>
                                          <p:attrName>style.visibility</p:attrName>
                                        </p:attrNameLst>
                                      </p:cBhvr>
                                      <p:to>
                                        <p:strVal val="visible"/>
                                      </p:to>
                                    </p:set>
                                    <p:anim calcmode="lin" valueType="num">
                                      <p:cBhvr>
                                        <p:cTn id="19" dur="500" fill="hold"/>
                                        <p:tgtEl>
                                          <p:spTgt spid="13926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926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9267">
                                            <p:txEl>
                                              <p:pRg st="3" end="3"/>
                                            </p:txEl>
                                          </p:spTgt>
                                        </p:tgtEl>
                                        <p:attrNameLst>
                                          <p:attrName>style.visibility</p:attrName>
                                        </p:attrNameLst>
                                      </p:cBhvr>
                                      <p:to>
                                        <p:strVal val="visible"/>
                                      </p:to>
                                    </p:set>
                                    <p:anim calcmode="lin" valueType="num">
                                      <p:cBhvr>
                                        <p:cTn id="25" dur="500" fill="hold"/>
                                        <p:tgtEl>
                                          <p:spTgt spid="13926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3926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9267">
                                            <p:txEl>
                                              <p:pRg st="4" end="4"/>
                                            </p:txEl>
                                          </p:spTgt>
                                        </p:tgtEl>
                                        <p:attrNameLst>
                                          <p:attrName>style.visibility</p:attrName>
                                        </p:attrNameLst>
                                      </p:cBhvr>
                                      <p:to>
                                        <p:strVal val="visible"/>
                                      </p:to>
                                    </p:set>
                                    <p:anim calcmode="lin" valueType="num">
                                      <p:cBhvr>
                                        <p:cTn id="31" dur="500" fill="hold"/>
                                        <p:tgtEl>
                                          <p:spTgt spid="13926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3926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18" y="607550"/>
            <a:ext cx="9032682" cy="484650"/>
          </a:xfrm>
        </p:spPr>
        <p:txBody>
          <a:bodyPr>
            <a:noAutofit/>
          </a:bodyPr>
          <a:lstStyle/>
          <a:p>
            <a:pPr algn="ctr"/>
            <a:r>
              <a:rPr lang="en-US" sz="4000" dirty="0">
                <a:latin typeface="+mj-lt"/>
              </a:rPr>
              <a:t>Remember, It’s all About the Conversation</a:t>
            </a:r>
          </a:p>
        </p:txBody>
      </p:sp>
      <p:sp>
        <p:nvSpPr>
          <p:cNvPr id="3" name="Content Placeholder 2"/>
          <p:cNvSpPr>
            <a:spLocks noGrp="1"/>
          </p:cNvSpPr>
          <p:nvPr>
            <p:ph idx="1"/>
          </p:nvPr>
        </p:nvSpPr>
        <p:spPr>
          <a:xfrm>
            <a:off x="500932" y="4853673"/>
            <a:ext cx="8185868" cy="1089927"/>
          </a:xfrm>
        </p:spPr>
        <p:txBody>
          <a:bodyPr>
            <a:noAutofit/>
          </a:bodyPr>
          <a:lstStyle/>
          <a:p>
            <a:pPr marL="0" indent="0">
              <a:buNone/>
            </a:pPr>
            <a:r>
              <a:rPr lang="en-US" sz="3200" dirty="0">
                <a:latin typeface="+mn-lt"/>
              </a:rPr>
              <a:t>We will have more safety </a:t>
            </a:r>
            <a:r>
              <a:rPr lang="en-US" sz="3200" b="1" dirty="0">
                <a:latin typeface="+mn-lt"/>
              </a:rPr>
              <a:t>conversations</a:t>
            </a:r>
            <a:r>
              <a:rPr lang="en-US" sz="3200" dirty="0">
                <a:latin typeface="+mn-lt"/>
              </a:rPr>
              <a:t> and less fault-finding communications!</a:t>
            </a:r>
          </a:p>
        </p:txBody>
      </p:sp>
      <p:grpSp>
        <p:nvGrpSpPr>
          <p:cNvPr id="6" name="Group 5"/>
          <p:cNvGrpSpPr/>
          <p:nvPr/>
        </p:nvGrpSpPr>
        <p:grpSpPr>
          <a:xfrm>
            <a:off x="2568513" y="1691994"/>
            <a:ext cx="4050706" cy="2915586"/>
            <a:chOff x="457200" y="2084179"/>
            <a:chExt cx="4050706" cy="2915586"/>
          </a:xfrm>
          <a:effectLst>
            <a:outerShdw blurRad="50800" dist="38100" dir="2700000" algn="tl" rotWithShape="0">
              <a:schemeClr val="tx1">
                <a:alpha val="40000"/>
              </a:schemeClr>
            </a:outerShdw>
          </a:effectLst>
        </p:grpSpPr>
        <p:pic>
          <p:nvPicPr>
            <p:cNvPr id="4" name="Picture 4" descr="Leadership Styles"/>
            <p:cNvPicPr>
              <a:picLocks noChangeAspect="1" noChangeArrowheads="1"/>
            </p:cNvPicPr>
            <p:nvPr/>
          </p:nvPicPr>
          <p:blipFill>
            <a:blip r:embed="rId4" cstate="print"/>
            <a:srcRect l="3345" r="13431" b="43141"/>
            <a:stretch>
              <a:fillRect/>
            </a:stretch>
          </p:blipFill>
          <p:spPr bwMode="auto">
            <a:xfrm>
              <a:off x="457200" y="2084179"/>
              <a:ext cx="4050706" cy="2901089"/>
            </a:xfrm>
            <a:prstGeom prst="rect">
              <a:avLst/>
            </a:prstGeom>
            <a:noFill/>
            <a:ln w="19050">
              <a:noFill/>
              <a:miter lim="800000"/>
              <a:headEnd/>
              <a:tailEnd/>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TextBox 4"/>
            <p:cNvSpPr txBox="1"/>
            <p:nvPr/>
          </p:nvSpPr>
          <p:spPr>
            <a:xfrm>
              <a:off x="1488370" y="4784321"/>
              <a:ext cx="994183" cy="215444"/>
            </a:xfrm>
            <a:prstGeom prst="rect">
              <a:avLst/>
            </a:prstGeom>
            <a:noFill/>
          </p:spPr>
          <p:txBody>
            <a:bodyPr wrap="none" rtlCol="0">
              <a:spAutoFit/>
            </a:bodyPr>
            <a:lstStyle/>
            <a:p>
              <a:r>
                <a:rPr lang="en-US" sz="800" dirty="0">
                  <a:latin typeface="Arial Narrow" panose="020B0606020202030204" pitchFamily="34" charset="0"/>
                </a:rPr>
                <a:t>(1990) E. Scott Geller</a:t>
              </a:r>
            </a:p>
          </p:txBody>
        </p:sp>
      </p:grpSp>
    </p:spTree>
    <p:custDataLst>
      <p:tags r:id="rId1"/>
    </p:custDataLst>
    <p:extLst>
      <p:ext uri="{BB962C8B-B14F-4D97-AF65-F5344CB8AC3E}">
        <p14:creationId xmlns:p14="http://schemas.microsoft.com/office/powerpoint/2010/main" val="37276046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Title 1"/>
          <p:cNvSpPr>
            <a:spLocks noGrp="1"/>
          </p:cNvSpPr>
          <p:nvPr>
            <p:ph type="title"/>
          </p:nvPr>
        </p:nvSpPr>
        <p:spPr>
          <a:xfrm>
            <a:off x="0" y="381000"/>
            <a:ext cx="9144000" cy="788988"/>
          </a:xfrm>
        </p:spPr>
        <p:txBody>
          <a:bodyPr>
            <a:normAutofit/>
          </a:bodyPr>
          <a:lstStyle/>
          <a:p>
            <a:pPr algn="ctr"/>
            <a:r>
              <a:rPr lang="en-US" sz="4400" dirty="0">
                <a:latin typeface="+mj-lt"/>
              </a:rPr>
              <a:t>What is Your Level of Listening?</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1079152687"/>
              </p:ext>
            </p:extLst>
          </p:nvPr>
        </p:nvGraphicFramePr>
        <p:xfrm>
          <a:off x="374652" y="1358532"/>
          <a:ext cx="8582025"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6181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1D8D220E-EBFE-4728-9A7C-86575A70853F}"/>
                                            </p:graphicEl>
                                          </p:spTgt>
                                        </p:tgtEl>
                                        <p:attrNameLst>
                                          <p:attrName>style.visibility</p:attrName>
                                        </p:attrNameLst>
                                      </p:cBhvr>
                                      <p:to>
                                        <p:strVal val="visible"/>
                                      </p:to>
                                    </p:set>
                                    <p:animEffect transition="in" filter="wipe(left)">
                                      <p:cBhvr>
                                        <p:cTn id="7" dur="500"/>
                                        <p:tgtEl>
                                          <p:spTgt spid="7">
                                            <p:graphicEl>
                                              <a:dgm id="{1D8D220E-EBFE-4728-9A7C-86575A70853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graphicEl>
                                              <a:dgm id="{DD220E79-ED1C-406D-A7BB-678F8FC02FE8}"/>
                                            </p:graphicEl>
                                          </p:spTgt>
                                        </p:tgtEl>
                                        <p:attrNameLst>
                                          <p:attrName>style.visibility</p:attrName>
                                        </p:attrNameLst>
                                      </p:cBhvr>
                                      <p:to>
                                        <p:strVal val="visible"/>
                                      </p:to>
                                    </p:set>
                                    <p:animEffect transition="in" filter="wipe(left)">
                                      <p:cBhvr>
                                        <p:cTn id="12" dur="500"/>
                                        <p:tgtEl>
                                          <p:spTgt spid="7">
                                            <p:graphicEl>
                                              <a:dgm id="{DD220E79-ED1C-406D-A7BB-678F8FC02FE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graphicEl>
                                              <a:dgm id="{1BAFD293-2A23-4227-BC11-0416318B6E66}"/>
                                            </p:graphicEl>
                                          </p:spTgt>
                                        </p:tgtEl>
                                        <p:attrNameLst>
                                          <p:attrName>style.visibility</p:attrName>
                                        </p:attrNameLst>
                                      </p:cBhvr>
                                      <p:to>
                                        <p:strVal val="visible"/>
                                      </p:to>
                                    </p:set>
                                    <p:animEffect transition="in" filter="wipe(left)">
                                      <p:cBhvr>
                                        <p:cTn id="17" dur="500"/>
                                        <p:tgtEl>
                                          <p:spTgt spid="7">
                                            <p:graphicEl>
                                              <a:dgm id="{1BAFD293-2A23-4227-BC11-0416318B6E6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graphicEl>
                                              <a:dgm id="{7782A8D3-C3CF-4953-81F8-FCD3DF655A54}"/>
                                            </p:graphicEl>
                                          </p:spTgt>
                                        </p:tgtEl>
                                        <p:attrNameLst>
                                          <p:attrName>style.visibility</p:attrName>
                                        </p:attrNameLst>
                                      </p:cBhvr>
                                      <p:to>
                                        <p:strVal val="visible"/>
                                      </p:to>
                                    </p:set>
                                    <p:animEffect transition="in" filter="wipe(left)">
                                      <p:cBhvr>
                                        <p:cTn id="22" dur="500"/>
                                        <p:tgtEl>
                                          <p:spTgt spid="7">
                                            <p:graphicEl>
                                              <a:dgm id="{7782A8D3-C3CF-4953-81F8-FCD3DF655A5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graphicEl>
                                              <a:dgm id="{95B204B1-AD6A-401D-BE21-88E231B3F211}"/>
                                            </p:graphicEl>
                                          </p:spTgt>
                                        </p:tgtEl>
                                        <p:attrNameLst>
                                          <p:attrName>style.visibility</p:attrName>
                                        </p:attrNameLst>
                                      </p:cBhvr>
                                      <p:to>
                                        <p:strVal val="visible"/>
                                      </p:to>
                                    </p:set>
                                    <p:animEffect transition="in" filter="wipe(left)">
                                      <p:cBhvr>
                                        <p:cTn id="27" dur="500"/>
                                        <p:tgtEl>
                                          <p:spTgt spid="7">
                                            <p:graphicEl>
                                              <a:dgm id="{95B204B1-AD6A-401D-BE21-88E231B3F21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graphicEl>
                                              <a:dgm id="{C369DDB9-AA40-482F-AC51-48CA41BF7904}"/>
                                            </p:graphicEl>
                                          </p:spTgt>
                                        </p:tgtEl>
                                        <p:attrNameLst>
                                          <p:attrName>style.visibility</p:attrName>
                                        </p:attrNameLst>
                                      </p:cBhvr>
                                      <p:to>
                                        <p:strVal val="visible"/>
                                      </p:to>
                                    </p:set>
                                    <p:animEffect transition="in" filter="wipe(left)">
                                      <p:cBhvr>
                                        <p:cTn id="32" dur="500"/>
                                        <p:tgtEl>
                                          <p:spTgt spid="7">
                                            <p:graphicEl>
                                              <a:dgm id="{C369DDB9-AA40-482F-AC51-48CA41BF790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0" y="381000"/>
            <a:ext cx="9144000" cy="788988"/>
          </a:xfrm>
        </p:spPr>
        <p:txBody>
          <a:bodyPr>
            <a:normAutofit/>
          </a:bodyPr>
          <a:lstStyle/>
          <a:p>
            <a:pPr algn="ctr"/>
            <a:r>
              <a:rPr lang="en-US" sz="4400" dirty="0">
                <a:latin typeface="+mj-lt"/>
              </a:rPr>
              <a:t>Improve Your Listening Skills</a:t>
            </a:r>
          </a:p>
        </p:txBody>
      </p:sp>
      <p:sp>
        <p:nvSpPr>
          <p:cNvPr id="124931" name="Content Placeholder 2"/>
          <p:cNvSpPr>
            <a:spLocks noGrp="1"/>
          </p:cNvSpPr>
          <p:nvPr>
            <p:ph idx="1"/>
          </p:nvPr>
        </p:nvSpPr>
        <p:spPr>
          <a:xfrm>
            <a:off x="304800" y="1524000"/>
            <a:ext cx="8582025" cy="4572000"/>
          </a:xfrm>
        </p:spPr>
        <p:txBody>
          <a:bodyPr/>
          <a:lstStyle/>
          <a:p>
            <a:pPr marL="514350" indent="-514350">
              <a:lnSpc>
                <a:spcPct val="150000"/>
              </a:lnSpc>
              <a:buFont typeface="Garamond" pitchFamily="18" charset="0"/>
              <a:buAutoNum type="arabicPeriod"/>
            </a:pPr>
            <a:r>
              <a:rPr lang="en-US" sz="2800" b="1" dirty="0">
                <a:latin typeface="Times New Roman" pitchFamily="18" charset="0"/>
                <a:cs typeface="Times New Roman" pitchFamily="18" charset="0"/>
              </a:rPr>
              <a:t>Pay Attention </a:t>
            </a:r>
            <a:r>
              <a:rPr lang="en-US" sz="2800" dirty="0">
                <a:solidFill>
                  <a:srgbClr val="000099"/>
                </a:solidFill>
                <a:latin typeface="Times New Roman" pitchFamily="18" charset="0"/>
                <a:cs typeface="Times New Roman" pitchFamily="18" charset="0"/>
              </a:rPr>
              <a:t>– focus on content, not delivery</a:t>
            </a:r>
          </a:p>
          <a:p>
            <a:pPr marL="514350" indent="-514350">
              <a:lnSpc>
                <a:spcPct val="150000"/>
              </a:lnSpc>
              <a:buFont typeface="Garamond" pitchFamily="18" charset="0"/>
              <a:buAutoNum type="arabicPeriod"/>
            </a:pPr>
            <a:r>
              <a:rPr lang="en-US" sz="2800" b="1" dirty="0">
                <a:latin typeface="Times New Roman" pitchFamily="18" charset="0"/>
                <a:cs typeface="Times New Roman" pitchFamily="18" charset="0"/>
              </a:rPr>
              <a:t>Respond</a:t>
            </a:r>
            <a:r>
              <a:rPr lang="en-US" sz="2800" dirty="0">
                <a:latin typeface="Times New Roman" pitchFamily="18" charset="0"/>
                <a:cs typeface="Times New Roman" pitchFamily="18" charset="0"/>
              </a:rPr>
              <a:t> </a:t>
            </a:r>
            <a:r>
              <a:rPr lang="en-US" sz="2800" dirty="0">
                <a:solidFill>
                  <a:srgbClr val="000099"/>
                </a:solidFill>
                <a:latin typeface="Times New Roman" pitchFamily="18" charset="0"/>
                <a:cs typeface="Times New Roman" pitchFamily="18" charset="0"/>
              </a:rPr>
              <a:t>– seek clarification, question, paraphrase</a:t>
            </a:r>
          </a:p>
          <a:p>
            <a:pPr marL="514350" indent="-514350">
              <a:lnSpc>
                <a:spcPct val="150000"/>
              </a:lnSpc>
              <a:buFont typeface="Garamond" pitchFamily="18" charset="0"/>
              <a:buAutoNum type="arabicPeriod"/>
            </a:pPr>
            <a:r>
              <a:rPr lang="en-US" sz="2800" b="1" dirty="0">
                <a:latin typeface="Times New Roman" pitchFamily="18" charset="0"/>
                <a:cs typeface="Times New Roman" pitchFamily="18" charset="0"/>
              </a:rPr>
              <a:t>Let speaker finish </a:t>
            </a:r>
            <a:r>
              <a:rPr lang="en-US" sz="2800" dirty="0">
                <a:solidFill>
                  <a:srgbClr val="000099"/>
                </a:solidFill>
                <a:latin typeface="Times New Roman" pitchFamily="18" charset="0"/>
                <a:cs typeface="Times New Roman" pitchFamily="18" charset="0"/>
              </a:rPr>
              <a:t>– don’t prepare what to say next</a:t>
            </a:r>
          </a:p>
          <a:p>
            <a:pPr marL="514350" indent="-514350">
              <a:lnSpc>
                <a:spcPct val="150000"/>
              </a:lnSpc>
              <a:buFont typeface="Garamond" pitchFamily="18" charset="0"/>
              <a:buAutoNum type="arabicPeriod"/>
            </a:pPr>
            <a:r>
              <a:rPr lang="en-US" sz="2800" b="1" dirty="0">
                <a:latin typeface="Times New Roman" pitchFamily="18" charset="0"/>
                <a:cs typeface="Times New Roman" pitchFamily="18" charset="0"/>
              </a:rPr>
              <a:t>Main Ideas </a:t>
            </a:r>
            <a:r>
              <a:rPr lang="en-US" sz="2800" dirty="0">
                <a:solidFill>
                  <a:srgbClr val="000099"/>
                </a:solidFill>
                <a:latin typeface="Times New Roman" pitchFamily="18" charset="0"/>
                <a:cs typeface="Times New Roman" pitchFamily="18" charset="0"/>
              </a:rPr>
              <a:t>– facts, feelings, values, opinions</a:t>
            </a:r>
          </a:p>
          <a:p>
            <a:pPr marL="514350" indent="-514350">
              <a:lnSpc>
                <a:spcPct val="150000"/>
              </a:lnSpc>
              <a:buFont typeface="Garamond" pitchFamily="18" charset="0"/>
              <a:buAutoNum type="arabicPeriod"/>
            </a:pPr>
            <a:r>
              <a:rPr lang="en-US" sz="2800" b="1" dirty="0">
                <a:latin typeface="Times New Roman" pitchFamily="18" charset="0"/>
                <a:cs typeface="Times New Roman" pitchFamily="18" charset="0"/>
              </a:rPr>
              <a:t>Eye Contact </a:t>
            </a:r>
            <a:r>
              <a:rPr lang="en-US" sz="2800" dirty="0">
                <a:solidFill>
                  <a:srgbClr val="000099"/>
                </a:solidFill>
                <a:latin typeface="Times New Roman" pitchFamily="18" charset="0"/>
                <a:cs typeface="Times New Roman" pitchFamily="18" charset="0"/>
              </a:rPr>
              <a:t>– focus on the speaker, not your watch</a:t>
            </a:r>
          </a:p>
        </p:txBody>
      </p:sp>
    </p:spTree>
    <p:custDataLst>
      <p:tags r:id="rId1"/>
    </p:custDataLst>
    <p:extLst>
      <p:ext uri="{BB962C8B-B14F-4D97-AF65-F5344CB8AC3E}">
        <p14:creationId xmlns:p14="http://schemas.microsoft.com/office/powerpoint/2010/main" val="406840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Effect transition="in" filter="wipe(down)">
                                      <p:cBhvr>
                                        <p:cTn id="7" dur="500"/>
                                        <p:tgtEl>
                                          <p:spTgt spid="124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4931">
                                            <p:txEl>
                                              <p:pRg st="1" end="1"/>
                                            </p:txEl>
                                          </p:spTgt>
                                        </p:tgtEl>
                                        <p:attrNameLst>
                                          <p:attrName>style.visibility</p:attrName>
                                        </p:attrNameLst>
                                      </p:cBhvr>
                                      <p:to>
                                        <p:strVal val="visible"/>
                                      </p:to>
                                    </p:set>
                                    <p:animEffect transition="in" filter="wipe(down)">
                                      <p:cBhvr>
                                        <p:cTn id="12" dur="500"/>
                                        <p:tgtEl>
                                          <p:spTgt spid="1249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4931">
                                            <p:txEl>
                                              <p:pRg st="2" end="2"/>
                                            </p:txEl>
                                          </p:spTgt>
                                        </p:tgtEl>
                                        <p:attrNameLst>
                                          <p:attrName>style.visibility</p:attrName>
                                        </p:attrNameLst>
                                      </p:cBhvr>
                                      <p:to>
                                        <p:strVal val="visible"/>
                                      </p:to>
                                    </p:set>
                                    <p:animEffect transition="in" filter="wipe(down)">
                                      <p:cBhvr>
                                        <p:cTn id="17" dur="500"/>
                                        <p:tgtEl>
                                          <p:spTgt spid="1249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4931">
                                            <p:txEl>
                                              <p:pRg st="3" end="3"/>
                                            </p:txEl>
                                          </p:spTgt>
                                        </p:tgtEl>
                                        <p:attrNameLst>
                                          <p:attrName>style.visibility</p:attrName>
                                        </p:attrNameLst>
                                      </p:cBhvr>
                                      <p:to>
                                        <p:strVal val="visible"/>
                                      </p:to>
                                    </p:set>
                                    <p:animEffect transition="in" filter="wipe(down)">
                                      <p:cBhvr>
                                        <p:cTn id="22" dur="500"/>
                                        <p:tgtEl>
                                          <p:spTgt spid="1249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4931">
                                            <p:txEl>
                                              <p:pRg st="4" end="4"/>
                                            </p:txEl>
                                          </p:spTgt>
                                        </p:tgtEl>
                                        <p:attrNameLst>
                                          <p:attrName>style.visibility</p:attrName>
                                        </p:attrNameLst>
                                      </p:cBhvr>
                                      <p:to>
                                        <p:strVal val="visible"/>
                                      </p:to>
                                    </p:set>
                                    <p:animEffect transition="in" filter="wipe(down)">
                                      <p:cBhvr>
                                        <p:cTn id="27" dur="500"/>
                                        <p:tgtEl>
                                          <p:spTgt spid="1249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Title 1"/>
          <p:cNvSpPr>
            <a:spLocks noGrp="1"/>
          </p:cNvSpPr>
          <p:nvPr>
            <p:ph type="title"/>
          </p:nvPr>
        </p:nvSpPr>
        <p:spPr>
          <a:xfrm>
            <a:off x="0" y="103236"/>
            <a:ext cx="9144000" cy="788988"/>
          </a:xfrm>
        </p:spPr>
        <p:txBody>
          <a:bodyPr>
            <a:normAutofit/>
          </a:bodyPr>
          <a:lstStyle/>
          <a:p>
            <a:pPr algn="ctr"/>
            <a:r>
              <a:rPr lang="en-US" sz="4400" dirty="0">
                <a:latin typeface="+mj-lt"/>
              </a:rPr>
              <a:t>Feedback Exercise:</a:t>
            </a:r>
          </a:p>
        </p:txBody>
      </p:sp>
      <p:sp>
        <p:nvSpPr>
          <p:cNvPr id="128003" name="Content Placeholder 4"/>
          <p:cNvSpPr>
            <a:spLocks noGrp="1"/>
          </p:cNvSpPr>
          <p:nvPr>
            <p:ph idx="1"/>
          </p:nvPr>
        </p:nvSpPr>
        <p:spPr>
          <a:xfrm>
            <a:off x="304800" y="1447800"/>
            <a:ext cx="8382000" cy="4572000"/>
          </a:xfrm>
        </p:spPr>
        <p:txBody>
          <a:bodyPr>
            <a:normAutofit fontScale="92500" lnSpcReduction="10000"/>
          </a:bodyPr>
          <a:lstStyle/>
          <a:p>
            <a:pPr marL="227013" indent="-227013">
              <a:buFont typeface="Garamond" pitchFamily="18" charset="0"/>
              <a:buAutoNum type="arabicParenR"/>
            </a:pPr>
            <a:r>
              <a:rPr lang="en-US" sz="1800" dirty="0">
                <a:latin typeface="Arial Narrow" pitchFamily="34" charset="0"/>
              </a:rPr>
              <a:t>As you walk by an employee from another craft, you notice that he might be stocking his supplies too high. This is a busy area and you’re concerned things might fall.</a:t>
            </a:r>
            <a:br>
              <a:rPr lang="en-US" sz="1800" dirty="0">
                <a:latin typeface="Arial Narrow" pitchFamily="34" charset="0"/>
              </a:rPr>
            </a:br>
            <a:r>
              <a:rPr lang="en-US" sz="1100" dirty="0">
                <a:latin typeface="Arial Narrow" pitchFamily="34" charset="0"/>
              </a:rPr>
              <a:t>  </a:t>
            </a:r>
            <a:endParaRPr lang="en-US" sz="600" dirty="0">
              <a:latin typeface="Arial Narrow" pitchFamily="34" charset="0"/>
            </a:endParaRPr>
          </a:p>
          <a:p>
            <a:pPr marL="227013" indent="-227013">
              <a:buFont typeface="Garamond" pitchFamily="18" charset="0"/>
              <a:buAutoNum type="arabicParenR"/>
            </a:pPr>
            <a:endParaRPr lang="en-US" sz="1800" dirty="0">
              <a:latin typeface="Arial Narrow" pitchFamily="34" charset="0"/>
            </a:endParaRPr>
          </a:p>
          <a:p>
            <a:pPr marL="227013" indent="-227013">
              <a:buFont typeface="Garamond" pitchFamily="18" charset="0"/>
              <a:buAutoNum type="arabicParenR"/>
            </a:pPr>
            <a:r>
              <a:rPr lang="en-US" sz="1800" dirty="0">
                <a:latin typeface="Arial Narrow" pitchFamily="34" charset="0"/>
              </a:rPr>
              <a:t>While talking to a Project Manager, you notice a craft reaching behind a machine. From your viewpoint, it looks like his hand could be in a pinch-point.</a:t>
            </a:r>
            <a:br>
              <a:rPr lang="en-US" sz="1800" dirty="0">
                <a:latin typeface="Arial Narrow" pitchFamily="34" charset="0"/>
              </a:rPr>
            </a:br>
            <a:r>
              <a:rPr lang="en-US" sz="1100" dirty="0">
                <a:latin typeface="Arial Narrow" pitchFamily="34" charset="0"/>
              </a:rPr>
              <a:t> </a:t>
            </a:r>
            <a:endParaRPr lang="en-US" sz="1800" dirty="0">
              <a:latin typeface="Arial Narrow" pitchFamily="34" charset="0"/>
            </a:endParaRPr>
          </a:p>
          <a:p>
            <a:pPr marL="227013" indent="-227013">
              <a:buFont typeface="Garamond" pitchFamily="18" charset="0"/>
              <a:buAutoNum type="arabicParenR"/>
            </a:pPr>
            <a:endParaRPr lang="en-US" sz="1800" dirty="0">
              <a:latin typeface="Arial Narrow" pitchFamily="34" charset="0"/>
            </a:endParaRPr>
          </a:p>
          <a:p>
            <a:pPr marL="227013" indent="-227013">
              <a:buFont typeface="Garamond" pitchFamily="18" charset="0"/>
              <a:buAutoNum type="arabicParenR"/>
            </a:pPr>
            <a:r>
              <a:rPr lang="en-US" sz="1800" dirty="0">
                <a:latin typeface="Arial Narrow" pitchFamily="34" charset="0"/>
              </a:rPr>
              <a:t>One of the strongest guys you work with is picking up a load that is typically done with a hoist. He’s one of your best guys, a trainer, and has several new people in his crew.</a:t>
            </a:r>
            <a:br>
              <a:rPr lang="en-US" sz="1800" dirty="0">
                <a:latin typeface="Arial Narrow" pitchFamily="34" charset="0"/>
              </a:rPr>
            </a:br>
            <a:r>
              <a:rPr lang="en-US" sz="1200" dirty="0">
                <a:latin typeface="Arial Narrow" pitchFamily="34" charset="0"/>
              </a:rPr>
              <a:t> </a:t>
            </a:r>
            <a:endParaRPr lang="en-US" sz="1100" dirty="0">
              <a:latin typeface="Arial Narrow" pitchFamily="34" charset="0"/>
            </a:endParaRPr>
          </a:p>
          <a:p>
            <a:pPr marL="227013" indent="-227013">
              <a:buFont typeface="Garamond" pitchFamily="18" charset="0"/>
              <a:buAutoNum type="arabicParenR"/>
            </a:pPr>
            <a:endParaRPr lang="en-US" sz="1800" dirty="0">
              <a:latin typeface="Arial Narrow" pitchFamily="34" charset="0"/>
            </a:endParaRPr>
          </a:p>
          <a:p>
            <a:pPr marL="227013" indent="-227013">
              <a:buFont typeface="Garamond" pitchFamily="18" charset="0"/>
              <a:buAutoNum type="arabicParenR"/>
            </a:pPr>
            <a:r>
              <a:rPr lang="en-US" sz="1800" dirty="0">
                <a:latin typeface="Arial Narrow" pitchFamily="34" charset="0"/>
              </a:rPr>
              <a:t>You see some craft talking while a mechanic is repairing their equipment. It is well over 90 degrees and you notice that the mechanic is not wearing the required eye protection.</a:t>
            </a:r>
            <a:br>
              <a:rPr lang="en-US" sz="1800" dirty="0">
                <a:latin typeface="Arial Narrow" pitchFamily="34" charset="0"/>
              </a:rPr>
            </a:br>
            <a:r>
              <a:rPr lang="en-US" sz="1800" dirty="0">
                <a:latin typeface="Arial Narrow" pitchFamily="34" charset="0"/>
              </a:rPr>
              <a:t> </a:t>
            </a:r>
          </a:p>
          <a:p>
            <a:pPr marL="227013" indent="-227013">
              <a:buFont typeface="Garamond" pitchFamily="18" charset="0"/>
              <a:buAutoNum type="arabicParenR"/>
            </a:pPr>
            <a:endParaRPr lang="en-US" sz="1800" dirty="0">
              <a:latin typeface="Arial Narrow" pitchFamily="34" charset="0"/>
            </a:endParaRPr>
          </a:p>
          <a:p>
            <a:pPr marL="227013" indent="-227013">
              <a:buFont typeface="Garamond" pitchFamily="18" charset="0"/>
              <a:buAutoNum type="arabicParenR"/>
            </a:pPr>
            <a:r>
              <a:rPr lang="en-US" sz="1800" dirty="0">
                <a:latin typeface="Arial Narrow" pitchFamily="34" charset="0"/>
              </a:rPr>
              <a:t>You witness one of your employees giving feedback to a coworker about a risky behavior. It seems the feedback was taken well and they are both working hard to get their job done.</a:t>
            </a:r>
          </a:p>
        </p:txBody>
      </p:sp>
      <p:sp>
        <p:nvSpPr>
          <p:cNvPr id="128004" name="TextBox 4"/>
          <p:cNvSpPr txBox="1">
            <a:spLocks noChangeArrowheads="1"/>
          </p:cNvSpPr>
          <p:nvPr/>
        </p:nvSpPr>
        <p:spPr bwMode="auto">
          <a:xfrm>
            <a:off x="304800" y="838200"/>
            <a:ext cx="8610600" cy="584200"/>
          </a:xfrm>
          <a:prstGeom prst="rect">
            <a:avLst/>
          </a:prstGeom>
          <a:noFill/>
          <a:ln w="9525">
            <a:noFill/>
            <a:miter lim="800000"/>
            <a:headEnd/>
            <a:tailEnd/>
          </a:ln>
        </p:spPr>
        <p:txBody>
          <a:bodyPr>
            <a:spAutoFit/>
          </a:bodyPr>
          <a:lstStyle/>
          <a:p>
            <a:pPr algn="l"/>
            <a:r>
              <a:rPr lang="en-US" sz="1600" dirty="0">
                <a:solidFill>
                  <a:srgbClr val="000099"/>
                </a:solidFill>
                <a:latin typeface="Arial" pitchFamily="34" charset="0"/>
              </a:rPr>
              <a:t>In the statements below, use the communication techniques just described to create a good safety conversation.</a:t>
            </a:r>
          </a:p>
        </p:txBody>
      </p:sp>
    </p:spTree>
    <p:custDataLst>
      <p:tags r:id="rId1"/>
    </p:custDataLst>
    <p:extLst>
      <p:ext uri="{BB962C8B-B14F-4D97-AF65-F5344CB8AC3E}">
        <p14:creationId xmlns:p14="http://schemas.microsoft.com/office/powerpoint/2010/main" val="42620919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9858"/>
            <a:ext cx="9144000" cy="484650"/>
          </a:xfrm>
        </p:spPr>
        <p:txBody>
          <a:bodyPr>
            <a:noAutofit/>
          </a:bodyPr>
          <a:lstStyle/>
          <a:p>
            <a:pPr algn="ctr"/>
            <a:r>
              <a:rPr lang="en-US" sz="4400" dirty="0">
                <a:latin typeface="+mj-lt"/>
              </a:rPr>
              <a:t>Pre-Observation Thoughts</a:t>
            </a:r>
          </a:p>
        </p:txBody>
      </p:sp>
      <p:sp>
        <p:nvSpPr>
          <p:cNvPr id="5" name="Content Placeholder 4"/>
          <p:cNvSpPr>
            <a:spLocks noGrp="1"/>
          </p:cNvSpPr>
          <p:nvPr>
            <p:ph idx="1"/>
          </p:nvPr>
        </p:nvSpPr>
        <p:spPr>
          <a:xfrm>
            <a:off x="352003" y="1494723"/>
            <a:ext cx="8573512" cy="4760913"/>
          </a:xfrm>
        </p:spPr>
        <p:txBody>
          <a:bodyPr>
            <a:normAutofit/>
          </a:bodyPr>
          <a:lstStyle/>
          <a:p>
            <a:pPr>
              <a:spcBef>
                <a:spcPts val="1800"/>
              </a:spcBef>
            </a:pPr>
            <a:r>
              <a:rPr lang="en-US" sz="3000" b="1" dirty="0">
                <a:solidFill>
                  <a:srgbClr val="1F497D"/>
                </a:solidFill>
                <a:latin typeface="+mn-lt"/>
              </a:rPr>
              <a:t>Who</a:t>
            </a:r>
            <a:r>
              <a:rPr lang="en-US" sz="3000" dirty="0">
                <a:latin typeface="+mn-lt"/>
              </a:rPr>
              <a:t>…will your focus be on?</a:t>
            </a:r>
          </a:p>
          <a:p>
            <a:pPr>
              <a:spcBef>
                <a:spcPts val="1800"/>
              </a:spcBef>
            </a:pPr>
            <a:r>
              <a:rPr lang="en-US" sz="3000" b="1" dirty="0">
                <a:solidFill>
                  <a:srgbClr val="1F497D"/>
                </a:solidFill>
                <a:latin typeface="+mn-lt"/>
              </a:rPr>
              <a:t>What</a:t>
            </a:r>
            <a:r>
              <a:rPr lang="en-US" sz="3000" dirty="0">
                <a:latin typeface="+mn-lt"/>
              </a:rPr>
              <a:t>…do you expect to see?</a:t>
            </a:r>
          </a:p>
          <a:p>
            <a:pPr>
              <a:spcBef>
                <a:spcPts val="1800"/>
              </a:spcBef>
            </a:pPr>
            <a:r>
              <a:rPr lang="en-US" sz="3000" b="1" dirty="0">
                <a:solidFill>
                  <a:srgbClr val="1F497D"/>
                </a:solidFill>
                <a:latin typeface="+mn-lt"/>
              </a:rPr>
              <a:t>When</a:t>
            </a:r>
            <a:r>
              <a:rPr lang="en-US" sz="3000" dirty="0">
                <a:latin typeface="+mn-lt"/>
              </a:rPr>
              <a:t>…would be the best opportunity to observe?</a:t>
            </a:r>
          </a:p>
          <a:p>
            <a:pPr>
              <a:spcBef>
                <a:spcPts val="1800"/>
              </a:spcBef>
            </a:pPr>
            <a:r>
              <a:rPr lang="en-US" sz="3000" b="1" dirty="0">
                <a:solidFill>
                  <a:srgbClr val="1F497D"/>
                </a:solidFill>
                <a:latin typeface="+mn-lt"/>
              </a:rPr>
              <a:t>Where</a:t>
            </a:r>
            <a:r>
              <a:rPr lang="en-US" sz="3000" dirty="0">
                <a:latin typeface="+mn-lt"/>
              </a:rPr>
              <a:t>…would my observation and communication</a:t>
            </a:r>
            <a:br>
              <a:rPr lang="en-US" sz="3000" dirty="0">
                <a:latin typeface="+mn-lt"/>
              </a:rPr>
            </a:br>
            <a:r>
              <a:rPr lang="en-US" sz="3000" dirty="0">
                <a:latin typeface="+mn-lt"/>
              </a:rPr>
              <a:t>             make the biggest impact?</a:t>
            </a:r>
          </a:p>
        </p:txBody>
      </p:sp>
    </p:spTree>
    <p:custDataLst>
      <p:tags r:id="rId1"/>
    </p:custDataLst>
    <p:extLst>
      <p:ext uri="{BB962C8B-B14F-4D97-AF65-F5344CB8AC3E}">
        <p14:creationId xmlns:p14="http://schemas.microsoft.com/office/powerpoint/2010/main" val="3126059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12234" y="327795"/>
            <a:ext cx="8229600" cy="4846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ea typeface="Verdana" pitchFamily="34" charset="0"/>
                <a:cs typeface="Verdana" pitchFamily="34" charset="0"/>
              </a:rPr>
              <a:t>Agenda:</a:t>
            </a:r>
          </a:p>
        </p:txBody>
      </p:sp>
      <p:sp>
        <p:nvSpPr>
          <p:cNvPr id="4" name="Rectangle 4" descr="tile_paper_medgray.png"/>
          <p:cNvSpPr>
            <a:spLocks/>
          </p:cNvSpPr>
          <p:nvPr/>
        </p:nvSpPr>
        <p:spPr bwMode="auto">
          <a:xfrm>
            <a:off x="334005" y="3689997"/>
            <a:ext cx="7125891" cy="623962"/>
          </a:xfrm>
          <a:prstGeom prst="rect">
            <a:avLst/>
          </a:prstGeom>
          <a:blipFill dpi="0" rotWithShape="0">
            <a:blip r:embed="rId4"/>
            <a:srcRect/>
            <a:tile tx="0" ty="0" sx="100000" sy="100000" flip="none" algn="tl"/>
          </a:blipFill>
          <a:ln w="12700" cap="flat" cmpd="sng">
            <a:noFill/>
            <a:prstDash val="solid"/>
            <a:miter lim="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anchor="ctr"/>
          <a:lstStyle/>
          <a:p>
            <a:pPr>
              <a:defRPr/>
            </a:pPr>
            <a:endParaRPr lang="en-US" sz="1266"/>
          </a:p>
        </p:txBody>
      </p:sp>
      <p:sp>
        <p:nvSpPr>
          <p:cNvPr id="6" name="Content Placeholder 1"/>
          <p:cNvSpPr txBox="1">
            <a:spLocks/>
          </p:cNvSpPr>
          <p:nvPr/>
        </p:nvSpPr>
        <p:spPr>
          <a:xfrm>
            <a:off x="457200" y="1076182"/>
            <a:ext cx="7834544" cy="5096806"/>
          </a:xfrm>
          <a:prstGeom prst="rect">
            <a:avLst/>
          </a:prstGeom>
        </p:spPr>
        <p:txBody>
          <a:bodyPr vert="horz" lIns="91440" tIns="45720" rIns="91440" bIns="45720" rtlCol="0">
            <a:normAutofit/>
          </a:bodyPr>
          <a:lstStyle>
            <a:lvl1pPr marL="347663" indent="-347663" algn="l" defTabSz="457200" rtl="0" eaLnBrk="1" latinLnBrk="0" hangingPunct="1">
              <a:spcBef>
                <a:spcPct val="20000"/>
              </a:spcBef>
              <a:buFont typeface="Wingdings" pitchFamily="2" charset="2"/>
              <a:buChar char="Ø"/>
              <a:defRPr sz="2400" b="0" i="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1F497D"/>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sz="3200" dirty="0">
                <a:solidFill>
                  <a:srgbClr val="1F497D"/>
                </a:solidFill>
                <a:latin typeface="+mn-lt"/>
              </a:rPr>
              <a:t>STEP Purpose</a:t>
            </a:r>
          </a:p>
          <a:p>
            <a:pPr>
              <a:lnSpc>
                <a:spcPct val="150000"/>
              </a:lnSpc>
            </a:pPr>
            <a:r>
              <a:rPr lang="en-US" sz="3200" dirty="0">
                <a:latin typeface="+mn-lt"/>
              </a:rPr>
              <a:t>Engagement</a:t>
            </a:r>
          </a:p>
          <a:p>
            <a:pPr>
              <a:lnSpc>
                <a:spcPct val="150000"/>
              </a:lnSpc>
            </a:pPr>
            <a:r>
              <a:rPr lang="en-US" sz="3200" dirty="0">
                <a:solidFill>
                  <a:srgbClr val="1F497D"/>
                </a:solidFill>
                <a:latin typeface="+mn-lt"/>
              </a:rPr>
              <a:t>STEP Process </a:t>
            </a:r>
          </a:p>
          <a:p>
            <a:pPr>
              <a:lnSpc>
                <a:spcPct val="150000"/>
              </a:lnSpc>
            </a:pPr>
            <a:r>
              <a:rPr lang="en-US" sz="3200" dirty="0">
                <a:latin typeface="+mn-lt"/>
              </a:rPr>
              <a:t>Participation</a:t>
            </a:r>
          </a:p>
          <a:p>
            <a:pPr>
              <a:lnSpc>
                <a:spcPct val="150000"/>
              </a:lnSpc>
            </a:pPr>
            <a:r>
              <a:rPr lang="en-US" sz="3200" dirty="0">
                <a:solidFill>
                  <a:srgbClr val="1F497D"/>
                </a:solidFill>
                <a:latin typeface="+mn-lt"/>
              </a:rPr>
              <a:t>Data Use </a:t>
            </a:r>
          </a:p>
          <a:p>
            <a:pPr>
              <a:lnSpc>
                <a:spcPct val="150000"/>
              </a:lnSpc>
            </a:pPr>
            <a:r>
              <a:rPr lang="en-US" sz="3200" dirty="0">
                <a:latin typeface="+mn-lt"/>
              </a:rPr>
              <a:t>Quality</a:t>
            </a:r>
          </a:p>
        </p:txBody>
      </p:sp>
    </p:spTree>
    <p:custDataLst>
      <p:tags r:id="rId1"/>
    </p:custDataLst>
    <p:extLst>
      <p:ext uri="{BB962C8B-B14F-4D97-AF65-F5344CB8AC3E}">
        <p14:creationId xmlns:p14="http://schemas.microsoft.com/office/powerpoint/2010/main" val="261520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a:xfrm>
            <a:off x="0" y="130999"/>
            <a:ext cx="9143999" cy="788988"/>
          </a:xfrm>
        </p:spPr>
        <p:txBody>
          <a:bodyPr>
            <a:normAutofit/>
          </a:bodyPr>
          <a:lstStyle/>
          <a:p>
            <a:pPr algn="ctr"/>
            <a:r>
              <a:rPr lang="en-US" sz="4000" dirty="0">
                <a:latin typeface="+mj-lt"/>
              </a:rPr>
              <a:t>Error-Likely Situations</a:t>
            </a:r>
          </a:p>
        </p:txBody>
      </p:sp>
      <p:sp>
        <p:nvSpPr>
          <p:cNvPr id="229378" name="Content Placeholder 2"/>
          <p:cNvSpPr>
            <a:spLocks noGrp="1"/>
          </p:cNvSpPr>
          <p:nvPr>
            <p:ph idx="1"/>
          </p:nvPr>
        </p:nvSpPr>
        <p:spPr>
          <a:xfrm>
            <a:off x="385763" y="718932"/>
            <a:ext cx="8582025" cy="5262562"/>
          </a:xfrm>
        </p:spPr>
        <p:txBody>
          <a:bodyPr>
            <a:normAutofit fontScale="92500" lnSpcReduction="10000"/>
          </a:bodyPr>
          <a:lstStyle/>
          <a:p>
            <a:r>
              <a:rPr lang="en-US" sz="1700" b="1" dirty="0">
                <a:latin typeface="+mn-lt"/>
                <a:cs typeface="Times New Roman" pitchFamily="18" charset="0"/>
              </a:rPr>
              <a:t>Complexity: </a:t>
            </a:r>
          </a:p>
          <a:p>
            <a:pPr lvl="1"/>
            <a:r>
              <a:rPr lang="en-US" sz="1700" dirty="0">
                <a:solidFill>
                  <a:srgbClr val="000099"/>
                </a:solidFill>
                <a:latin typeface="+mn-lt"/>
                <a:cs typeface="Times New Roman" pitchFamily="18" charset="0"/>
              </a:rPr>
              <a:t>Too many steps</a:t>
            </a:r>
          </a:p>
          <a:p>
            <a:pPr lvl="1"/>
            <a:r>
              <a:rPr lang="en-US" sz="1700" dirty="0">
                <a:solidFill>
                  <a:srgbClr val="000099"/>
                </a:solidFill>
                <a:latin typeface="+mn-lt"/>
                <a:cs typeface="Times New Roman" pitchFamily="18" charset="0"/>
              </a:rPr>
              <a:t>Too many people (communication issues)</a:t>
            </a:r>
            <a:br>
              <a:rPr lang="en-US" sz="1700" dirty="0">
                <a:solidFill>
                  <a:srgbClr val="000099"/>
                </a:solidFill>
                <a:latin typeface="+mn-lt"/>
                <a:cs typeface="Times New Roman" pitchFamily="18" charset="0"/>
              </a:rPr>
            </a:br>
            <a:endParaRPr lang="en-US" sz="1700" dirty="0">
              <a:solidFill>
                <a:srgbClr val="000099"/>
              </a:solidFill>
              <a:latin typeface="+mn-lt"/>
              <a:cs typeface="Times New Roman" pitchFamily="18" charset="0"/>
            </a:endParaRPr>
          </a:p>
          <a:p>
            <a:r>
              <a:rPr lang="en-US" sz="1700" b="1" dirty="0">
                <a:latin typeface="+mn-lt"/>
                <a:cs typeface="Times New Roman" pitchFamily="18" charset="0"/>
              </a:rPr>
              <a:t>Workload:</a:t>
            </a:r>
          </a:p>
          <a:p>
            <a:pPr lvl="1"/>
            <a:r>
              <a:rPr lang="en-US" sz="1700" dirty="0">
                <a:solidFill>
                  <a:srgbClr val="000099"/>
                </a:solidFill>
                <a:latin typeface="+mn-lt"/>
                <a:cs typeface="Times New Roman" pitchFamily="18" charset="0"/>
              </a:rPr>
              <a:t>Too heavy or too light (performance is best when workload is moderate)</a:t>
            </a:r>
          </a:p>
          <a:p>
            <a:pPr lvl="1"/>
            <a:r>
              <a:rPr lang="en-US" sz="1700" dirty="0">
                <a:solidFill>
                  <a:srgbClr val="000099"/>
                </a:solidFill>
                <a:latin typeface="+mn-lt"/>
                <a:cs typeface="Times New Roman" pitchFamily="18" charset="0"/>
              </a:rPr>
              <a:t>Too much reliance on human vigilance/monitoring</a:t>
            </a:r>
            <a:br>
              <a:rPr lang="en-US" sz="1700" dirty="0">
                <a:solidFill>
                  <a:srgbClr val="000099"/>
                </a:solidFill>
                <a:latin typeface="+mn-lt"/>
                <a:cs typeface="Times New Roman" pitchFamily="18" charset="0"/>
              </a:rPr>
            </a:br>
            <a:endParaRPr lang="en-US" sz="1700" dirty="0">
              <a:solidFill>
                <a:srgbClr val="000099"/>
              </a:solidFill>
              <a:latin typeface="+mn-lt"/>
              <a:cs typeface="Times New Roman" pitchFamily="18" charset="0"/>
            </a:endParaRPr>
          </a:p>
          <a:p>
            <a:r>
              <a:rPr lang="en-US" sz="1700" b="1" dirty="0">
                <a:latin typeface="+mn-lt"/>
                <a:cs typeface="Times New Roman" pitchFamily="18" charset="0"/>
              </a:rPr>
              <a:t>Design:</a:t>
            </a:r>
          </a:p>
          <a:p>
            <a:pPr lvl="1"/>
            <a:r>
              <a:rPr lang="en-US" sz="1700" dirty="0">
                <a:solidFill>
                  <a:srgbClr val="000099"/>
                </a:solidFill>
                <a:latin typeface="+mn-lt"/>
                <a:cs typeface="Times New Roman" pitchFamily="18" charset="0"/>
              </a:rPr>
              <a:t>Focus on functionality, while ignoring the real-life user </a:t>
            </a:r>
          </a:p>
          <a:p>
            <a:pPr lvl="1"/>
            <a:r>
              <a:rPr lang="en-US" sz="1700" dirty="0">
                <a:solidFill>
                  <a:srgbClr val="000099"/>
                </a:solidFill>
                <a:latin typeface="+mn-lt"/>
                <a:cs typeface="Times New Roman" pitchFamily="18" charset="0"/>
              </a:rPr>
              <a:t>The work environment in which a system functions also impacts the failure rate</a:t>
            </a:r>
            <a:br>
              <a:rPr lang="en-US" sz="1700" dirty="0">
                <a:solidFill>
                  <a:srgbClr val="000099"/>
                </a:solidFill>
                <a:latin typeface="+mn-lt"/>
                <a:cs typeface="Times New Roman" pitchFamily="18" charset="0"/>
              </a:rPr>
            </a:br>
            <a:endParaRPr lang="en-US" sz="1700" dirty="0">
              <a:solidFill>
                <a:srgbClr val="000099"/>
              </a:solidFill>
              <a:latin typeface="+mn-lt"/>
              <a:cs typeface="Times New Roman" pitchFamily="18" charset="0"/>
            </a:endParaRPr>
          </a:p>
          <a:p>
            <a:r>
              <a:rPr lang="en-US" sz="1700" b="1" dirty="0">
                <a:latin typeface="+mn-lt"/>
                <a:cs typeface="Times New Roman" pitchFamily="18" charset="0"/>
              </a:rPr>
              <a:t>Interruptions / Distractions:</a:t>
            </a:r>
          </a:p>
          <a:p>
            <a:pPr lvl="1"/>
            <a:r>
              <a:rPr lang="en-US" sz="1700" dirty="0">
                <a:solidFill>
                  <a:srgbClr val="000099"/>
                </a:solidFill>
                <a:latin typeface="+mn-lt"/>
                <a:cs typeface="Times New Roman" pitchFamily="18" charset="0"/>
              </a:rPr>
              <a:t>Frequently associated with errors – up to 50% in aviation studies</a:t>
            </a:r>
          </a:p>
          <a:p>
            <a:pPr lvl="1"/>
            <a:r>
              <a:rPr lang="en-US" sz="1700" dirty="0">
                <a:solidFill>
                  <a:srgbClr val="000099"/>
                </a:solidFill>
                <a:latin typeface="+mn-lt"/>
                <a:cs typeface="Times New Roman" pitchFamily="18" charset="0"/>
              </a:rPr>
              <a:t>Yet extremely common in healthcare – ER physicians experience up to 10 interruptions per hour </a:t>
            </a:r>
            <a:br>
              <a:rPr lang="en-US" sz="1700" dirty="0">
                <a:solidFill>
                  <a:srgbClr val="000099"/>
                </a:solidFill>
                <a:latin typeface="+mn-lt"/>
                <a:cs typeface="Times New Roman" pitchFamily="18" charset="0"/>
              </a:rPr>
            </a:br>
            <a:endParaRPr lang="en-US" sz="1700" dirty="0">
              <a:solidFill>
                <a:srgbClr val="000099"/>
              </a:solidFill>
              <a:latin typeface="+mn-lt"/>
              <a:cs typeface="Times New Roman" pitchFamily="18" charset="0"/>
            </a:endParaRPr>
          </a:p>
          <a:p>
            <a:r>
              <a:rPr lang="en-US" sz="1700" b="1" dirty="0">
                <a:latin typeface="+mn-lt"/>
                <a:cs typeface="Times New Roman" pitchFamily="18" charset="0"/>
              </a:rPr>
              <a:t>Culture:</a:t>
            </a:r>
          </a:p>
          <a:p>
            <a:pPr lvl="1"/>
            <a:r>
              <a:rPr lang="en-US" sz="1700" dirty="0">
                <a:solidFill>
                  <a:srgbClr val="000099"/>
                </a:solidFill>
                <a:latin typeface="+mn-lt"/>
                <a:cs typeface="Times New Roman" pitchFamily="18" charset="0"/>
              </a:rPr>
              <a:t>Authority structure influencing communication</a:t>
            </a:r>
          </a:p>
          <a:p>
            <a:pPr lvl="1"/>
            <a:r>
              <a:rPr lang="en-US" sz="1700" dirty="0">
                <a:solidFill>
                  <a:srgbClr val="000099"/>
                </a:solidFill>
                <a:latin typeface="+mn-lt"/>
                <a:cs typeface="Times New Roman" pitchFamily="18" charset="0"/>
              </a:rPr>
              <a:t>No assignment of responsibility</a:t>
            </a:r>
          </a:p>
          <a:p>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26731885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91" y="142372"/>
            <a:ext cx="8952014" cy="484650"/>
          </a:xfrm>
        </p:spPr>
        <p:txBody>
          <a:bodyPr>
            <a:noAutofit/>
          </a:bodyPr>
          <a:lstStyle/>
          <a:p>
            <a:pPr algn="ctr"/>
            <a:r>
              <a:rPr lang="en-US" sz="4400" dirty="0">
                <a:latin typeface="+mj-lt"/>
              </a:rPr>
              <a:t>STEP PARTICIPATION</a:t>
            </a:r>
          </a:p>
        </p:txBody>
      </p:sp>
      <p:sp>
        <p:nvSpPr>
          <p:cNvPr id="6" name="Content Placeholder 5"/>
          <p:cNvSpPr>
            <a:spLocks noGrp="1"/>
          </p:cNvSpPr>
          <p:nvPr>
            <p:ph idx="1"/>
          </p:nvPr>
        </p:nvSpPr>
        <p:spPr>
          <a:xfrm>
            <a:off x="88290" y="621709"/>
            <a:ext cx="9026526" cy="5273089"/>
          </a:xfrm>
        </p:spPr>
        <p:txBody>
          <a:bodyPr>
            <a:normAutofit lnSpcReduction="10000"/>
          </a:bodyPr>
          <a:lstStyle/>
          <a:p>
            <a:pPr>
              <a:lnSpc>
                <a:spcPct val="150000"/>
              </a:lnSpc>
              <a:spcBef>
                <a:spcPts val="0"/>
              </a:spcBef>
              <a:spcAft>
                <a:spcPts val="600"/>
              </a:spcAft>
            </a:pPr>
            <a:r>
              <a:rPr lang="en-US" b="1" dirty="0">
                <a:latin typeface="+mn-lt"/>
              </a:rPr>
              <a:t>Improve Safety Culture through STEP observations and safety conversations</a:t>
            </a:r>
          </a:p>
          <a:p>
            <a:pPr>
              <a:lnSpc>
                <a:spcPct val="150000"/>
              </a:lnSpc>
              <a:spcBef>
                <a:spcPts val="0"/>
              </a:spcBef>
              <a:spcAft>
                <a:spcPts val="600"/>
              </a:spcAft>
            </a:pPr>
            <a:r>
              <a:rPr lang="en-US" b="1" dirty="0">
                <a:solidFill>
                  <a:srgbClr val="1F497D"/>
                </a:solidFill>
                <a:latin typeface="+mn-lt"/>
              </a:rPr>
              <a:t>Safety Teams conduct observations</a:t>
            </a:r>
          </a:p>
          <a:p>
            <a:pPr>
              <a:lnSpc>
                <a:spcPct val="150000"/>
              </a:lnSpc>
              <a:spcBef>
                <a:spcPts val="0"/>
              </a:spcBef>
              <a:spcAft>
                <a:spcPts val="600"/>
              </a:spcAft>
            </a:pPr>
            <a:r>
              <a:rPr lang="en-US" b="1" dirty="0">
                <a:latin typeface="+mn-lt"/>
              </a:rPr>
              <a:t>Monitor observation quality </a:t>
            </a:r>
          </a:p>
          <a:p>
            <a:pPr>
              <a:lnSpc>
                <a:spcPct val="150000"/>
              </a:lnSpc>
              <a:spcBef>
                <a:spcPts val="0"/>
              </a:spcBef>
              <a:spcAft>
                <a:spcPts val="600"/>
              </a:spcAft>
            </a:pPr>
            <a:r>
              <a:rPr lang="en-US" b="1" dirty="0">
                <a:solidFill>
                  <a:srgbClr val="1F497D"/>
                </a:solidFill>
                <a:latin typeface="+mn-lt"/>
              </a:rPr>
              <a:t>STEP data communication IAW Data Use Plan</a:t>
            </a:r>
          </a:p>
          <a:p>
            <a:pPr>
              <a:lnSpc>
                <a:spcPct val="150000"/>
              </a:lnSpc>
              <a:spcBef>
                <a:spcPts val="0"/>
              </a:spcBef>
              <a:spcAft>
                <a:spcPts val="600"/>
              </a:spcAft>
            </a:pPr>
            <a:r>
              <a:rPr lang="en-US" b="1" dirty="0">
                <a:latin typeface="+mn-lt"/>
              </a:rPr>
              <a:t>Improve contractor engagement / awareness</a:t>
            </a:r>
          </a:p>
          <a:p>
            <a:pPr>
              <a:lnSpc>
                <a:spcPct val="150000"/>
              </a:lnSpc>
              <a:spcBef>
                <a:spcPts val="0"/>
              </a:spcBef>
              <a:spcAft>
                <a:spcPts val="600"/>
              </a:spcAft>
            </a:pPr>
            <a:r>
              <a:rPr lang="en-US" b="1" dirty="0">
                <a:solidFill>
                  <a:srgbClr val="1F497D"/>
                </a:solidFill>
                <a:latin typeface="+mn-lt"/>
              </a:rPr>
              <a:t>Improve Leadership engagement conversations</a:t>
            </a:r>
          </a:p>
          <a:p>
            <a:pPr>
              <a:lnSpc>
                <a:spcPct val="150000"/>
              </a:lnSpc>
              <a:spcBef>
                <a:spcPts val="0"/>
              </a:spcBef>
              <a:spcAft>
                <a:spcPts val="600"/>
              </a:spcAft>
            </a:pPr>
            <a:r>
              <a:rPr lang="en-US" b="1" dirty="0">
                <a:latin typeface="+mn-lt"/>
              </a:rPr>
              <a:t>Conduct Focused Observations based on the data</a:t>
            </a:r>
          </a:p>
          <a:p>
            <a:pPr>
              <a:lnSpc>
                <a:spcPct val="150000"/>
              </a:lnSpc>
              <a:spcBef>
                <a:spcPts val="0"/>
              </a:spcBef>
              <a:spcAft>
                <a:spcPts val="600"/>
              </a:spcAft>
            </a:pPr>
            <a:r>
              <a:rPr lang="en-US" b="1" dirty="0">
                <a:solidFill>
                  <a:srgbClr val="1F497D"/>
                </a:solidFill>
                <a:latin typeface="+mn-lt"/>
              </a:rPr>
              <a:t>Reduce probability of serious injuries &amp; fatalities</a:t>
            </a:r>
          </a:p>
        </p:txBody>
      </p:sp>
    </p:spTree>
    <p:custDataLst>
      <p:tags r:id="rId1"/>
    </p:custDataLst>
    <p:extLst>
      <p:ext uri="{BB962C8B-B14F-4D97-AF65-F5344CB8AC3E}">
        <p14:creationId xmlns:p14="http://schemas.microsoft.com/office/powerpoint/2010/main" val="3168260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2978" y="1014608"/>
            <a:ext cx="2209259" cy="1261884"/>
          </a:xfrm>
          <a:prstGeom prst="rect">
            <a:avLst/>
          </a:prstGeom>
          <a:noFill/>
        </p:spPr>
        <p:txBody>
          <a:bodyPr wrap="none" rtlCol="0">
            <a:spAutoFit/>
          </a:bodyPr>
          <a:lstStyle/>
          <a:p>
            <a:pPr algn="l"/>
            <a:r>
              <a:rPr lang="en-US" sz="4000" b="1" dirty="0">
                <a:solidFill>
                  <a:srgbClr val="C00000"/>
                </a:solidFill>
                <a:effectLst>
                  <a:outerShdw blurRad="38100" dist="38100" dir="2700000" algn="tl">
                    <a:srgbClr val="000000">
                      <a:alpha val="43137"/>
                    </a:srgbClr>
                  </a:outerShdw>
                </a:effectLst>
              </a:rPr>
              <a:t>Goal: #1</a:t>
            </a:r>
          </a:p>
          <a:p>
            <a:pPr algn="l"/>
            <a:endParaRPr lang="en-US" sz="3600" dirty="0"/>
          </a:p>
        </p:txBody>
      </p:sp>
      <p:sp>
        <p:nvSpPr>
          <p:cNvPr id="4" name="TextBox 3"/>
          <p:cNvSpPr txBox="1"/>
          <p:nvPr/>
        </p:nvSpPr>
        <p:spPr>
          <a:xfrm>
            <a:off x="1899888" y="2131189"/>
            <a:ext cx="2490041" cy="769441"/>
          </a:xfrm>
          <a:prstGeom prst="rect">
            <a:avLst/>
          </a:prstGeom>
          <a:noFill/>
        </p:spPr>
        <p:txBody>
          <a:bodyPr wrap="none" rtlCol="0">
            <a:spAutoFit/>
          </a:bodyPr>
          <a:lstStyle/>
          <a:p>
            <a:pPr algn="l"/>
            <a:r>
              <a:rPr lang="en-US" sz="4400" b="1" dirty="0"/>
              <a:t>Get Us to </a:t>
            </a:r>
          </a:p>
        </p:txBody>
      </p:sp>
      <p:sp>
        <p:nvSpPr>
          <p:cNvPr id="5" name="TextBox 4"/>
          <p:cNvSpPr txBox="1"/>
          <p:nvPr/>
        </p:nvSpPr>
        <p:spPr>
          <a:xfrm>
            <a:off x="2884151" y="3049293"/>
            <a:ext cx="4794902" cy="769441"/>
          </a:xfrm>
          <a:prstGeom prst="rect">
            <a:avLst/>
          </a:prstGeom>
          <a:noFill/>
        </p:spPr>
        <p:txBody>
          <a:bodyPr wrap="none" rtlCol="0">
            <a:spAutoFit/>
          </a:bodyPr>
          <a:lstStyle/>
          <a:p>
            <a:pPr algn="l"/>
            <a:r>
              <a:rPr lang="en-US" sz="4400" b="1" i="1" dirty="0">
                <a:effectLst>
                  <a:outerShdw blurRad="38100" dist="38100" dir="2700000" algn="tl">
                    <a:srgbClr val="000000">
                      <a:alpha val="43137"/>
                    </a:srgbClr>
                  </a:outerShdw>
                </a:effectLst>
              </a:rPr>
              <a:t>Think Differently </a:t>
            </a:r>
          </a:p>
        </p:txBody>
      </p:sp>
      <p:sp>
        <p:nvSpPr>
          <p:cNvPr id="6" name="Rectangle 5"/>
          <p:cNvSpPr/>
          <p:nvPr/>
        </p:nvSpPr>
        <p:spPr>
          <a:xfrm>
            <a:off x="4505483" y="4167053"/>
            <a:ext cx="3749876" cy="769441"/>
          </a:xfrm>
          <a:prstGeom prst="rect">
            <a:avLst/>
          </a:prstGeom>
        </p:spPr>
        <p:txBody>
          <a:bodyPr wrap="square">
            <a:spAutoFit/>
          </a:bodyPr>
          <a:lstStyle/>
          <a:p>
            <a:pPr lvl="0" algn="l"/>
            <a:r>
              <a:rPr lang="en-US" sz="4400" b="1" dirty="0">
                <a:solidFill>
                  <a:srgbClr val="000000"/>
                </a:solidFill>
              </a:rPr>
              <a:t>About Safety</a:t>
            </a:r>
          </a:p>
        </p:txBody>
      </p:sp>
    </p:spTree>
    <p:extLst>
      <p:ext uri="{BB962C8B-B14F-4D97-AF65-F5344CB8AC3E}">
        <p14:creationId xmlns:p14="http://schemas.microsoft.com/office/powerpoint/2010/main" val="284853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993"/>
            <a:ext cx="9144000" cy="484650"/>
          </a:xfrm>
        </p:spPr>
        <p:txBody>
          <a:bodyPr>
            <a:noAutofit/>
          </a:bodyPr>
          <a:lstStyle/>
          <a:p>
            <a:pPr algn="ctr"/>
            <a:r>
              <a:rPr lang="en-US" sz="4000" dirty="0">
                <a:latin typeface="+mj-lt"/>
              </a:rPr>
              <a:t>STEP Process: Participation Expectations</a:t>
            </a:r>
          </a:p>
        </p:txBody>
      </p:sp>
      <p:sp>
        <p:nvSpPr>
          <p:cNvPr id="3" name="Content Placeholder 2"/>
          <p:cNvSpPr>
            <a:spLocks noGrp="1"/>
          </p:cNvSpPr>
          <p:nvPr>
            <p:ph idx="1"/>
          </p:nvPr>
        </p:nvSpPr>
        <p:spPr>
          <a:xfrm>
            <a:off x="306279" y="976205"/>
            <a:ext cx="8716339" cy="4970814"/>
          </a:xfrm>
        </p:spPr>
        <p:txBody>
          <a:bodyPr>
            <a:normAutofit/>
          </a:bodyPr>
          <a:lstStyle/>
          <a:p>
            <a:pPr>
              <a:spcBef>
                <a:spcPts val="1200"/>
              </a:spcBef>
            </a:pPr>
            <a:r>
              <a:rPr lang="en-US" dirty="0">
                <a:latin typeface="+mn-lt"/>
              </a:rPr>
              <a:t>Everyone will participate per management guidelines.</a:t>
            </a:r>
          </a:p>
          <a:p>
            <a:pPr>
              <a:spcBef>
                <a:spcPts val="1200"/>
              </a:spcBef>
            </a:pPr>
            <a:r>
              <a:rPr lang="en-US" dirty="0">
                <a:solidFill>
                  <a:srgbClr val="1F497D"/>
                </a:solidFill>
                <a:latin typeface="+mn-lt"/>
              </a:rPr>
              <a:t>Participation can be individual, in pairs or in a group.</a:t>
            </a:r>
          </a:p>
          <a:p>
            <a:pPr>
              <a:spcBef>
                <a:spcPts val="1200"/>
              </a:spcBef>
            </a:pPr>
            <a:r>
              <a:rPr lang="en-US" dirty="0">
                <a:latin typeface="+mn-lt"/>
              </a:rPr>
              <a:t>Based on the weekly look back/ahead, select a location, contractor, task, or floor as your target. </a:t>
            </a:r>
          </a:p>
          <a:p>
            <a:pPr>
              <a:spcBef>
                <a:spcPts val="1200"/>
              </a:spcBef>
            </a:pPr>
            <a:r>
              <a:rPr lang="en-US" dirty="0">
                <a:solidFill>
                  <a:srgbClr val="1F497D"/>
                </a:solidFill>
                <a:latin typeface="+mn-lt"/>
              </a:rPr>
              <a:t>Complete the observation or inspection on paper or in the SafetyNet app immediately following the participation.</a:t>
            </a:r>
          </a:p>
        </p:txBody>
      </p:sp>
      <p:sp>
        <p:nvSpPr>
          <p:cNvPr id="4" name="Rectangle 3"/>
          <p:cNvSpPr/>
          <p:nvPr/>
        </p:nvSpPr>
        <p:spPr>
          <a:xfrm>
            <a:off x="329779" y="3705517"/>
            <a:ext cx="8289561" cy="2012859"/>
          </a:xfrm>
          <a:prstGeom prst="rect">
            <a:avLst/>
          </a:prstGeom>
        </p:spPr>
        <p:txBody>
          <a:bodyPr wrap="square">
            <a:spAutoFit/>
          </a:bodyPr>
          <a:lstStyle/>
          <a:p>
            <a:pPr marL="342900" lvl="0" indent="-342900">
              <a:spcBef>
                <a:spcPct val="20000"/>
              </a:spcBef>
              <a:buFont typeface="Wingdings" panose="05000000000000000000" pitchFamily="2" charset="2"/>
              <a:buChar char="Ø"/>
            </a:pPr>
            <a:r>
              <a:rPr lang="en-US" sz="2400" dirty="0">
                <a:solidFill>
                  <a:prstClr val="black"/>
                </a:solidFill>
                <a:cs typeface="Times New Roman" pitchFamily="18" charset="0"/>
              </a:rPr>
              <a:t>Will the person observed get punished?</a:t>
            </a:r>
          </a:p>
          <a:p>
            <a:pPr marL="742950" lvl="1" indent="-285750">
              <a:spcBef>
                <a:spcPct val="20000"/>
              </a:spcBef>
              <a:buFont typeface="Wingdings" panose="05000000000000000000" pitchFamily="2" charset="2"/>
              <a:buChar char="Ø"/>
            </a:pPr>
            <a:r>
              <a:rPr lang="en-US" sz="2400" dirty="0">
                <a:solidFill>
                  <a:srgbClr val="000099"/>
                </a:solidFill>
                <a:cs typeface="Times New Roman" pitchFamily="18" charset="0"/>
              </a:rPr>
              <a:t>While employee discipline is the responsibility of the employer, STEP is designed to be No Name, No Blame, No Shame.  Employee discipline as a result of a STEP observation is detrimental to the process. </a:t>
            </a:r>
          </a:p>
        </p:txBody>
      </p:sp>
    </p:spTree>
    <p:custDataLst>
      <p:tags r:id="rId1"/>
    </p:custDataLst>
    <p:extLst>
      <p:ext uri="{BB962C8B-B14F-4D97-AF65-F5344CB8AC3E}">
        <p14:creationId xmlns:p14="http://schemas.microsoft.com/office/powerpoint/2010/main" val="427764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770"/>
            <a:ext cx="9144000" cy="484650"/>
          </a:xfrm>
        </p:spPr>
        <p:txBody>
          <a:bodyPr>
            <a:noAutofit/>
          </a:bodyPr>
          <a:lstStyle/>
          <a:p>
            <a:pPr algn="ctr"/>
            <a:r>
              <a:rPr lang="en-US" sz="3600" dirty="0">
                <a:latin typeface="+mj-lt"/>
              </a:rPr>
              <a:t>STEP CHAMPIONS</a:t>
            </a:r>
          </a:p>
        </p:txBody>
      </p:sp>
      <p:sp>
        <p:nvSpPr>
          <p:cNvPr id="3" name="Content Placeholder 2"/>
          <p:cNvSpPr>
            <a:spLocks noGrp="1"/>
          </p:cNvSpPr>
          <p:nvPr>
            <p:ph idx="1"/>
          </p:nvPr>
        </p:nvSpPr>
        <p:spPr>
          <a:xfrm>
            <a:off x="289290" y="1102878"/>
            <a:ext cx="8565419" cy="4760913"/>
          </a:xfrm>
        </p:spPr>
        <p:txBody>
          <a:bodyPr>
            <a:normAutofit fontScale="92500" lnSpcReduction="10000"/>
          </a:bodyPr>
          <a:lstStyle/>
          <a:p>
            <a:pPr marL="457200" indent="-457200">
              <a:spcBef>
                <a:spcPts val="1800"/>
              </a:spcBef>
              <a:buFont typeface="+mj-lt"/>
              <a:buAutoNum type="arabicPeriod"/>
            </a:pPr>
            <a:r>
              <a:rPr lang="en-US" dirty="0">
                <a:latin typeface="+mn-lt"/>
              </a:rPr>
              <a:t>A STEP Champion will be assigned to work group as established by management</a:t>
            </a:r>
          </a:p>
          <a:p>
            <a:pPr>
              <a:spcBef>
                <a:spcPts val="1800"/>
              </a:spcBef>
            </a:pPr>
            <a:r>
              <a:rPr lang="en-US" dirty="0">
                <a:solidFill>
                  <a:srgbClr val="1F497D"/>
                </a:solidFill>
                <a:latin typeface="+mn-lt"/>
              </a:rPr>
              <a:t>The STEP Champion can be rotated but should primarily be project leadership.</a:t>
            </a:r>
          </a:p>
          <a:p>
            <a:pPr>
              <a:spcBef>
                <a:spcPts val="1800"/>
              </a:spcBef>
            </a:pPr>
            <a:r>
              <a:rPr lang="en-US" dirty="0">
                <a:latin typeface="+mn-lt"/>
              </a:rPr>
              <a:t>The STEP Champion will coordinate the “Safety Team”.</a:t>
            </a:r>
          </a:p>
          <a:p>
            <a:pPr>
              <a:spcBef>
                <a:spcPts val="1800"/>
              </a:spcBef>
            </a:pPr>
            <a:r>
              <a:rPr lang="en-US" dirty="0">
                <a:solidFill>
                  <a:srgbClr val="1F497D"/>
                </a:solidFill>
                <a:latin typeface="+mn-lt"/>
              </a:rPr>
              <a:t>The Safety Team will be comprised of volunteers from each workgroup </a:t>
            </a:r>
            <a:r>
              <a:rPr lang="en-US" sz="1800" dirty="0">
                <a:solidFill>
                  <a:srgbClr val="1F497D"/>
                </a:solidFill>
                <a:latin typeface="+mn-lt"/>
              </a:rPr>
              <a:t>(to be determined by STEP Champion)</a:t>
            </a:r>
            <a:r>
              <a:rPr lang="en-US" dirty="0">
                <a:solidFill>
                  <a:srgbClr val="1F497D"/>
                </a:solidFill>
                <a:latin typeface="+mn-lt"/>
              </a:rPr>
              <a:t>.</a:t>
            </a:r>
          </a:p>
          <a:p>
            <a:pPr>
              <a:spcBef>
                <a:spcPts val="1800"/>
              </a:spcBef>
            </a:pPr>
            <a:r>
              <a:rPr lang="en-US" dirty="0">
                <a:latin typeface="+mn-lt"/>
              </a:rPr>
              <a:t>The number of volunteers from each group will be based on management directives.</a:t>
            </a:r>
          </a:p>
          <a:p>
            <a:pPr>
              <a:spcBef>
                <a:spcPts val="1800"/>
              </a:spcBef>
            </a:pPr>
            <a:r>
              <a:rPr lang="en-US" dirty="0">
                <a:solidFill>
                  <a:srgbClr val="1F497D"/>
                </a:solidFill>
                <a:latin typeface="+mn-lt"/>
              </a:rPr>
              <a:t>The STEP Champion will take the lead on creating the SafetyNet Data Use plan IAW management directives.</a:t>
            </a:r>
          </a:p>
          <a:p>
            <a:pPr marL="457200" indent="-457200">
              <a:spcBef>
                <a:spcPts val="1800"/>
              </a:spcBef>
              <a:buFont typeface="+mj-lt"/>
              <a:buAutoNum type="arabicPeriod"/>
            </a:pPr>
            <a:endParaRPr lang="en-US" dirty="0">
              <a:latin typeface="+mn-lt"/>
            </a:endParaRPr>
          </a:p>
        </p:txBody>
      </p:sp>
    </p:spTree>
    <p:extLst>
      <p:ext uri="{BB962C8B-B14F-4D97-AF65-F5344CB8AC3E}">
        <p14:creationId xmlns:p14="http://schemas.microsoft.com/office/powerpoint/2010/main" val="23545230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350"/>
            <a:ext cx="9144000" cy="484650"/>
          </a:xfrm>
        </p:spPr>
        <p:txBody>
          <a:bodyPr>
            <a:noAutofit/>
          </a:bodyPr>
          <a:lstStyle/>
          <a:p>
            <a:pPr algn="ctr"/>
            <a:r>
              <a:rPr lang="en-US" sz="4000" dirty="0">
                <a:latin typeface="+mj-lt"/>
              </a:rPr>
              <a:t>Participation: Project Staff Engagement</a:t>
            </a:r>
          </a:p>
        </p:txBody>
      </p:sp>
      <p:sp>
        <p:nvSpPr>
          <p:cNvPr id="3" name="Content Placeholder 2"/>
          <p:cNvSpPr>
            <a:spLocks noGrp="1"/>
          </p:cNvSpPr>
          <p:nvPr>
            <p:ph idx="1"/>
          </p:nvPr>
        </p:nvSpPr>
        <p:spPr>
          <a:xfrm>
            <a:off x="250853" y="908050"/>
            <a:ext cx="8671205" cy="5094544"/>
          </a:xfrm>
        </p:spPr>
        <p:txBody>
          <a:bodyPr>
            <a:noAutofit/>
          </a:bodyPr>
          <a:lstStyle/>
          <a:p>
            <a:pPr>
              <a:spcBef>
                <a:spcPts val="1800"/>
              </a:spcBef>
            </a:pPr>
            <a:r>
              <a:rPr lang="en-US" dirty="0">
                <a:latin typeface="+mn-lt"/>
              </a:rPr>
              <a:t>Each project will assign one/or more STEP Champion/s.</a:t>
            </a:r>
          </a:p>
          <a:p>
            <a:pPr>
              <a:spcBef>
                <a:spcPts val="1800"/>
              </a:spcBef>
            </a:pPr>
            <a:r>
              <a:rPr lang="en-US" dirty="0">
                <a:solidFill>
                  <a:srgbClr val="1F497D"/>
                </a:solidFill>
                <a:latin typeface="+mn-lt"/>
              </a:rPr>
              <a:t>The STEP Champion can be rotated but should primarily be project leadership.</a:t>
            </a:r>
          </a:p>
          <a:p>
            <a:pPr>
              <a:spcBef>
                <a:spcPts val="1800"/>
              </a:spcBef>
            </a:pPr>
            <a:r>
              <a:rPr lang="en-US" dirty="0">
                <a:latin typeface="+mn-lt"/>
              </a:rPr>
              <a:t>The STEP Champion will coordinate the “STEP Team”.</a:t>
            </a:r>
          </a:p>
          <a:p>
            <a:pPr>
              <a:spcBef>
                <a:spcPts val="1800"/>
              </a:spcBef>
            </a:pPr>
            <a:r>
              <a:rPr lang="en-US" dirty="0">
                <a:solidFill>
                  <a:srgbClr val="1F497D"/>
                </a:solidFill>
                <a:latin typeface="+mn-lt"/>
              </a:rPr>
              <a:t>The STEP Team will be comprised of volunteers from each contractor (to be determined by STEP Champion).</a:t>
            </a:r>
          </a:p>
          <a:p>
            <a:pPr>
              <a:spcBef>
                <a:spcPts val="1800"/>
              </a:spcBef>
            </a:pPr>
            <a:r>
              <a:rPr lang="en-US" dirty="0">
                <a:latin typeface="+mn-lt"/>
              </a:rPr>
              <a:t>The number of volunteers from each contractor will be based on the size/duration of work.</a:t>
            </a:r>
          </a:p>
          <a:p>
            <a:pPr>
              <a:spcBef>
                <a:spcPts val="1800"/>
              </a:spcBef>
            </a:pPr>
            <a:r>
              <a:rPr lang="en-US" dirty="0">
                <a:solidFill>
                  <a:srgbClr val="1F497D"/>
                </a:solidFill>
                <a:latin typeface="+mn-lt"/>
              </a:rPr>
              <a:t>The STEP Champion will take the lead on creating the SafetyNet Data Use plan for the project staff as well as the contractors.</a:t>
            </a:r>
          </a:p>
        </p:txBody>
      </p:sp>
    </p:spTree>
    <p:custDataLst>
      <p:tags r:id="rId1"/>
    </p:custDataLst>
    <p:extLst>
      <p:ext uri="{BB962C8B-B14F-4D97-AF65-F5344CB8AC3E}">
        <p14:creationId xmlns:p14="http://schemas.microsoft.com/office/powerpoint/2010/main" val="200046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265"/>
            <a:ext cx="9144000" cy="484650"/>
          </a:xfrm>
        </p:spPr>
        <p:txBody>
          <a:bodyPr>
            <a:noAutofit/>
          </a:bodyPr>
          <a:lstStyle/>
          <a:p>
            <a:pPr algn="ctr"/>
            <a:r>
              <a:rPr lang="en-US" sz="4000" dirty="0">
                <a:latin typeface="+mj-lt"/>
              </a:rPr>
              <a:t>Participation: Site Leadership	</a:t>
            </a:r>
          </a:p>
        </p:txBody>
      </p:sp>
      <p:sp>
        <p:nvSpPr>
          <p:cNvPr id="3" name="Content Placeholder 2"/>
          <p:cNvSpPr>
            <a:spLocks noGrp="1"/>
          </p:cNvSpPr>
          <p:nvPr>
            <p:ph idx="1"/>
          </p:nvPr>
        </p:nvSpPr>
        <p:spPr>
          <a:xfrm>
            <a:off x="221941" y="868587"/>
            <a:ext cx="8700117" cy="5190478"/>
          </a:xfrm>
        </p:spPr>
        <p:txBody>
          <a:bodyPr>
            <a:normAutofit/>
          </a:bodyPr>
          <a:lstStyle/>
          <a:p>
            <a:pPr>
              <a:spcBef>
                <a:spcPts val="1200"/>
              </a:spcBef>
            </a:pPr>
            <a:r>
              <a:rPr lang="en-US" sz="2600" dirty="0">
                <a:latin typeface="+mn-lt"/>
              </a:rPr>
              <a:t>Project Leaders will help develop the SafetyNet Data Use Plan.</a:t>
            </a:r>
          </a:p>
          <a:p>
            <a:pPr>
              <a:spcBef>
                <a:spcPts val="1200"/>
              </a:spcBef>
            </a:pPr>
            <a:r>
              <a:rPr lang="en-US" sz="2600" dirty="0">
                <a:solidFill>
                  <a:srgbClr val="1F497D"/>
                </a:solidFill>
                <a:latin typeface="+mn-lt"/>
              </a:rPr>
              <a:t>Leaders will also use the STEP data in their weekly meeting, as outlined in their Data Use Plans.</a:t>
            </a:r>
          </a:p>
          <a:p>
            <a:pPr>
              <a:spcBef>
                <a:spcPts val="1200"/>
              </a:spcBef>
            </a:pPr>
            <a:r>
              <a:rPr lang="en-US" sz="2600" dirty="0">
                <a:latin typeface="+mn-lt"/>
              </a:rPr>
              <a:t>The leadership will monitor and assess the quality of the STEP observers and the data obtained.</a:t>
            </a:r>
          </a:p>
          <a:p>
            <a:pPr>
              <a:spcBef>
                <a:spcPts val="1200"/>
              </a:spcBef>
            </a:pPr>
            <a:r>
              <a:rPr lang="en-US" sz="2600" dirty="0">
                <a:solidFill>
                  <a:srgbClr val="1F497D"/>
                </a:solidFill>
                <a:latin typeface="+mn-lt"/>
              </a:rPr>
              <a:t>Based on the STEP data, the week look-ahead, historical information, upcoming tasks or other serious injury/fatality precursors, the project staff will recommend what types of STEP checklists should be used. </a:t>
            </a:r>
          </a:p>
          <a:p>
            <a:pPr>
              <a:spcBef>
                <a:spcPts val="1200"/>
              </a:spcBef>
            </a:pPr>
            <a:r>
              <a:rPr lang="en-US" sz="2600" dirty="0">
                <a:latin typeface="+mn-lt"/>
              </a:rPr>
              <a:t> All Project leadership will be required to participate.</a:t>
            </a:r>
          </a:p>
        </p:txBody>
      </p:sp>
    </p:spTree>
    <p:custDataLst>
      <p:tags r:id="rId1"/>
    </p:custDataLst>
    <p:extLst>
      <p:ext uri="{BB962C8B-B14F-4D97-AF65-F5344CB8AC3E}">
        <p14:creationId xmlns:p14="http://schemas.microsoft.com/office/powerpoint/2010/main" val="251668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589"/>
            <a:ext cx="9144000" cy="484650"/>
          </a:xfrm>
        </p:spPr>
        <p:txBody>
          <a:bodyPr>
            <a:noAutofit/>
          </a:bodyPr>
          <a:lstStyle/>
          <a:p>
            <a:pPr algn="ctr"/>
            <a:r>
              <a:rPr lang="en-US" sz="4400" dirty="0">
                <a:latin typeface="+mj-lt"/>
              </a:rPr>
              <a:t>Participation: Craft Engagement</a:t>
            </a:r>
          </a:p>
        </p:txBody>
      </p:sp>
      <p:sp>
        <p:nvSpPr>
          <p:cNvPr id="3" name="Content Placeholder 2"/>
          <p:cNvSpPr>
            <a:spLocks noGrp="1"/>
          </p:cNvSpPr>
          <p:nvPr>
            <p:ph idx="1"/>
          </p:nvPr>
        </p:nvSpPr>
        <p:spPr>
          <a:xfrm>
            <a:off x="182070" y="790971"/>
            <a:ext cx="8589695" cy="4760913"/>
          </a:xfrm>
        </p:spPr>
        <p:txBody>
          <a:bodyPr>
            <a:noAutofit/>
          </a:bodyPr>
          <a:lstStyle/>
          <a:p>
            <a:pPr>
              <a:spcBef>
                <a:spcPts val="1800"/>
              </a:spcBef>
            </a:pPr>
            <a:r>
              <a:rPr lang="en-US" sz="2500" dirty="0">
                <a:latin typeface="+mn-lt"/>
              </a:rPr>
              <a:t>Contractors and their craft will fully participate in STEP.</a:t>
            </a:r>
          </a:p>
          <a:p>
            <a:pPr>
              <a:spcBef>
                <a:spcPts val="1800"/>
              </a:spcBef>
            </a:pPr>
            <a:r>
              <a:rPr lang="en-US" sz="2500" dirty="0">
                <a:solidFill>
                  <a:srgbClr val="1F497D"/>
                </a:solidFill>
                <a:latin typeface="+mn-lt"/>
              </a:rPr>
              <a:t>Each project will create a craft-focused “STEP Team”.</a:t>
            </a:r>
          </a:p>
          <a:p>
            <a:pPr>
              <a:spcBef>
                <a:spcPts val="1800"/>
              </a:spcBef>
            </a:pPr>
            <a:r>
              <a:rPr lang="en-US" sz="2500" dirty="0">
                <a:latin typeface="+mn-lt"/>
              </a:rPr>
              <a:t>Each contractor will volunteer craft to participate on the STEP Team. Membership can rotate.</a:t>
            </a:r>
          </a:p>
          <a:p>
            <a:pPr>
              <a:spcBef>
                <a:spcPts val="1800"/>
              </a:spcBef>
            </a:pPr>
            <a:r>
              <a:rPr lang="en-US" sz="2500" dirty="0">
                <a:solidFill>
                  <a:srgbClr val="1F497D"/>
                </a:solidFill>
                <a:latin typeface="+mn-lt"/>
              </a:rPr>
              <a:t>The number of craft volunteers will be determined by the Project Leadership.</a:t>
            </a:r>
          </a:p>
          <a:p>
            <a:pPr>
              <a:spcBef>
                <a:spcPts val="1800"/>
              </a:spcBef>
            </a:pPr>
            <a:r>
              <a:rPr lang="en-US" sz="2500" dirty="0">
                <a:latin typeface="+mn-lt"/>
              </a:rPr>
              <a:t>The project STEP Champion will coordinate with the contractor and lead the STEP Team.</a:t>
            </a:r>
          </a:p>
          <a:p>
            <a:pPr>
              <a:spcBef>
                <a:spcPts val="1800"/>
              </a:spcBef>
            </a:pPr>
            <a:r>
              <a:rPr lang="en-US" sz="2500" dirty="0">
                <a:solidFill>
                  <a:srgbClr val="1F497D"/>
                </a:solidFill>
                <a:latin typeface="+mn-lt"/>
              </a:rPr>
              <a:t>The craft will rotate at regular intervals to keep a fresh set of eyes on the safety of their coworkers.</a:t>
            </a:r>
          </a:p>
        </p:txBody>
      </p:sp>
    </p:spTree>
    <p:custDataLst>
      <p:tags r:id="rId1"/>
    </p:custDataLst>
    <p:extLst>
      <p:ext uri="{BB962C8B-B14F-4D97-AF65-F5344CB8AC3E}">
        <p14:creationId xmlns:p14="http://schemas.microsoft.com/office/powerpoint/2010/main" val="1562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104"/>
            <a:ext cx="9144000" cy="484650"/>
          </a:xfrm>
        </p:spPr>
        <p:txBody>
          <a:bodyPr>
            <a:noAutofit/>
          </a:bodyPr>
          <a:lstStyle/>
          <a:p>
            <a:pPr algn="ctr"/>
            <a:r>
              <a:rPr lang="en-US" sz="4400" dirty="0">
                <a:latin typeface="+mj-lt"/>
              </a:rPr>
              <a:t>Participation: Contractor Leadership</a:t>
            </a:r>
          </a:p>
        </p:txBody>
      </p:sp>
      <p:sp>
        <p:nvSpPr>
          <p:cNvPr id="3" name="Content Placeholder 2"/>
          <p:cNvSpPr>
            <a:spLocks noGrp="1"/>
          </p:cNvSpPr>
          <p:nvPr>
            <p:ph idx="1"/>
          </p:nvPr>
        </p:nvSpPr>
        <p:spPr>
          <a:xfrm>
            <a:off x="271083" y="854659"/>
            <a:ext cx="8229600" cy="4760913"/>
          </a:xfrm>
        </p:spPr>
        <p:txBody>
          <a:bodyPr>
            <a:noAutofit/>
          </a:bodyPr>
          <a:lstStyle/>
          <a:p>
            <a:pPr>
              <a:spcBef>
                <a:spcPts val="1200"/>
              </a:spcBef>
            </a:pPr>
            <a:r>
              <a:rPr lang="en-US" sz="2300" dirty="0">
                <a:latin typeface="+mn-lt"/>
              </a:rPr>
              <a:t>Contractor leadership will actively use the data obtained through the STEP process.</a:t>
            </a:r>
          </a:p>
          <a:p>
            <a:pPr>
              <a:spcBef>
                <a:spcPts val="1200"/>
              </a:spcBef>
            </a:pPr>
            <a:r>
              <a:rPr lang="en-US" sz="2300" dirty="0">
                <a:solidFill>
                  <a:srgbClr val="1F497D"/>
                </a:solidFill>
                <a:latin typeface="+mn-lt"/>
              </a:rPr>
              <a:t>Each contractor will collect, analyze and use their data based on the SafetyNet Data Use Plan as determined by site leadership.</a:t>
            </a:r>
          </a:p>
          <a:p>
            <a:pPr>
              <a:spcBef>
                <a:spcPts val="1200"/>
              </a:spcBef>
            </a:pPr>
            <a:r>
              <a:rPr lang="en-US" sz="2300" dirty="0">
                <a:latin typeface="+mn-lt"/>
              </a:rPr>
              <a:t>The contractor site leadership team will also be required to participate by performing observations and/or inspections based on their analysis of their STEP data.</a:t>
            </a:r>
          </a:p>
          <a:p>
            <a:pPr>
              <a:spcBef>
                <a:spcPts val="1200"/>
              </a:spcBef>
            </a:pPr>
            <a:r>
              <a:rPr lang="en-US" sz="2300" dirty="0">
                <a:solidFill>
                  <a:srgbClr val="1F497D"/>
                </a:solidFill>
                <a:latin typeface="+mn-lt"/>
              </a:rPr>
              <a:t>The leadership will incorporate their STEP data into their preexisting meetings and pre-job briefs.</a:t>
            </a:r>
          </a:p>
          <a:p>
            <a:pPr>
              <a:spcBef>
                <a:spcPts val="1200"/>
              </a:spcBef>
            </a:pPr>
            <a:r>
              <a:rPr lang="en-US" sz="2300" dirty="0">
                <a:latin typeface="+mn-lt"/>
              </a:rPr>
              <a:t>The contractor leadership will also monitor the quality of their STEP observations and data, based on the analysis of their data.</a:t>
            </a:r>
          </a:p>
        </p:txBody>
      </p:sp>
    </p:spTree>
    <p:custDataLst>
      <p:tags r:id="rId1"/>
    </p:custDataLst>
    <p:extLst>
      <p:ext uri="{BB962C8B-B14F-4D97-AF65-F5344CB8AC3E}">
        <p14:creationId xmlns:p14="http://schemas.microsoft.com/office/powerpoint/2010/main" val="375630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493"/>
            <a:ext cx="8229600" cy="980994"/>
          </a:xfrm>
        </p:spPr>
        <p:txBody>
          <a:bodyPr>
            <a:noAutofit/>
          </a:bodyPr>
          <a:lstStyle/>
          <a:p>
            <a:r>
              <a:rPr lang="en-US" sz="4000" dirty="0">
                <a:latin typeface="+mj-lt"/>
              </a:rPr>
              <a:t>Expectations: </a:t>
            </a:r>
            <a:br>
              <a:rPr lang="en-US" sz="4000" dirty="0">
                <a:latin typeface="+mj-lt"/>
              </a:rPr>
            </a:br>
            <a:r>
              <a:rPr lang="en-US" sz="4000" dirty="0">
                <a:latin typeface="+mj-lt"/>
              </a:rPr>
              <a:t>Weekly Staff / Safety Meetings</a:t>
            </a:r>
          </a:p>
        </p:txBody>
      </p:sp>
      <p:sp>
        <p:nvSpPr>
          <p:cNvPr id="3" name="Content Placeholder 2"/>
          <p:cNvSpPr>
            <a:spLocks noGrp="1"/>
          </p:cNvSpPr>
          <p:nvPr>
            <p:ph idx="1"/>
          </p:nvPr>
        </p:nvSpPr>
        <p:spPr>
          <a:xfrm>
            <a:off x="306371" y="1423447"/>
            <a:ext cx="8526544" cy="4599021"/>
          </a:xfrm>
        </p:spPr>
        <p:txBody>
          <a:bodyPr/>
          <a:lstStyle/>
          <a:p>
            <a:pPr marL="0" indent="0">
              <a:buNone/>
            </a:pPr>
            <a:r>
              <a:rPr lang="en-US" sz="2800" b="1" dirty="0">
                <a:latin typeface="+mn-lt"/>
              </a:rPr>
              <a:t>During Meetings:</a:t>
            </a:r>
            <a:endParaRPr lang="en-US" b="1" dirty="0">
              <a:latin typeface="+mn-lt"/>
            </a:endParaRPr>
          </a:p>
          <a:p>
            <a:r>
              <a:rPr lang="en-US" dirty="0">
                <a:latin typeface="+mn-lt"/>
              </a:rPr>
              <a:t>The Week “</a:t>
            </a:r>
            <a:r>
              <a:rPr lang="en-US" b="1" dirty="0">
                <a:latin typeface="+mn-lt"/>
              </a:rPr>
              <a:t>Look-Back</a:t>
            </a:r>
            <a:r>
              <a:rPr lang="en-US" dirty="0">
                <a:latin typeface="+mn-lt"/>
              </a:rPr>
              <a:t>”</a:t>
            </a:r>
          </a:p>
          <a:p>
            <a:pPr marL="914400" lvl="1" indent="-457200">
              <a:buFont typeface="+mj-lt"/>
              <a:buAutoNum type="arabicParenR"/>
            </a:pPr>
            <a:r>
              <a:rPr lang="en-US" sz="2200" dirty="0">
                <a:latin typeface="+mn-lt"/>
              </a:rPr>
              <a:t>Review the incidents, near-misses, first-aides, and behaviors from the previous week</a:t>
            </a:r>
          </a:p>
          <a:p>
            <a:pPr marL="914400" lvl="1" indent="-457200">
              <a:buFont typeface="+mj-lt"/>
              <a:buAutoNum type="arabicParenR"/>
            </a:pPr>
            <a:r>
              <a:rPr lang="en-US" sz="2200" dirty="0">
                <a:latin typeface="+mn-lt"/>
              </a:rPr>
              <a:t>Review the previous weeks observational data</a:t>
            </a:r>
          </a:p>
          <a:p>
            <a:pPr marL="914400" lvl="1" indent="-457200">
              <a:buFont typeface="+mj-lt"/>
              <a:buAutoNum type="arabicParenR"/>
            </a:pPr>
            <a:r>
              <a:rPr lang="en-US" sz="2200" dirty="0">
                <a:latin typeface="+mn-lt"/>
              </a:rPr>
              <a:t>Review the open-items</a:t>
            </a:r>
            <a:br>
              <a:rPr lang="en-US" sz="2200" dirty="0">
                <a:latin typeface="+mn-lt"/>
              </a:rPr>
            </a:br>
            <a:endParaRPr lang="en-US" sz="1050" dirty="0">
              <a:latin typeface="+mn-lt"/>
            </a:endParaRPr>
          </a:p>
          <a:p>
            <a:r>
              <a:rPr lang="en-US" dirty="0">
                <a:latin typeface="+mn-lt"/>
              </a:rPr>
              <a:t>The Week “</a:t>
            </a:r>
            <a:r>
              <a:rPr lang="en-US" b="1" dirty="0">
                <a:latin typeface="+mn-lt"/>
              </a:rPr>
              <a:t>Look-Ahead</a:t>
            </a:r>
            <a:r>
              <a:rPr lang="en-US" dirty="0">
                <a:latin typeface="+mn-lt"/>
              </a:rPr>
              <a:t>”</a:t>
            </a:r>
          </a:p>
          <a:p>
            <a:pPr marL="914400" lvl="1" indent="-457200">
              <a:buFont typeface="+mj-lt"/>
              <a:buAutoNum type="arabicParenR"/>
            </a:pPr>
            <a:r>
              <a:rPr lang="en-US" sz="2200" dirty="0">
                <a:latin typeface="+mn-lt"/>
              </a:rPr>
              <a:t>Identify potential safety “clashes”</a:t>
            </a:r>
          </a:p>
          <a:p>
            <a:pPr marL="914400" lvl="1" indent="-457200">
              <a:buFont typeface="+mj-lt"/>
              <a:buAutoNum type="arabicParenR"/>
            </a:pPr>
            <a:r>
              <a:rPr lang="en-US" sz="2200" dirty="0">
                <a:latin typeface="+mn-lt"/>
              </a:rPr>
              <a:t>Look for Serious Incident Precursors</a:t>
            </a:r>
          </a:p>
          <a:p>
            <a:pPr marL="914400" lvl="1" indent="-457200">
              <a:buFont typeface="+mj-lt"/>
              <a:buAutoNum type="arabicParenR"/>
            </a:pPr>
            <a:r>
              <a:rPr lang="en-US" sz="2200" dirty="0">
                <a:latin typeface="+mn-lt"/>
              </a:rPr>
              <a:t>Pin point any Error traps</a:t>
            </a:r>
          </a:p>
          <a:p>
            <a:pPr marL="519113" indent="-457200">
              <a:buFont typeface="+mj-lt"/>
              <a:buAutoNum type="arabicParenR"/>
            </a:pPr>
            <a:endParaRPr lang="en-US" dirty="0">
              <a:latin typeface="+mn-lt"/>
            </a:endParaRPr>
          </a:p>
        </p:txBody>
      </p:sp>
    </p:spTree>
    <p:custDataLst>
      <p:tags r:id="rId1"/>
    </p:custDataLst>
    <p:extLst>
      <p:ext uri="{BB962C8B-B14F-4D97-AF65-F5344CB8AC3E}">
        <p14:creationId xmlns:p14="http://schemas.microsoft.com/office/powerpoint/2010/main" val="35102779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7973" y="460039"/>
            <a:ext cx="8925761" cy="484650"/>
          </a:xfrm>
        </p:spPr>
        <p:txBody>
          <a:bodyPr>
            <a:noAutofit/>
          </a:bodyPr>
          <a:lstStyle/>
          <a:p>
            <a:pPr algn="ctr"/>
            <a:r>
              <a:rPr lang="en-US" sz="4000" dirty="0">
                <a:latin typeface="+mj-lt"/>
              </a:rPr>
              <a:t>Predictive-Based Safety </a:t>
            </a:r>
          </a:p>
        </p:txBody>
      </p:sp>
      <p:sp>
        <p:nvSpPr>
          <p:cNvPr id="4" name="Content Placeholder 3"/>
          <p:cNvSpPr>
            <a:spLocks noGrp="1"/>
          </p:cNvSpPr>
          <p:nvPr>
            <p:ph idx="1"/>
          </p:nvPr>
        </p:nvSpPr>
        <p:spPr>
          <a:xfrm>
            <a:off x="457200" y="1140681"/>
            <a:ext cx="8229600" cy="4760913"/>
          </a:xfrm>
        </p:spPr>
        <p:txBody>
          <a:bodyPr>
            <a:normAutofit/>
          </a:bodyPr>
          <a:lstStyle/>
          <a:p>
            <a:pPr>
              <a:spcBef>
                <a:spcPts val="1800"/>
              </a:spcBef>
            </a:pPr>
            <a:r>
              <a:rPr lang="en-US" dirty="0">
                <a:latin typeface="+mn-lt"/>
              </a:rPr>
              <a:t>Once we have completed our Safety Diagnostics, we </a:t>
            </a:r>
            <a:r>
              <a:rPr lang="en-US" b="1" dirty="0">
                <a:solidFill>
                  <a:srgbClr val="1F497D"/>
                </a:solidFill>
                <a:latin typeface="+mn-lt"/>
              </a:rPr>
              <a:t>prescribe</a:t>
            </a:r>
            <a:r>
              <a:rPr lang="en-US" dirty="0">
                <a:solidFill>
                  <a:srgbClr val="1F497D"/>
                </a:solidFill>
                <a:latin typeface="+mn-lt"/>
              </a:rPr>
              <a:t> </a:t>
            </a:r>
            <a:r>
              <a:rPr lang="en-US" dirty="0">
                <a:latin typeface="+mn-lt"/>
              </a:rPr>
              <a:t>various types of observations.</a:t>
            </a:r>
          </a:p>
          <a:p>
            <a:pPr>
              <a:spcBef>
                <a:spcPts val="1800"/>
              </a:spcBef>
            </a:pPr>
            <a:r>
              <a:rPr lang="en-US" dirty="0">
                <a:latin typeface="+mn-lt"/>
              </a:rPr>
              <a:t>Based on our data, we are attempting to </a:t>
            </a:r>
            <a:r>
              <a:rPr lang="en-US" b="1" dirty="0">
                <a:solidFill>
                  <a:srgbClr val="1F497D"/>
                </a:solidFill>
                <a:latin typeface="+mn-lt"/>
              </a:rPr>
              <a:t>predicting</a:t>
            </a:r>
            <a:r>
              <a:rPr lang="en-US" dirty="0">
                <a:solidFill>
                  <a:srgbClr val="1F497D"/>
                </a:solidFill>
                <a:latin typeface="+mn-lt"/>
              </a:rPr>
              <a:t> </a:t>
            </a:r>
            <a:r>
              <a:rPr lang="en-US" dirty="0">
                <a:latin typeface="+mn-lt"/>
              </a:rPr>
              <a:t>where a potential incident, injury, near-miss or error might occur. </a:t>
            </a:r>
          </a:p>
          <a:p>
            <a:pPr>
              <a:spcBef>
                <a:spcPts val="1800"/>
              </a:spcBef>
            </a:pPr>
            <a:r>
              <a:rPr lang="en-US" b="1" dirty="0">
                <a:latin typeface="+mn-lt"/>
              </a:rPr>
              <a:t>Our tools to help our weekly focus are:</a:t>
            </a:r>
          </a:p>
          <a:p>
            <a:pPr marL="914400" lvl="1" indent="-457200">
              <a:spcBef>
                <a:spcPts val="1800"/>
              </a:spcBef>
              <a:buFont typeface="+mj-lt"/>
              <a:buAutoNum type="arabicPeriod"/>
            </a:pPr>
            <a:r>
              <a:rPr lang="en-US" sz="2400" b="1" dirty="0">
                <a:latin typeface="+mn-lt"/>
              </a:rPr>
              <a:t>Serious Injury/Fatality Precursors </a:t>
            </a:r>
          </a:p>
          <a:p>
            <a:pPr marL="914400" lvl="1" indent="-457200">
              <a:spcBef>
                <a:spcPts val="1800"/>
              </a:spcBef>
              <a:buFont typeface="+mj-lt"/>
              <a:buAutoNum type="arabicPeriod"/>
            </a:pPr>
            <a:r>
              <a:rPr lang="en-US" sz="2400" b="1" dirty="0">
                <a:latin typeface="+mn-lt"/>
              </a:rPr>
              <a:t>Error Traps</a:t>
            </a:r>
          </a:p>
          <a:p>
            <a:pPr marL="914400" lvl="1" indent="-457200">
              <a:spcBef>
                <a:spcPts val="1800"/>
              </a:spcBef>
              <a:buFont typeface="+mj-lt"/>
              <a:buAutoNum type="arabicPeriod"/>
            </a:pPr>
            <a:r>
              <a:rPr lang="en-US" sz="2400" b="1" dirty="0">
                <a:latin typeface="+mn-lt"/>
              </a:rPr>
              <a:t>Project / Work Area considerations</a:t>
            </a:r>
          </a:p>
          <a:p>
            <a:pPr marL="914400" lvl="1" indent="-457200">
              <a:spcBef>
                <a:spcPts val="1800"/>
              </a:spcBef>
              <a:buFont typeface="+mj-lt"/>
              <a:buAutoNum type="arabicPeriod"/>
            </a:pPr>
            <a:r>
              <a:rPr lang="en-US" sz="2400" b="1" dirty="0">
                <a:latin typeface="+mn-lt"/>
              </a:rPr>
              <a:t>Intuition</a:t>
            </a:r>
          </a:p>
        </p:txBody>
      </p:sp>
    </p:spTree>
    <p:extLst>
      <p:ext uri="{BB962C8B-B14F-4D97-AF65-F5344CB8AC3E}">
        <p14:creationId xmlns:p14="http://schemas.microsoft.com/office/powerpoint/2010/main" val="723581999"/>
      </p:ext>
    </p:extLst>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5604"/>
            <a:ext cx="9144000" cy="484650"/>
          </a:xfrm>
        </p:spPr>
        <p:txBody>
          <a:bodyPr>
            <a:noAutofit/>
          </a:bodyPr>
          <a:lstStyle/>
          <a:p>
            <a:pPr algn="ctr"/>
            <a:r>
              <a:rPr lang="en-US" sz="4000" dirty="0">
                <a:latin typeface="+mj-lt"/>
              </a:rPr>
              <a:t>Predictive-Based Observations</a:t>
            </a:r>
          </a:p>
        </p:txBody>
      </p:sp>
      <p:sp>
        <p:nvSpPr>
          <p:cNvPr id="3" name="Content Placeholder 2"/>
          <p:cNvSpPr>
            <a:spLocks noGrp="1"/>
          </p:cNvSpPr>
          <p:nvPr>
            <p:ph idx="1"/>
          </p:nvPr>
        </p:nvSpPr>
        <p:spPr>
          <a:xfrm>
            <a:off x="457200" y="1173526"/>
            <a:ext cx="8562512" cy="4760913"/>
          </a:xfrm>
        </p:spPr>
        <p:txBody>
          <a:bodyPr>
            <a:normAutofit/>
          </a:bodyPr>
          <a:lstStyle/>
          <a:p>
            <a:pPr marL="0" indent="0">
              <a:buNone/>
            </a:pPr>
            <a:r>
              <a:rPr lang="en-US" b="1" dirty="0">
                <a:solidFill>
                  <a:srgbClr val="C00000"/>
                </a:solidFill>
                <a:effectLst>
                  <a:outerShdw blurRad="38100" dist="38100" dir="2700000" algn="tl">
                    <a:srgbClr val="000000">
                      <a:alpha val="43137"/>
                    </a:srgbClr>
                  </a:outerShdw>
                </a:effectLst>
                <a:latin typeface="+mn-lt"/>
              </a:rPr>
              <a:t>Two Types of STEP Participation:</a:t>
            </a:r>
            <a:endParaRPr lang="en-US" b="1" dirty="0">
              <a:effectLst>
                <a:outerShdw blurRad="38100" dist="38100" dir="2700000" algn="tl">
                  <a:srgbClr val="000000">
                    <a:alpha val="43137"/>
                  </a:srgbClr>
                </a:outerShdw>
              </a:effectLst>
              <a:latin typeface="+mn-lt"/>
            </a:endParaRPr>
          </a:p>
          <a:p>
            <a:pPr marL="457200" lvl="1" indent="0">
              <a:buNone/>
            </a:pPr>
            <a:endParaRPr lang="en-US" sz="2400" dirty="0">
              <a:latin typeface="+mn-lt"/>
            </a:endParaRPr>
          </a:p>
          <a:p>
            <a:pPr marL="347663" lvl="1" indent="-347663">
              <a:buFont typeface="Wingdings" pitchFamily="2" charset="2"/>
              <a:buChar char="Ø"/>
            </a:pPr>
            <a:r>
              <a:rPr lang="en-US" sz="2400" b="1" dirty="0">
                <a:solidFill>
                  <a:schemeClr val="tx1"/>
                </a:solidFill>
                <a:latin typeface="+mn-lt"/>
              </a:rPr>
              <a:t>Inspections (Compliance-Based)</a:t>
            </a:r>
          </a:p>
          <a:p>
            <a:pPr lvl="1"/>
            <a:r>
              <a:rPr lang="en-US" sz="2400" dirty="0">
                <a:latin typeface="+mn-lt"/>
              </a:rPr>
              <a:t>General Compliance (Broad focus on Rules/Regulations)</a:t>
            </a:r>
          </a:p>
          <a:p>
            <a:pPr lvl="1"/>
            <a:r>
              <a:rPr lang="en-US" sz="2400" dirty="0">
                <a:latin typeface="+mn-lt"/>
              </a:rPr>
              <a:t>Focused Inspection (Narrowing based on data or need)</a:t>
            </a:r>
            <a:br>
              <a:rPr lang="en-US" sz="2400" dirty="0">
                <a:latin typeface="+mn-lt"/>
              </a:rPr>
            </a:br>
            <a:endParaRPr lang="en-US" sz="2400" dirty="0">
              <a:latin typeface="+mn-lt"/>
            </a:endParaRPr>
          </a:p>
          <a:p>
            <a:r>
              <a:rPr lang="en-US" b="1" dirty="0">
                <a:latin typeface="+mn-lt"/>
              </a:rPr>
              <a:t>Observations (Behavior-Based)</a:t>
            </a:r>
          </a:p>
          <a:p>
            <a:pPr lvl="1"/>
            <a:r>
              <a:rPr lang="en-US" sz="2400" dirty="0">
                <a:latin typeface="+mn-lt"/>
              </a:rPr>
              <a:t>Generic Behaviors (Broad focus on action of employees)</a:t>
            </a:r>
          </a:p>
          <a:p>
            <a:pPr lvl="1"/>
            <a:r>
              <a:rPr lang="en-US" sz="2400" dirty="0">
                <a:latin typeface="+mn-lt"/>
              </a:rPr>
              <a:t>Focused Observations (Narrowing based on data or need)</a:t>
            </a:r>
          </a:p>
        </p:txBody>
      </p:sp>
    </p:spTree>
    <p:custDataLst>
      <p:tags r:id="rId1"/>
    </p:custDataLst>
    <p:extLst>
      <p:ext uri="{BB962C8B-B14F-4D97-AF65-F5344CB8AC3E}">
        <p14:creationId xmlns:p14="http://schemas.microsoft.com/office/powerpoint/2010/main" val="24875009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7180" y="2428692"/>
            <a:ext cx="5720045" cy="2677656"/>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00000"/>
                </a:solidFill>
              </a:rPr>
              <a:t>Scaffold build</a:t>
            </a:r>
          </a:p>
          <a:p>
            <a:pPr marL="342900" indent="-342900">
              <a:buFont typeface="Arial" panose="020B0604020202020204" pitchFamily="34" charset="0"/>
              <a:buChar char="•"/>
            </a:pPr>
            <a:r>
              <a:rPr lang="en-US" sz="2800" dirty="0">
                <a:solidFill>
                  <a:srgbClr val="000000"/>
                </a:solidFill>
              </a:rPr>
              <a:t>Stack Inspection/repair</a:t>
            </a:r>
          </a:p>
          <a:p>
            <a:pPr marL="342900" indent="-342900">
              <a:buFont typeface="Arial" panose="020B0604020202020204" pitchFamily="34" charset="0"/>
              <a:buChar char="•"/>
            </a:pPr>
            <a:r>
              <a:rPr lang="en-US" sz="2800" dirty="0">
                <a:solidFill>
                  <a:srgbClr val="000000"/>
                </a:solidFill>
              </a:rPr>
              <a:t>Open floor holes</a:t>
            </a:r>
          </a:p>
          <a:p>
            <a:pPr marL="342900" indent="-342900">
              <a:buFont typeface="Arial" panose="020B0604020202020204" pitchFamily="34" charset="0"/>
              <a:buChar char="•"/>
            </a:pPr>
            <a:r>
              <a:rPr lang="en-US" sz="2800" dirty="0">
                <a:solidFill>
                  <a:srgbClr val="000000"/>
                </a:solidFill>
              </a:rPr>
              <a:t>Anchor point identification/inspection/ certification</a:t>
            </a:r>
          </a:p>
        </p:txBody>
      </p:sp>
      <p:sp>
        <p:nvSpPr>
          <p:cNvPr id="20" name="TextBox 19"/>
          <p:cNvSpPr txBox="1"/>
          <p:nvPr/>
        </p:nvSpPr>
        <p:spPr>
          <a:xfrm>
            <a:off x="297180" y="1722886"/>
            <a:ext cx="3420461" cy="584775"/>
          </a:xfrm>
          <a:prstGeom prst="rect">
            <a:avLst/>
          </a:prstGeom>
          <a:noFill/>
        </p:spPr>
        <p:txBody>
          <a:bodyPr wrap="square" rtlCol="0">
            <a:spAutoFit/>
          </a:bodyPr>
          <a:lstStyle/>
          <a:p>
            <a:pPr>
              <a:defRPr/>
            </a:pPr>
            <a:r>
              <a:rPr lang="en-US" sz="3200" dirty="0"/>
              <a:t>Tasks identified</a:t>
            </a:r>
          </a:p>
        </p:txBody>
      </p:sp>
      <p:pic>
        <p:nvPicPr>
          <p:cNvPr id="9" name="Content Placeholder 3"/>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5497830" y="2015274"/>
            <a:ext cx="3097530" cy="3314701"/>
          </a:xfrm>
          <a:prstGeom prst="rect">
            <a:avLst/>
          </a:prstGeom>
        </p:spPr>
      </p:pic>
      <p:sp>
        <p:nvSpPr>
          <p:cNvPr id="7" name="Title 1"/>
          <p:cNvSpPr>
            <a:spLocks noGrp="1"/>
          </p:cNvSpPr>
          <p:nvPr>
            <p:ph type="title"/>
          </p:nvPr>
        </p:nvSpPr>
        <p:spPr>
          <a:xfrm>
            <a:off x="966170" y="137160"/>
            <a:ext cx="7211661" cy="604865"/>
          </a:xfrm>
        </p:spPr>
        <p:txBody>
          <a:bodyPr>
            <a:normAutofit fontScale="90000"/>
          </a:bodyPr>
          <a:lstStyle/>
          <a:p>
            <a:pPr algn="ctr"/>
            <a:r>
              <a:rPr lang="en-US" altLang="en-US" sz="3200" dirty="0"/>
              <a:t>Generation Critical Risk Selections</a:t>
            </a:r>
            <a:endParaRPr lang="en-US" sz="3200" dirty="0"/>
          </a:p>
        </p:txBody>
      </p:sp>
    </p:spTree>
    <p:custDataLst>
      <p:tags r:id="rId1"/>
    </p:custDataLst>
    <p:extLst>
      <p:ext uri="{BB962C8B-B14F-4D97-AF65-F5344CB8AC3E}">
        <p14:creationId xmlns:p14="http://schemas.microsoft.com/office/powerpoint/2010/main" val="3266738079"/>
      </p:ext>
    </p:extLst>
  </p:cSld>
  <p:clrMapOvr>
    <a:masterClrMapping/>
  </p:clrMapOvr>
  <mc:AlternateContent xmlns:mc="http://schemas.openxmlformats.org/markup-compatibility/2006" xmlns:p14="http://schemas.microsoft.com/office/powerpoint/2010/main">
    <mc:Choice Requires="p14">
      <p:transition p14:dur="0" advClick="0" advTm="45000"/>
    </mc:Choice>
    <mc:Fallback xmlns="">
      <p:transition advClick="0" advTm="4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87" y="607550"/>
            <a:ext cx="8908026" cy="484650"/>
          </a:xfrm>
        </p:spPr>
        <p:txBody>
          <a:bodyPr>
            <a:normAutofit fontScale="90000"/>
          </a:bodyPr>
          <a:lstStyle/>
          <a:p>
            <a:pPr algn="ctr"/>
            <a:r>
              <a:rPr lang="en-US" sz="4000" b="1" dirty="0"/>
              <a:t>How do we Think about Safety?</a:t>
            </a:r>
          </a:p>
        </p:txBody>
      </p:sp>
      <p:sp>
        <p:nvSpPr>
          <p:cNvPr id="3" name="Content Placeholder 2"/>
          <p:cNvSpPr>
            <a:spLocks noGrp="1"/>
          </p:cNvSpPr>
          <p:nvPr>
            <p:ph idx="1"/>
          </p:nvPr>
        </p:nvSpPr>
        <p:spPr>
          <a:xfrm>
            <a:off x="1027134" y="1767452"/>
            <a:ext cx="7352778" cy="848405"/>
          </a:xfrm>
        </p:spPr>
        <p:txBody>
          <a:bodyPr>
            <a:normAutofit/>
          </a:bodyPr>
          <a:lstStyle/>
          <a:p>
            <a:pPr>
              <a:buNone/>
            </a:pPr>
            <a:r>
              <a:rPr lang="en-US" sz="3200" b="1" dirty="0"/>
              <a:t>We need to shift our thinking:</a:t>
            </a:r>
          </a:p>
          <a:p>
            <a:pPr>
              <a:buNone/>
            </a:pPr>
            <a:endParaRPr lang="en-US" sz="3200" b="1" dirty="0"/>
          </a:p>
          <a:p>
            <a:pPr>
              <a:buNone/>
            </a:pPr>
            <a:endParaRPr lang="en-US" sz="3200" b="1" dirty="0"/>
          </a:p>
        </p:txBody>
      </p:sp>
      <p:sp>
        <p:nvSpPr>
          <p:cNvPr id="7" name="Rectangle 6"/>
          <p:cNvSpPr/>
          <p:nvPr/>
        </p:nvSpPr>
        <p:spPr>
          <a:xfrm>
            <a:off x="2928526" y="3000545"/>
            <a:ext cx="3329759" cy="830997"/>
          </a:xfrm>
          <a:prstGeom prst="rect">
            <a:avLst/>
          </a:prstGeom>
        </p:spPr>
        <p:txBody>
          <a:bodyPr wrap="none">
            <a:spAutoFit/>
          </a:bodyPr>
          <a:lstStyle/>
          <a:p>
            <a:pPr lvl="0" algn="ctr">
              <a:buClr>
                <a:srgbClr val="EE2E24"/>
              </a:buClr>
            </a:pPr>
            <a:r>
              <a:rPr lang="en-US" sz="4800" b="1" kern="0" dirty="0">
                <a:solidFill>
                  <a:srgbClr val="C00000"/>
                </a:solidFill>
                <a:effectLst>
                  <a:outerShdw blurRad="38100" dist="38100" dir="2700000" algn="tl">
                    <a:srgbClr val="000000">
                      <a:alpha val="43137"/>
                    </a:srgbClr>
                  </a:outerShdw>
                </a:effectLst>
                <a:latin typeface="Arial Black" pitchFamily="34" charset="0"/>
                <a:cs typeface="Arial"/>
              </a:rPr>
              <a:t>Safety is:</a:t>
            </a:r>
          </a:p>
        </p:txBody>
      </p:sp>
      <p:sp>
        <p:nvSpPr>
          <p:cNvPr id="10" name="Rectangle 9"/>
          <p:cNvSpPr/>
          <p:nvPr/>
        </p:nvSpPr>
        <p:spPr>
          <a:xfrm>
            <a:off x="1290422" y="4314227"/>
            <a:ext cx="6826201" cy="646331"/>
          </a:xfrm>
          <a:prstGeom prst="rect">
            <a:avLst/>
          </a:prstGeom>
        </p:spPr>
        <p:txBody>
          <a:bodyPr wrap="square">
            <a:spAutoFit/>
          </a:bodyPr>
          <a:lstStyle/>
          <a:p>
            <a:r>
              <a:rPr lang="en-US" sz="3600" b="1" kern="0" dirty="0">
                <a:solidFill>
                  <a:srgbClr val="000000"/>
                </a:solidFill>
                <a:effectLst>
                  <a:outerShdw blurRad="38100" dist="38100" dir="2700000" algn="tl">
                    <a:srgbClr val="000000">
                      <a:alpha val="43137"/>
                    </a:srgbClr>
                  </a:outerShdw>
                </a:effectLst>
                <a:latin typeface="Arial"/>
                <a:cs typeface="Arial"/>
              </a:rPr>
              <a:t>#1 Priority      </a:t>
            </a:r>
            <a:r>
              <a:rPr lang="en-US" sz="3600" b="1" kern="0" dirty="0">
                <a:solidFill>
                  <a:srgbClr val="000000"/>
                </a:solidFill>
                <a:latin typeface="Arial"/>
                <a:cs typeface="Arial"/>
              </a:rPr>
              <a:t>or    Core </a:t>
            </a:r>
            <a:r>
              <a:rPr lang="en-US" sz="3600" b="1" kern="0" dirty="0">
                <a:solidFill>
                  <a:srgbClr val="000000"/>
                </a:solidFill>
                <a:effectLst>
                  <a:outerShdw blurRad="38100" dist="38100" dir="2700000" algn="tl">
                    <a:srgbClr val="000000">
                      <a:alpha val="43137"/>
                    </a:srgbClr>
                  </a:outerShdw>
                </a:effectLst>
                <a:latin typeface="Arial"/>
                <a:cs typeface="Arial"/>
              </a:rPr>
              <a:t>Value? </a:t>
            </a:r>
            <a:endParaRPr lang="en-US" sz="2000" b="1" dirty="0">
              <a:effectLst>
                <a:outerShdw blurRad="38100" dist="38100" dir="2700000" algn="tl">
                  <a:srgbClr val="000000">
                    <a:alpha val="43137"/>
                  </a:srgbClr>
                </a:outerShdw>
              </a:effectLst>
            </a:endParaRPr>
          </a:p>
        </p:txBody>
      </p:sp>
      <p:sp>
        <p:nvSpPr>
          <p:cNvPr id="11" name="Rectangle 10"/>
          <p:cNvSpPr/>
          <p:nvPr/>
        </p:nvSpPr>
        <p:spPr>
          <a:xfrm>
            <a:off x="781551" y="4927314"/>
            <a:ext cx="3300592" cy="461665"/>
          </a:xfrm>
          <a:prstGeom prst="rect">
            <a:avLst/>
          </a:prstGeom>
        </p:spPr>
        <p:txBody>
          <a:bodyPr wrap="square">
            <a:spAutoFit/>
          </a:bodyPr>
          <a:lstStyle/>
          <a:p>
            <a:r>
              <a:rPr lang="en-US" sz="2400" b="1" kern="0" dirty="0">
                <a:solidFill>
                  <a:srgbClr val="C00000"/>
                </a:solidFill>
                <a:effectLst>
                  <a:outerShdw blurRad="38100" dist="38100" dir="2700000" algn="tl">
                    <a:srgbClr val="000000">
                      <a:alpha val="43137"/>
                    </a:srgbClr>
                  </a:outerShdw>
                </a:effectLst>
                <a:latin typeface="Arial"/>
                <a:cs typeface="Arial"/>
              </a:rPr>
              <a:t>Can Change Instantly</a:t>
            </a:r>
            <a:endParaRPr lang="en-US" sz="2400" b="1" dirty="0">
              <a:solidFill>
                <a:srgbClr val="C00000"/>
              </a:solidFill>
              <a:effectLst>
                <a:outerShdw blurRad="38100" dist="38100" dir="2700000" algn="tl">
                  <a:srgbClr val="000000">
                    <a:alpha val="43137"/>
                  </a:srgbClr>
                </a:outerShdw>
              </a:effectLst>
            </a:endParaRPr>
          </a:p>
        </p:txBody>
      </p:sp>
      <p:sp>
        <p:nvSpPr>
          <p:cNvPr id="12" name="Rectangle 11"/>
          <p:cNvSpPr/>
          <p:nvPr/>
        </p:nvSpPr>
        <p:spPr>
          <a:xfrm>
            <a:off x="5179381" y="4960558"/>
            <a:ext cx="3061105" cy="461665"/>
          </a:xfrm>
          <a:prstGeom prst="rect">
            <a:avLst/>
          </a:prstGeom>
        </p:spPr>
        <p:txBody>
          <a:bodyPr wrap="square">
            <a:spAutoFit/>
          </a:bodyPr>
          <a:lstStyle/>
          <a:p>
            <a:r>
              <a:rPr lang="en-US" sz="2400" b="1" kern="0" dirty="0">
                <a:solidFill>
                  <a:srgbClr val="C00000"/>
                </a:solidFill>
                <a:effectLst>
                  <a:outerShdw blurRad="38100" dist="38100" dir="2700000" algn="tl">
                    <a:srgbClr val="000000">
                      <a:alpha val="43137"/>
                    </a:srgbClr>
                  </a:outerShdw>
                </a:effectLst>
                <a:latin typeface="Arial"/>
                <a:cs typeface="Arial"/>
              </a:rPr>
              <a:t>Changes Over Time </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985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0" grpId="0"/>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26435" y="2307661"/>
            <a:ext cx="5037105" cy="3970318"/>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00000"/>
                </a:solidFill>
              </a:rPr>
              <a:t>Switchyard entry </a:t>
            </a:r>
          </a:p>
          <a:p>
            <a:pPr marL="342900" indent="-342900">
              <a:buFont typeface="Arial" panose="020B0604020202020204" pitchFamily="34" charset="0"/>
              <a:buChar char="•"/>
            </a:pPr>
            <a:r>
              <a:rPr lang="en-US" sz="2800" dirty="0">
                <a:solidFill>
                  <a:srgbClr val="000000"/>
                </a:solidFill>
              </a:rPr>
              <a:t>Mobile equipment in switchyards</a:t>
            </a:r>
          </a:p>
          <a:p>
            <a:pPr marL="342900" indent="-342900">
              <a:buFont typeface="Arial" panose="020B0604020202020204" pitchFamily="34" charset="0"/>
              <a:buChar char="•"/>
            </a:pPr>
            <a:r>
              <a:rPr lang="en-US" sz="2800" dirty="0">
                <a:solidFill>
                  <a:srgbClr val="000000"/>
                </a:solidFill>
              </a:rPr>
              <a:t>Racking breakers</a:t>
            </a:r>
          </a:p>
          <a:p>
            <a:pPr marL="342900" indent="-342900">
              <a:buFont typeface="Arial" panose="020B0604020202020204" pitchFamily="34" charset="0"/>
              <a:buChar char="•"/>
            </a:pPr>
            <a:r>
              <a:rPr lang="en-US" sz="2800" dirty="0">
                <a:solidFill>
                  <a:srgbClr val="000000"/>
                </a:solidFill>
              </a:rPr>
              <a:t>Clearance/LOTO</a:t>
            </a:r>
          </a:p>
          <a:p>
            <a:pPr marL="342900" indent="-342900">
              <a:buFont typeface="Arial" panose="020B0604020202020204" pitchFamily="34" charset="0"/>
              <a:buChar char="•"/>
            </a:pPr>
            <a:r>
              <a:rPr lang="en-US" sz="2800" dirty="0">
                <a:solidFill>
                  <a:srgbClr val="000000"/>
                </a:solidFill>
              </a:rPr>
              <a:t>Installing temporary protective grounds</a:t>
            </a:r>
          </a:p>
          <a:p>
            <a:pPr marL="342900" indent="-342900">
              <a:buFont typeface="Arial" panose="020B0604020202020204" pitchFamily="34" charset="0"/>
              <a:buChar char="•"/>
            </a:pPr>
            <a:r>
              <a:rPr lang="en-US" sz="2800" dirty="0">
                <a:solidFill>
                  <a:srgbClr val="000000"/>
                </a:solidFill>
              </a:rPr>
              <a:t>Back-fed panels</a:t>
            </a:r>
          </a:p>
          <a:p>
            <a:pPr marL="342900" indent="-342900">
              <a:buFont typeface="Arial" panose="020B0604020202020204" pitchFamily="34" charset="0"/>
              <a:buChar char="•"/>
            </a:pPr>
            <a:r>
              <a:rPr lang="en-US" sz="2800" dirty="0">
                <a:solidFill>
                  <a:srgbClr val="000000"/>
                </a:solidFill>
              </a:rPr>
              <a:t>Digging</a:t>
            </a:r>
          </a:p>
        </p:txBody>
      </p:sp>
      <p:pic>
        <p:nvPicPr>
          <p:cNvPr id="7" name="Content Placeholder 4"/>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5520689" y="2003843"/>
            <a:ext cx="3099816" cy="3319272"/>
          </a:xfrm>
          <a:prstGeom prst="rect">
            <a:avLst/>
          </a:prstGeom>
        </p:spPr>
      </p:pic>
      <p:sp>
        <p:nvSpPr>
          <p:cNvPr id="8" name="Title 1"/>
          <p:cNvSpPr>
            <a:spLocks noGrp="1"/>
          </p:cNvSpPr>
          <p:nvPr>
            <p:ph type="title"/>
          </p:nvPr>
        </p:nvSpPr>
        <p:spPr>
          <a:xfrm>
            <a:off x="966170" y="137160"/>
            <a:ext cx="7211661" cy="604865"/>
          </a:xfrm>
        </p:spPr>
        <p:txBody>
          <a:bodyPr>
            <a:normAutofit fontScale="90000"/>
          </a:bodyPr>
          <a:lstStyle/>
          <a:p>
            <a:pPr algn="ctr"/>
            <a:r>
              <a:rPr lang="en-US" altLang="en-US" sz="3200" dirty="0"/>
              <a:t>Generation Critical Risk Selections</a:t>
            </a:r>
            <a:endParaRPr lang="en-US" sz="3200" dirty="0"/>
          </a:p>
        </p:txBody>
      </p:sp>
      <p:sp>
        <p:nvSpPr>
          <p:cNvPr id="10" name="TextBox 9"/>
          <p:cNvSpPr txBox="1"/>
          <p:nvPr/>
        </p:nvSpPr>
        <p:spPr>
          <a:xfrm>
            <a:off x="297180" y="1722886"/>
            <a:ext cx="3420461" cy="584775"/>
          </a:xfrm>
          <a:prstGeom prst="rect">
            <a:avLst/>
          </a:prstGeom>
          <a:noFill/>
        </p:spPr>
        <p:txBody>
          <a:bodyPr wrap="square" rtlCol="0">
            <a:spAutoFit/>
          </a:bodyPr>
          <a:lstStyle/>
          <a:p>
            <a:pPr>
              <a:defRPr/>
            </a:pPr>
            <a:r>
              <a:rPr lang="en-US" sz="3200" dirty="0"/>
              <a:t>Tasks identified</a:t>
            </a:r>
          </a:p>
        </p:txBody>
      </p:sp>
    </p:spTree>
    <p:custDataLst>
      <p:tags r:id="rId1"/>
    </p:custDataLst>
    <p:extLst>
      <p:ext uri="{BB962C8B-B14F-4D97-AF65-F5344CB8AC3E}">
        <p14:creationId xmlns:p14="http://schemas.microsoft.com/office/powerpoint/2010/main" val="3972839608"/>
      </p:ext>
    </p:extLst>
  </p:cSld>
  <p:clrMapOvr>
    <a:masterClrMapping/>
  </p:clrMapOvr>
  <mc:AlternateContent xmlns:mc="http://schemas.openxmlformats.org/markup-compatibility/2006" xmlns:p14="http://schemas.microsoft.com/office/powerpoint/2010/main">
    <mc:Choice Requires="p14">
      <p:transition p14:dur="0" advClick="0" advTm="45000"/>
    </mc:Choice>
    <mc:Fallback xmlns="">
      <p:transition advClick="0" advTm="45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5463540" y="1999321"/>
            <a:ext cx="3099816" cy="3319272"/>
          </a:xfrm>
          <a:prstGeom prst="rect">
            <a:avLst/>
          </a:prstGeom>
        </p:spPr>
      </p:pic>
      <p:sp>
        <p:nvSpPr>
          <p:cNvPr id="19" name="TextBox 18"/>
          <p:cNvSpPr txBox="1"/>
          <p:nvPr/>
        </p:nvSpPr>
        <p:spPr>
          <a:xfrm>
            <a:off x="472155" y="2529209"/>
            <a:ext cx="5437155"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00000"/>
                </a:solidFill>
              </a:rPr>
              <a:t>Rigging activities, such as boiler tubes, turbines, etc.</a:t>
            </a:r>
          </a:p>
          <a:p>
            <a:pPr marL="342900" indent="-342900">
              <a:buFont typeface="Arial" panose="020B0604020202020204" pitchFamily="34" charset="0"/>
              <a:buChar char="•"/>
            </a:pPr>
            <a:r>
              <a:rPr lang="en-US" sz="2800" dirty="0">
                <a:solidFill>
                  <a:srgbClr val="000000"/>
                </a:solidFill>
              </a:rPr>
              <a:t>Engineered lifts</a:t>
            </a:r>
          </a:p>
        </p:txBody>
      </p:sp>
      <p:sp>
        <p:nvSpPr>
          <p:cNvPr id="8" name="Title 1"/>
          <p:cNvSpPr>
            <a:spLocks noGrp="1"/>
          </p:cNvSpPr>
          <p:nvPr>
            <p:ph type="title"/>
          </p:nvPr>
        </p:nvSpPr>
        <p:spPr>
          <a:xfrm>
            <a:off x="966170" y="137160"/>
            <a:ext cx="7211661" cy="604865"/>
          </a:xfrm>
        </p:spPr>
        <p:txBody>
          <a:bodyPr>
            <a:normAutofit fontScale="90000"/>
          </a:bodyPr>
          <a:lstStyle/>
          <a:p>
            <a:pPr algn="ctr"/>
            <a:r>
              <a:rPr lang="en-US" altLang="en-US" sz="3200" dirty="0"/>
              <a:t>Generation Critical Risk Selections</a:t>
            </a:r>
            <a:endParaRPr lang="en-US" sz="3200" dirty="0"/>
          </a:p>
        </p:txBody>
      </p:sp>
      <p:sp>
        <p:nvSpPr>
          <p:cNvPr id="10" name="TextBox 9"/>
          <p:cNvSpPr txBox="1"/>
          <p:nvPr/>
        </p:nvSpPr>
        <p:spPr>
          <a:xfrm>
            <a:off x="297180" y="1722886"/>
            <a:ext cx="3420461" cy="584775"/>
          </a:xfrm>
          <a:prstGeom prst="rect">
            <a:avLst/>
          </a:prstGeom>
          <a:noFill/>
        </p:spPr>
        <p:txBody>
          <a:bodyPr wrap="square" rtlCol="0">
            <a:spAutoFit/>
          </a:bodyPr>
          <a:lstStyle/>
          <a:p>
            <a:pPr>
              <a:defRPr/>
            </a:pPr>
            <a:r>
              <a:rPr lang="en-US" sz="3200" dirty="0"/>
              <a:t>Tasks identified</a:t>
            </a:r>
          </a:p>
        </p:txBody>
      </p:sp>
    </p:spTree>
    <p:custDataLst>
      <p:tags r:id="rId1"/>
    </p:custDataLst>
    <p:extLst>
      <p:ext uri="{BB962C8B-B14F-4D97-AF65-F5344CB8AC3E}">
        <p14:creationId xmlns:p14="http://schemas.microsoft.com/office/powerpoint/2010/main" val="1539604154"/>
      </p:ext>
    </p:extLst>
  </p:cSld>
  <p:clrMapOvr>
    <a:masterClrMapping/>
  </p:clrMapOvr>
  <mc:AlternateContent xmlns:mc="http://schemas.openxmlformats.org/markup-compatibility/2006" xmlns:p14="http://schemas.microsoft.com/office/powerpoint/2010/main">
    <mc:Choice Requires="p14">
      <p:transition p14:dur="0" advClick="0" advTm="45000"/>
    </mc:Choice>
    <mc:Fallback xmlns="">
      <p:transition advClick="0" advTm="45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5509260" y="2025521"/>
            <a:ext cx="3099816" cy="3319272"/>
          </a:xfrm>
          <a:prstGeom prst="rect">
            <a:avLst/>
          </a:prstGeom>
        </p:spPr>
      </p:pic>
      <p:sp>
        <p:nvSpPr>
          <p:cNvPr id="19" name="TextBox 18"/>
          <p:cNvSpPr txBox="1"/>
          <p:nvPr/>
        </p:nvSpPr>
        <p:spPr>
          <a:xfrm>
            <a:off x="472155" y="2529209"/>
            <a:ext cx="5720045" cy="2677656"/>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00000"/>
                </a:solidFill>
              </a:rPr>
              <a:t>Removing boiler door</a:t>
            </a:r>
          </a:p>
          <a:p>
            <a:pPr marL="342900" indent="-342900">
              <a:buFont typeface="Arial" panose="020B0604020202020204" pitchFamily="34" charset="0"/>
              <a:buChar char="•"/>
            </a:pPr>
            <a:r>
              <a:rPr lang="en-US" sz="2800" dirty="0">
                <a:solidFill>
                  <a:srgbClr val="000000"/>
                </a:solidFill>
              </a:rPr>
              <a:t>Inspecting online </a:t>
            </a:r>
          </a:p>
          <a:p>
            <a:pPr marL="342900" indent="-342900">
              <a:buFont typeface="Arial" panose="020B0604020202020204" pitchFamily="34" charset="0"/>
              <a:buChar char="•"/>
            </a:pPr>
            <a:r>
              <a:rPr lang="en-US" sz="2800" dirty="0">
                <a:solidFill>
                  <a:srgbClr val="000000"/>
                </a:solidFill>
              </a:rPr>
              <a:t>Hazardous valve operation</a:t>
            </a:r>
          </a:p>
          <a:p>
            <a:pPr marL="342900" indent="-342900">
              <a:buFont typeface="Arial" panose="020B0604020202020204" pitchFamily="34" charset="0"/>
              <a:buChar char="•"/>
            </a:pPr>
            <a:r>
              <a:rPr lang="en-US" sz="2800" dirty="0">
                <a:solidFill>
                  <a:srgbClr val="000000"/>
                </a:solidFill>
              </a:rPr>
              <a:t>Online condenser inspection</a:t>
            </a:r>
          </a:p>
          <a:p>
            <a:pPr marL="342900" indent="-342900">
              <a:buFont typeface="Arial" panose="020B0604020202020204" pitchFamily="34" charset="0"/>
              <a:buChar char="•"/>
            </a:pPr>
            <a:r>
              <a:rPr lang="en-US" sz="2800" dirty="0">
                <a:solidFill>
                  <a:srgbClr val="000000"/>
                </a:solidFill>
              </a:rPr>
              <a:t>Tube leak repair</a:t>
            </a:r>
          </a:p>
          <a:p>
            <a:pPr marL="342900" indent="-342900">
              <a:buFont typeface="Arial" panose="020B0604020202020204" pitchFamily="34" charset="0"/>
              <a:buChar char="•"/>
            </a:pPr>
            <a:r>
              <a:rPr lang="en-US" sz="2800" dirty="0">
                <a:solidFill>
                  <a:srgbClr val="000000"/>
                </a:solidFill>
              </a:rPr>
              <a:t>Ammonia systems start- up</a:t>
            </a:r>
          </a:p>
        </p:txBody>
      </p:sp>
      <p:sp>
        <p:nvSpPr>
          <p:cNvPr id="7" name="Title 1"/>
          <p:cNvSpPr>
            <a:spLocks noGrp="1"/>
          </p:cNvSpPr>
          <p:nvPr>
            <p:ph type="title"/>
          </p:nvPr>
        </p:nvSpPr>
        <p:spPr>
          <a:xfrm>
            <a:off x="966170" y="137160"/>
            <a:ext cx="7211661" cy="604865"/>
          </a:xfrm>
        </p:spPr>
        <p:txBody>
          <a:bodyPr>
            <a:normAutofit fontScale="90000"/>
          </a:bodyPr>
          <a:lstStyle/>
          <a:p>
            <a:pPr algn="ctr"/>
            <a:r>
              <a:rPr lang="en-US" altLang="en-US" sz="3200" dirty="0"/>
              <a:t>Generation Critical Risk Selections</a:t>
            </a:r>
            <a:endParaRPr lang="en-US" sz="3200" dirty="0"/>
          </a:p>
        </p:txBody>
      </p:sp>
      <p:sp>
        <p:nvSpPr>
          <p:cNvPr id="9" name="TextBox 8"/>
          <p:cNvSpPr txBox="1"/>
          <p:nvPr/>
        </p:nvSpPr>
        <p:spPr>
          <a:xfrm>
            <a:off x="297180" y="1722886"/>
            <a:ext cx="3420461" cy="584775"/>
          </a:xfrm>
          <a:prstGeom prst="rect">
            <a:avLst/>
          </a:prstGeom>
          <a:noFill/>
        </p:spPr>
        <p:txBody>
          <a:bodyPr wrap="square" rtlCol="0">
            <a:spAutoFit/>
          </a:bodyPr>
          <a:lstStyle/>
          <a:p>
            <a:pPr>
              <a:defRPr/>
            </a:pPr>
            <a:r>
              <a:rPr lang="en-US" sz="3200" dirty="0"/>
              <a:t>Tasks identified</a:t>
            </a:r>
          </a:p>
        </p:txBody>
      </p:sp>
    </p:spTree>
    <p:custDataLst>
      <p:tags r:id="rId1"/>
    </p:custDataLst>
    <p:extLst>
      <p:ext uri="{BB962C8B-B14F-4D97-AF65-F5344CB8AC3E}">
        <p14:creationId xmlns:p14="http://schemas.microsoft.com/office/powerpoint/2010/main" val="1116479333"/>
      </p:ext>
    </p:extLst>
  </p:cSld>
  <p:clrMapOvr>
    <a:masterClrMapping/>
  </p:clrMapOvr>
  <mc:AlternateContent xmlns:mc="http://schemas.openxmlformats.org/markup-compatibility/2006" xmlns:p14="http://schemas.microsoft.com/office/powerpoint/2010/main">
    <mc:Choice Requires="p14">
      <p:transition p14:dur="0" advClick="0" advTm="45000"/>
    </mc:Choice>
    <mc:Fallback xmlns="">
      <p:transition advClick="0" advTm="45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5543550" y="2015273"/>
            <a:ext cx="3099816" cy="3319272"/>
          </a:xfrm>
          <a:prstGeom prst="rect">
            <a:avLst/>
          </a:prstGeom>
        </p:spPr>
      </p:pic>
      <p:sp>
        <p:nvSpPr>
          <p:cNvPr id="19" name="TextBox 18"/>
          <p:cNvSpPr txBox="1"/>
          <p:nvPr/>
        </p:nvSpPr>
        <p:spPr>
          <a:xfrm>
            <a:off x="472155" y="2529209"/>
            <a:ext cx="5720045" cy="3539430"/>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00000"/>
                </a:solidFill>
              </a:rPr>
              <a:t>Forklift</a:t>
            </a:r>
          </a:p>
          <a:p>
            <a:pPr marL="342900" indent="-342900">
              <a:buFont typeface="Arial" panose="020B0604020202020204" pitchFamily="34" charset="0"/>
              <a:buChar char="•"/>
            </a:pPr>
            <a:r>
              <a:rPr lang="en-US" sz="2800" dirty="0">
                <a:solidFill>
                  <a:srgbClr val="000000"/>
                </a:solidFill>
              </a:rPr>
              <a:t>Pedestrian pathways</a:t>
            </a:r>
          </a:p>
          <a:p>
            <a:pPr marL="342900" indent="-342900">
              <a:buFont typeface="Arial" panose="020B0604020202020204" pitchFamily="34" charset="0"/>
              <a:buChar char="•"/>
            </a:pPr>
            <a:r>
              <a:rPr lang="en-US" sz="2800" dirty="0">
                <a:solidFill>
                  <a:srgbClr val="000000"/>
                </a:solidFill>
              </a:rPr>
              <a:t>ATV/UTV usage</a:t>
            </a:r>
          </a:p>
          <a:p>
            <a:pPr marL="342900" indent="-342900">
              <a:buFont typeface="Arial" panose="020B0604020202020204" pitchFamily="34" charset="0"/>
              <a:buChar char="•"/>
            </a:pPr>
            <a:r>
              <a:rPr lang="en-US" sz="2800" dirty="0">
                <a:solidFill>
                  <a:srgbClr val="000000"/>
                </a:solidFill>
              </a:rPr>
              <a:t>Bulldozers</a:t>
            </a:r>
          </a:p>
          <a:p>
            <a:pPr marL="342900" indent="-342900">
              <a:buFont typeface="Arial" panose="020B0604020202020204" pitchFamily="34" charset="0"/>
              <a:buChar char="•"/>
            </a:pPr>
            <a:r>
              <a:rPr lang="en-US" sz="2800" dirty="0" err="1">
                <a:solidFill>
                  <a:srgbClr val="000000"/>
                </a:solidFill>
              </a:rPr>
              <a:t>JLG</a:t>
            </a:r>
            <a:r>
              <a:rPr lang="en-US" sz="2800" dirty="0">
                <a:solidFill>
                  <a:srgbClr val="000000"/>
                </a:solidFill>
              </a:rPr>
              <a:t>/Scissor lift</a:t>
            </a:r>
          </a:p>
          <a:p>
            <a:pPr marL="342900" indent="-342900">
              <a:buFont typeface="Arial" panose="020B0604020202020204" pitchFamily="34" charset="0"/>
              <a:buChar char="•"/>
            </a:pPr>
            <a:r>
              <a:rPr lang="en-US" sz="2800" dirty="0">
                <a:solidFill>
                  <a:srgbClr val="000000"/>
                </a:solidFill>
              </a:rPr>
              <a:t>Bucket truck</a:t>
            </a:r>
          </a:p>
          <a:p>
            <a:pPr marL="342900" indent="-342900">
              <a:buFont typeface="Arial" panose="020B0604020202020204" pitchFamily="34" charset="0"/>
              <a:buChar char="•"/>
            </a:pPr>
            <a:r>
              <a:rPr lang="en-US" sz="2800" dirty="0">
                <a:solidFill>
                  <a:srgbClr val="000000"/>
                </a:solidFill>
              </a:rPr>
              <a:t>Mobile cranes</a:t>
            </a:r>
          </a:p>
          <a:p>
            <a:pPr marL="342900" indent="-342900">
              <a:buFont typeface="Arial" panose="020B0604020202020204" pitchFamily="34" charset="0"/>
              <a:buChar char="•"/>
            </a:pPr>
            <a:r>
              <a:rPr lang="en-US" sz="2800" dirty="0">
                <a:solidFill>
                  <a:srgbClr val="000000"/>
                </a:solidFill>
              </a:rPr>
              <a:t>Overhead cranes</a:t>
            </a:r>
          </a:p>
        </p:txBody>
      </p:sp>
      <p:sp>
        <p:nvSpPr>
          <p:cNvPr id="7" name="Title 1"/>
          <p:cNvSpPr>
            <a:spLocks noGrp="1"/>
          </p:cNvSpPr>
          <p:nvPr>
            <p:ph type="title"/>
          </p:nvPr>
        </p:nvSpPr>
        <p:spPr>
          <a:xfrm>
            <a:off x="966170" y="137160"/>
            <a:ext cx="7211661" cy="604865"/>
          </a:xfrm>
        </p:spPr>
        <p:txBody>
          <a:bodyPr>
            <a:normAutofit fontScale="90000"/>
          </a:bodyPr>
          <a:lstStyle/>
          <a:p>
            <a:pPr algn="ctr"/>
            <a:r>
              <a:rPr lang="en-US" altLang="en-US" sz="3200" dirty="0"/>
              <a:t>Generation Critical Risk Selections</a:t>
            </a:r>
            <a:endParaRPr lang="en-US" sz="3200" dirty="0"/>
          </a:p>
        </p:txBody>
      </p:sp>
      <p:sp>
        <p:nvSpPr>
          <p:cNvPr id="9" name="TextBox 8"/>
          <p:cNvSpPr txBox="1"/>
          <p:nvPr/>
        </p:nvSpPr>
        <p:spPr>
          <a:xfrm>
            <a:off x="297180" y="1722886"/>
            <a:ext cx="3420461" cy="584775"/>
          </a:xfrm>
          <a:prstGeom prst="rect">
            <a:avLst/>
          </a:prstGeom>
          <a:noFill/>
        </p:spPr>
        <p:txBody>
          <a:bodyPr wrap="square" rtlCol="0">
            <a:spAutoFit/>
          </a:bodyPr>
          <a:lstStyle/>
          <a:p>
            <a:pPr>
              <a:defRPr/>
            </a:pPr>
            <a:r>
              <a:rPr lang="en-US" sz="3200" dirty="0"/>
              <a:t>Tasks identified</a:t>
            </a:r>
          </a:p>
        </p:txBody>
      </p:sp>
    </p:spTree>
    <p:custDataLst>
      <p:tags r:id="rId1"/>
    </p:custDataLst>
    <p:extLst>
      <p:ext uri="{BB962C8B-B14F-4D97-AF65-F5344CB8AC3E}">
        <p14:creationId xmlns:p14="http://schemas.microsoft.com/office/powerpoint/2010/main" val="3573517401"/>
      </p:ext>
    </p:extLst>
  </p:cSld>
  <p:clrMapOvr>
    <a:masterClrMapping/>
  </p:clrMapOvr>
  <mc:AlternateContent xmlns:mc="http://schemas.openxmlformats.org/markup-compatibility/2006" xmlns:p14="http://schemas.microsoft.com/office/powerpoint/2010/main">
    <mc:Choice Requires="p14">
      <p:transition p14:dur="0" advClick="0" advTm="45000"/>
    </mc:Choice>
    <mc:Fallback xmlns="">
      <p:transition advClick="0" advTm="45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12234" y="327795"/>
            <a:ext cx="8229600" cy="4846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ea typeface="Verdana" pitchFamily="34" charset="0"/>
                <a:cs typeface="Verdana" pitchFamily="34" charset="0"/>
              </a:rPr>
              <a:t>Agenda:</a:t>
            </a:r>
          </a:p>
        </p:txBody>
      </p:sp>
      <p:sp>
        <p:nvSpPr>
          <p:cNvPr id="4" name="Rectangle 4" descr="tile_paper_medgray.png"/>
          <p:cNvSpPr>
            <a:spLocks/>
          </p:cNvSpPr>
          <p:nvPr/>
        </p:nvSpPr>
        <p:spPr bwMode="auto">
          <a:xfrm>
            <a:off x="334005" y="4530655"/>
            <a:ext cx="7125891" cy="623962"/>
          </a:xfrm>
          <a:prstGeom prst="rect">
            <a:avLst/>
          </a:prstGeom>
          <a:blipFill dpi="0" rotWithShape="0">
            <a:blip r:embed="rId4"/>
            <a:srcRect/>
            <a:tile tx="0" ty="0" sx="100000" sy="100000" flip="none" algn="tl"/>
          </a:blipFill>
          <a:ln w="12700" cap="flat" cmpd="sng">
            <a:noFill/>
            <a:prstDash val="solid"/>
            <a:miter lim="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anchor="ctr"/>
          <a:lstStyle/>
          <a:p>
            <a:pPr>
              <a:defRPr/>
            </a:pPr>
            <a:endParaRPr lang="en-US" sz="1266"/>
          </a:p>
        </p:txBody>
      </p:sp>
      <p:sp>
        <p:nvSpPr>
          <p:cNvPr id="6" name="Content Placeholder 1"/>
          <p:cNvSpPr txBox="1">
            <a:spLocks/>
          </p:cNvSpPr>
          <p:nvPr/>
        </p:nvSpPr>
        <p:spPr>
          <a:xfrm>
            <a:off x="457200" y="1076182"/>
            <a:ext cx="7834544" cy="5096806"/>
          </a:xfrm>
          <a:prstGeom prst="rect">
            <a:avLst/>
          </a:prstGeom>
        </p:spPr>
        <p:txBody>
          <a:bodyPr vert="horz" lIns="91440" tIns="45720" rIns="91440" bIns="45720" rtlCol="0">
            <a:normAutofit/>
          </a:bodyPr>
          <a:lstStyle>
            <a:lvl1pPr marL="347663" indent="-347663" algn="l" defTabSz="457200" rtl="0" eaLnBrk="1" latinLnBrk="0" hangingPunct="1">
              <a:spcBef>
                <a:spcPct val="20000"/>
              </a:spcBef>
              <a:buFont typeface="Wingdings" pitchFamily="2" charset="2"/>
              <a:buChar char="Ø"/>
              <a:defRPr sz="2400" b="0" i="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1F497D"/>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sz="3200" dirty="0">
                <a:solidFill>
                  <a:srgbClr val="1F497D"/>
                </a:solidFill>
                <a:latin typeface="+mn-lt"/>
              </a:rPr>
              <a:t>STEP Purpose</a:t>
            </a:r>
          </a:p>
          <a:p>
            <a:pPr>
              <a:lnSpc>
                <a:spcPct val="150000"/>
              </a:lnSpc>
            </a:pPr>
            <a:r>
              <a:rPr lang="en-US" sz="3200" dirty="0">
                <a:latin typeface="+mn-lt"/>
              </a:rPr>
              <a:t>Engagement</a:t>
            </a:r>
          </a:p>
          <a:p>
            <a:pPr>
              <a:lnSpc>
                <a:spcPct val="150000"/>
              </a:lnSpc>
            </a:pPr>
            <a:r>
              <a:rPr lang="en-US" sz="3200" dirty="0">
                <a:solidFill>
                  <a:srgbClr val="1F497D"/>
                </a:solidFill>
                <a:latin typeface="+mn-lt"/>
              </a:rPr>
              <a:t>STEP Process </a:t>
            </a:r>
          </a:p>
          <a:p>
            <a:pPr>
              <a:lnSpc>
                <a:spcPct val="150000"/>
              </a:lnSpc>
            </a:pPr>
            <a:r>
              <a:rPr lang="en-US" sz="3200" dirty="0">
                <a:latin typeface="+mn-lt"/>
              </a:rPr>
              <a:t>Participation</a:t>
            </a:r>
          </a:p>
          <a:p>
            <a:pPr>
              <a:lnSpc>
                <a:spcPct val="150000"/>
              </a:lnSpc>
            </a:pPr>
            <a:r>
              <a:rPr lang="en-US" sz="3200" dirty="0">
                <a:solidFill>
                  <a:srgbClr val="1F497D"/>
                </a:solidFill>
                <a:latin typeface="+mn-lt"/>
              </a:rPr>
              <a:t>Data Use </a:t>
            </a:r>
          </a:p>
          <a:p>
            <a:pPr>
              <a:lnSpc>
                <a:spcPct val="150000"/>
              </a:lnSpc>
            </a:pPr>
            <a:r>
              <a:rPr lang="en-US" sz="3200" dirty="0">
                <a:latin typeface="+mn-lt"/>
              </a:rPr>
              <a:t>Quality</a:t>
            </a:r>
          </a:p>
        </p:txBody>
      </p:sp>
    </p:spTree>
    <p:custDataLst>
      <p:tags r:id="rId1"/>
    </p:custDataLst>
    <p:extLst>
      <p:ext uri="{BB962C8B-B14F-4D97-AF65-F5344CB8AC3E}">
        <p14:creationId xmlns:p14="http://schemas.microsoft.com/office/powerpoint/2010/main" val="27002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786" y="1270982"/>
            <a:ext cx="8558028" cy="4760913"/>
          </a:xfrm>
        </p:spPr>
        <p:txBody>
          <a:bodyPr/>
          <a:lstStyle/>
          <a:p>
            <a:pPr marL="0" indent="0">
              <a:spcBef>
                <a:spcPts val="1800"/>
              </a:spcBef>
              <a:buNone/>
            </a:pPr>
            <a:r>
              <a:rPr lang="en-US" b="1" dirty="0">
                <a:solidFill>
                  <a:srgbClr val="C00000"/>
                </a:solidFill>
                <a:effectLst>
                  <a:outerShdw blurRad="38100" dist="38100" dir="2700000" algn="tl">
                    <a:srgbClr val="000000">
                      <a:alpha val="43137"/>
                    </a:srgbClr>
                  </a:outerShdw>
                </a:effectLst>
                <a:latin typeface="+mn-lt"/>
              </a:rPr>
              <a:t>Every designated group will be required to complete and follow a SafetyNet Data Use Plan.</a:t>
            </a:r>
          </a:p>
          <a:p>
            <a:pPr marL="0" indent="0">
              <a:spcBef>
                <a:spcPts val="1800"/>
              </a:spcBef>
              <a:buNone/>
            </a:pPr>
            <a:r>
              <a:rPr lang="en-US" b="1" dirty="0">
                <a:solidFill>
                  <a:srgbClr val="1F497D"/>
                </a:solidFill>
                <a:effectLst>
                  <a:outerShdw blurRad="38100" dist="38100" dir="2700000" algn="tl">
                    <a:srgbClr val="000000">
                      <a:alpha val="43137"/>
                    </a:srgbClr>
                  </a:outerShdw>
                </a:effectLst>
                <a:latin typeface="+mn-lt"/>
              </a:rPr>
              <a:t>Process:</a:t>
            </a:r>
          </a:p>
          <a:p>
            <a:pPr>
              <a:spcBef>
                <a:spcPts val="1800"/>
              </a:spcBef>
            </a:pPr>
            <a:r>
              <a:rPr lang="en-US" dirty="0">
                <a:latin typeface="+mn-lt"/>
              </a:rPr>
              <a:t>Work with group leadership to develop the SafetyNet Data Use Plan.</a:t>
            </a:r>
          </a:p>
          <a:p>
            <a:pPr>
              <a:spcBef>
                <a:spcPts val="1800"/>
              </a:spcBef>
            </a:pPr>
            <a:r>
              <a:rPr lang="en-US" dirty="0">
                <a:solidFill>
                  <a:srgbClr val="1F497D"/>
                </a:solidFill>
                <a:latin typeface="+mn-lt"/>
              </a:rPr>
              <a:t>Discuss team responsibilities.</a:t>
            </a:r>
          </a:p>
          <a:p>
            <a:pPr>
              <a:spcBef>
                <a:spcPts val="1800"/>
              </a:spcBef>
            </a:pPr>
            <a:r>
              <a:rPr lang="en-US" dirty="0">
                <a:latin typeface="+mn-lt"/>
              </a:rPr>
              <a:t>Roll out the new SafetyNet Data Use Plan.</a:t>
            </a:r>
          </a:p>
          <a:p>
            <a:pPr>
              <a:spcBef>
                <a:spcPts val="1800"/>
              </a:spcBef>
            </a:pPr>
            <a:r>
              <a:rPr lang="en-US" dirty="0">
                <a:solidFill>
                  <a:srgbClr val="1F497D"/>
                </a:solidFill>
                <a:latin typeface="+mn-lt"/>
              </a:rPr>
              <a:t>Hold each other accountable for working the plan.</a:t>
            </a:r>
          </a:p>
        </p:txBody>
      </p:sp>
      <p:sp>
        <p:nvSpPr>
          <p:cNvPr id="4" name="Title 1"/>
          <p:cNvSpPr>
            <a:spLocks noGrp="1"/>
          </p:cNvSpPr>
          <p:nvPr>
            <p:ph type="title"/>
          </p:nvPr>
        </p:nvSpPr>
        <p:spPr>
          <a:xfrm>
            <a:off x="0" y="194606"/>
            <a:ext cx="9144000" cy="484650"/>
          </a:xfrm>
        </p:spPr>
        <p:txBody>
          <a:bodyPr>
            <a:noAutofit/>
          </a:bodyPr>
          <a:lstStyle/>
          <a:p>
            <a:pPr algn="ctr"/>
            <a:r>
              <a:rPr lang="en-US" sz="4000" dirty="0">
                <a:latin typeface="+mj-lt"/>
              </a:rPr>
              <a:t>Data Use Plan: Site Team</a:t>
            </a:r>
          </a:p>
        </p:txBody>
      </p:sp>
    </p:spTree>
    <p:custDataLst>
      <p:tags r:id="rId1"/>
    </p:custDataLst>
    <p:extLst>
      <p:ext uri="{BB962C8B-B14F-4D97-AF65-F5344CB8AC3E}">
        <p14:creationId xmlns:p14="http://schemas.microsoft.com/office/powerpoint/2010/main" val="26103783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786" y="1270982"/>
            <a:ext cx="8558028" cy="4760913"/>
          </a:xfrm>
        </p:spPr>
        <p:txBody>
          <a:bodyPr>
            <a:normAutofit/>
          </a:bodyPr>
          <a:lstStyle/>
          <a:p>
            <a:pPr marL="0" indent="0">
              <a:spcBef>
                <a:spcPts val="1800"/>
              </a:spcBef>
              <a:buNone/>
            </a:pPr>
            <a:r>
              <a:rPr lang="en-US" b="1" dirty="0">
                <a:solidFill>
                  <a:srgbClr val="C00000"/>
                </a:solidFill>
                <a:effectLst>
                  <a:outerShdw blurRad="38100" dist="38100" dir="2700000" algn="tl">
                    <a:srgbClr val="000000">
                      <a:alpha val="43137"/>
                    </a:srgbClr>
                  </a:outerShdw>
                </a:effectLst>
                <a:latin typeface="+mn-lt"/>
              </a:rPr>
              <a:t>Every contractor will be required to complete and follow a SafetyNet Data Use Plan.</a:t>
            </a:r>
          </a:p>
          <a:p>
            <a:pPr marL="0" indent="0">
              <a:spcBef>
                <a:spcPts val="1800"/>
              </a:spcBef>
              <a:buNone/>
            </a:pPr>
            <a:r>
              <a:rPr lang="en-US" b="1" dirty="0">
                <a:solidFill>
                  <a:srgbClr val="1F497D"/>
                </a:solidFill>
                <a:effectLst>
                  <a:outerShdw blurRad="38100" dist="38100" dir="2700000" algn="tl">
                    <a:srgbClr val="000000">
                      <a:alpha val="43137"/>
                    </a:srgbClr>
                  </a:outerShdw>
                </a:effectLst>
                <a:latin typeface="+mn-lt"/>
              </a:rPr>
              <a:t>Process:</a:t>
            </a:r>
          </a:p>
          <a:p>
            <a:pPr>
              <a:spcBef>
                <a:spcPts val="1800"/>
              </a:spcBef>
            </a:pPr>
            <a:r>
              <a:rPr lang="en-US" dirty="0">
                <a:latin typeface="+mn-lt"/>
              </a:rPr>
              <a:t>Work with contractor leadership to develop their SafetyNet Data Use Plan.</a:t>
            </a:r>
          </a:p>
          <a:p>
            <a:pPr>
              <a:spcBef>
                <a:spcPts val="1800"/>
              </a:spcBef>
            </a:pPr>
            <a:r>
              <a:rPr lang="en-US" dirty="0">
                <a:solidFill>
                  <a:srgbClr val="1F497D"/>
                </a:solidFill>
                <a:latin typeface="+mn-lt"/>
              </a:rPr>
              <a:t>Discuss contractor responsibilities.</a:t>
            </a:r>
          </a:p>
          <a:p>
            <a:pPr>
              <a:spcBef>
                <a:spcPts val="1800"/>
              </a:spcBef>
            </a:pPr>
            <a:r>
              <a:rPr lang="en-US" dirty="0">
                <a:latin typeface="+mn-lt"/>
              </a:rPr>
              <a:t>Role out their new SafetyNet Data Use Plan.</a:t>
            </a:r>
          </a:p>
          <a:p>
            <a:pPr>
              <a:spcBef>
                <a:spcPts val="1800"/>
              </a:spcBef>
            </a:pPr>
            <a:r>
              <a:rPr lang="en-US" dirty="0">
                <a:solidFill>
                  <a:srgbClr val="1F497D"/>
                </a:solidFill>
                <a:latin typeface="+mn-lt"/>
              </a:rPr>
              <a:t>Hold each contractor accountable for working their plan.</a:t>
            </a:r>
          </a:p>
        </p:txBody>
      </p:sp>
      <p:sp>
        <p:nvSpPr>
          <p:cNvPr id="4" name="Title 1"/>
          <p:cNvSpPr>
            <a:spLocks noGrp="1"/>
          </p:cNvSpPr>
          <p:nvPr>
            <p:ph type="title"/>
          </p:nvPr>
        </p:nvSpPr>
        <p:spPr>
          <a:xfrm>
            <a:off x="0" y="150350"/>
            <a:ext cx="9144000" cy="484650"/>
          </a:xfrm>
        </p:spPr>
        <p:txBody>
          <a:bodyPr>
            <a:noAutofit/>
          </a:bodyPr>
          <a:lstStyle/>
          <a:p>
            <a:pPr algn="ctr"/>
            <a:r>
              <a:rPr lang="en-US" sz="4000" dirty="0">
                <a:latin typeface="+mj-lt"/>
              </a:rPr>
              <a:t>Data Use Plan: Contractors</a:t>
            </a:r>
          </a:p>
        </p:txBody>
      </p:sp>
    </p:spTree>
    <p:custDataLst>
      <p:tags r:id="rId1"/>
    </p:custDataLst>
    <p:extLst>
      <p:ext uri="{BB962C8B-B14F-4D97-AF65-F5344CB8AC3E}">
        <p14:creationId xmlns:p14="http://schemas.microsoft.com/office/powerpoint/2010/main" val="4541477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quarter" idx="1"/>
            <p:extLst>
              <p:ext uri="{D42A27DB-BD31-4B8C-83A1-F6EECF244321}">
                <p14:modId xmlns:p14="http://schemas.microsoft.com/office/powerpoint/2010/main" val="2839195745"/>
              </p:ext>
            </p:extLst>
          </p:nvPr>
        </p:nvGraphicFramePr>
        <p:xfrm>
          <a:off x="0" y="-1"/>
          <a:ext cx="9143999" cy="6910923"/>
        </p:xfrm>
        <a:graphic>
          <a:graphicData uri="http://schemas.openxmlformats.org/drawingml/2006/table">
            <a:tbl>
              <a:tblPr/>
              <a:tblGrid>
                <a:gridCol w="1075764">
                  <a:extLst>
                    <a:ext uri="{9D8B030D-6E8A-4147-A177-3AD203B41FA5}">
                      <a16:colId xmlns:a16="http://schemas.microsoft.com/office/drawing/2014/main" val="20000"/>
                    </a:ext>
                  </a:extLst>
                </a:gridCol>
                <a:gridCol w="753036">
                  <a:extLst>
                    <a:ext uri="{9D8B030D-6E8A-4147-A177-3AD203B41FA5}">
                      <a16:colId xmlns:a16="http://schemas.microsoft.com/office/drawing/2014/main" val="20001"/>
                    </a:ext>
                  </a:extLst>
                </a:gridCol>
                <a:gridCol w="1075764">
                  <a:extLst>
                    <a:ext uri="{9D8B030D-6E8A-4147-A177-3AD203B41FA5}">
                      <a16:colId xmlns:a16="http://schemas.microsoft.com/office/drawing/2014/main" val="20002"/>
                    </a:ext>
                  </a:extLst>
                </a:gridCol>
                <a:gridCol w="1290918">
                  <a:extLst>
                    <a:ext uri="{9D8B030D-6E8A-4147-A177-3AD203B41FA5}">
                      <a16:colId xmlns:a16="http://schemas.microsoft.com/office/drawing/2014/main" val="20003"/>
                    </a:ext>
                  </a:extLst>
                </a:gridCol>
                <a:gridCol w="2366682">
                  <a:extLst>
                    <a:ext uri="{9D8B030D-6E8A-4147-A177-3AD203B41FA5}">
                      <a16:colId xmlns:a16="http://schemas.microsoft.com/office/drawing/2014/main" val="20004"/>
                    </a:ext>
                  </a:extLst>
                </a:gridCol>
                <a:gridCol w="2581835">
                  <a:extLst>
                    <a:ext uri="{9D8B030D-6E8A-4147-A177-3AD203B41FA5}">
                      <a16:colId xmlns:a16="http://schemas.microsoft.com/office/drawing/2014/main" val="20005"/>
                    </a:ext>
                  </a:extLst>
                </a:gridCol>
              </a:tblGrid>
              <a:tr h="121285">
                <a:tc gridSpan="6">
                  <a:txBody>
                    <a:bodyPr/>
                    <a:lstStyle/>
                    <a:p>
                      <a:pPr marL="0" marR="0" algn="ctr">
                        <a:spcBef>
                          <a:spcPts val="0"/>
                        </a:spcBef>
                        <a:spcAft>
                          <a:spcPts val="0"/>
                        </a:spcAft>
                      </a:pPr>
                      <a:r>
                        <a:rPr lang="en-US" sz="1100" b="1" dirty="0">
                          <a:latin typeface="Times New Roman"/>
                          <a:ea typeface="Times New Roman"/>
                          <a:cs typeface="Times New Roman"/>
                        </a:rPr>
                        <a:t>SafetyNet Data Use Plan</a:t>
                      </a:r>
                      <a:endParaRPr lang="en-US" sz="1100" dirty="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5631">
                <a:tc>
                  <a:txBody>
                    <a:bodyPr/>
                    <a:lstStyle/>
                    <a:p>
                      <a:pPr marL="0" marR="0" algn="ctr">
                        <a:spcBef>
                          <a:spcPts val="0"/>
                        </a:spcBef>
                        <a:spcAft>
                          <a:spcPts val="0"/>
                        </a:spcAft>
                      </a:pPr>
                      <a:r>
                        <a:rPr lang="en-US" sz="1050" b="1" u="none" dirty="0">
                          <a:solidFill>
                            <a:schemeClr val="bg1"/>
                          </a:solidFill>
                          <a:latin typeface="Arial Narrow" pitchFamily="34" charset="0"/>
                          <a:ea typeface="Times New Roman"/>
                          <a:cs typeface="Times New Roman"/>
                        </a:rPr>
                        <a:t>Type of Report</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00"/>
                    </a:solidFill>
                  </a:tcPr>
                </a:tc>
                <a:tc>
                  <a:txBody>
                    <a:bodyPr/>
                    <a:lstStyle/>
                    <a:p>
                      <a:pPr marL="0" marR="0" algn="ctr">
                        <a:spcBef>
                          <a:spcPts val="0"/>
                        </a:spcBef>
                        <a:spcAft>
                          <a:spcPts val="0"/>
                        </a:spcAft>
                      </a:pPr>
                      <a:r>
                        <a:rPr lang="en-US" sz="1050" b="1" u="none" dirty="0">
                          <a:solidFill>
                            <a:schemeClr val="bg1"/>
                          </a:solidFill>
                          <a:latin typeface="Arial Narrow" pitchFamily="34" charset="0"/>
                          <a:ea typeface="Times New Roman"/>
                          <a:cs typeface="Times New Roman"/>
                        </a:rPr>
                        <a:t>Frequency</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00"/>
                    </a:solidFill>
                  </a:tcPr>
                </a:tc>
                <a:tc>
                  <a:txBody>
                    <a:bodyPr/>
                    <a:lstStyle/>
                    <a:p>
                      <a:pPr marL="0" marR="0" algn="ctr">
                        <a:spcBef>
                          <a:spcPts val="0"/>
                        </a:spcBef>
                        <a:spcAft>
                          <a:spcPts val="0"/>
                        </a:spcAft>
                      </a:pPr>
                      <a:r>
                        <a:rPr lang="en-US" sz="1050" b="1" u="none" dirty="0">
                          <a:solidFill>
                            <a:schemeClr val="bg1"/>
                          </a:solidFill>
                          <a:latin typeface="Arial Narrow" pitchFamily="34" charset="0"/>
                          <a:ea typeface="Times New Roman"/>
                          <a:cs typeface="Times New Roman"/>
                        </a:rPr>
                        <a:t>Target Contacts</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00"/>
                    </a:solidFill>
                  </a:tcPr>
                </a:tc>
                <a:tc>
                  <a:txBody>
                    <a:bodyPr/>
                    <a:lstStyle/>
                    <a:p>
                      <a:pPr marL="0" marR="0" algn="ctr">
                        <a:spcBef>
                          <a:spcPts val="0"/>
                        </a:spcBef>
                        <a:spcAft>
                          <a:spcPts val="0"/>
                        </a:spcAft>
                      </a:pPr>
                      <a:r>
                        <a:rPr lang="en-US" sz="1050" b="1" u="none" dirty="0">
                          <a:solidFill>
                            <a:schemeClr val="bg1"/>
                          </a:solidFill>
                          <a:latin typeface="Arial Narrow" pitchFamily="34" charset="0"/>
                          <a:ea typeface="Times New Roman"/>
                          <a:cs typeface="Times New Roman"/>
                        </a:rPr>
                        <a:t>How Communicated?</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00"/>
                    </a:solidFill>
                  </a:tcPr>
                </a:tc>
                <a:tc>
                  <a:txBody>
                    <a:bodyPr/>
                    <a:lstStyle/>
                    <a:p>
                      <a:pPr marL="0" marR="0" algn="ctr">
                        <a:spcBef>
                          <a:spcPts val="0"/>
                        </a:spcBef>
                        <a:spcAft>
                          <a:spcPts val="0"/>
                        </a:spcAft>
                      </a:pPr>
                      <a:r>
                        <a:rPr lang="en-US" sz="1050" b="1" u="none" dirty="0">
                          <a:solidFill>
                            <a:schemeClr val="bg1"/>
                          </a:solidFill>
                          <a:latin typeface="Arial Narrow" pitchFamily="34" charset="0"/>
                          <a:ea typeface="Times New Roman"/>
                          <a:cs typeface="Times New Roman"/>
                        </a:rPr>
                        <a:t>Anticipated Report Value</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00"/>
                    </a:solidFill>
                  </a:tcPr>
                </a:tc>
                <a:tc>
                  <a:txBody>
                    <a:bodyPr/>
                    <a:lstStyle/>
                    <a:p>
                      <a:pPr marL="0" marR="0" algn="ctr">
                        <a:spcBef>
                          <a:spcPts val="0"/>
                        </a:spcBef>
                        <a:spcAft>
                          <a:spcPts val="0"/>
                        </a:spcAft>
                      </a:pPr>
                      <a:r>
                        <a:rPr lang="en-US" sz="1050" b="1" u="none" dirty="0">
                          <a:solidFill>
                            <a:schemeClr val="bg1"/>
                          </a:solidFill>
                          <a:latin typeface="Arial Narrow" pitchFamily="34" charset="0"/>
                          <a:ea typeface="Times New Roman"/>
                          <a:cs typeface="Times New Roman"/>
                        </a:rPr>
                        <a:t>Information Captured</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00"/>
                    </a:solidFill>
                  </a:tcPr>
                </a:tc>
                <a:extLst>
                  <a:ext uri="{0D108BD9-81ED-4DB2-BD59-A6C34878D82A}">
                    <a16:rowId xmlns:a16="http://schemas.microsoft.com/office/drawing/2014/main" val="10001"/>
                  </a:ext>
                </a:extLst>
              </a:tr>
              <a:tr h="169882">
                <a:tc rowSpan="6">
                  <a:txBody>
                    <a:bodyPr/>
                    <a:lstStyle/>
                    <a:p>
                      <a:pPr marL="0" marR="0" algn="ctr">
                        <a:spcBef>
                          <a:spcPts val="0"/>
                        </a:spcBef>
                        <a:spcAft>
                          <a:spcPts val="0"/>
                        </a:spcAft>
                      </a:pPr>
                      <a:r>
                        <a:rPr lang="en-US" sz="1800" b="1" dirty="0">
                          <a:latin typeface="Arial Narrow" pitchFamily="34" charset="0"/>
                          <a:ea typeface="Times New Roman"/>
                          <a:cs typeface="Times New Roman"/>
                        </a:rPr>
                        <a:t>Contractor Summary Report</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lgn="ctr">
                        <a:spcBef>
                          <a:spcPts val="0"/>
                        </a:spcBef>
                        <a:spcAft>
                          <a:spcPts val="0"/>
                        </a:spcAft>
                      </a:pPr>
                      <a:r>
                        <a:rPr lang="en-US" sz="1600" b="1" dirty="0">
                          <a:latin typeface="Arial Narrow" pitchFamily="34" charset="0"/>
                          <a:ea typeface="Times New Roman"/>
                          <a:cs typeface="Times New Roman"/>
                        </a:rPr>
                        <a:t>Monthly</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lgn="ctr">
                        <a:spcBef>
                          <a:spcPts val="0"/>
                        </a:spcBef>
                        <a:spcAft>
                          <a:spcPts val="0"/>
                        </a:spcAft>
                      </a:pPr>
                      <a:r>
                        <a:rPr lang="en-US" sz="1050" dirty="0">
                          <a:latin typeface="Arial Narrow" pitchFamily="34" charset="0"/>
                          <a:ea typeface="Times New Roman"/>
                          <a:cs typeface="Times New Roman"/>
                        </a:rPr>
                        <a:t>Program Coordination Meeting</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lgn="l">
                        <a:spcBef>
                          <a:spcPts val="0"/>
                        </a:spcBef>
                        <a:spcAft>
                          <a:spcPts val="0"/>
                        </a:spcAft>
                      </a:pPr>
                      <a:r>
                        <a:rPr lang="en-US" sz="1200" dirty="0">
                          <a:latin typeface="Arial Narrow" pitchFamily="34" charset="0"/>
                          <a:ea typeface="Times New Roman"/>
                          <a:cs typeface="Times New Roman"/>
                        </a:rPr>
                        <a:t>to review contractor’s performance, recognize positive achievements, develop action plans for identified areas requiring improvement, ensure observations are commensurate with risk</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lgn="l">
                        <a:spcBef>
                          <a:spcPts val="0"/>
                        </a:spcBef>
                        <a:spcAft>
                          <a:spcPts val="0"/>
                        </a:spcAft>
                      </a:pPr>
                      <a:r>
                        <a:rPr lang="en-US" sz="1200" dirty="0">
                          <a:latin typeface="Arial Narrow" pitchFamily="34" charset="0"/>
                          <a:ea typeface="Times New Roman"/>
                          <a:cs typeface="Times New Roman"/>
                        </a:rPr>
                        <a:t>Shows inspection information for each contractor affiliated with the project, including the number of inspections completed, safe and unsafe observations, percent safe and dates and times of last inspection</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169882">
                <a:tc rowSpan="5">
                  <a:txBody>
                    <a:bodyPr/>
                    <a:lstStyle/>
                    <a:p>
                      <a:pPr marL="0" marR="0" algn="ctr">
                        <a:spcBef>
                          <a:spcPts val="0"/>
                        </a:spcBef>
                        <a:spcAft>
                          <a:spcPts val="0"/>
                        </a:spcAft>
                      </a:pPr>
                      <a:r>
                        <a:rPr lang="en-US" sz="1800" b="1" dirty="0">
                          <a:latin typeface="Arial Narrow" pitchFamily="34" charset="0"/>
                          <a:ea typeface="Times New Roman"/>
                          <a:cs typeface="Times New Roman"/>
                        </a:rPr>
                        <a:t>Detailed Report</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spcBef>
                          <a:spcPts val="0"/>
                        </a:spcBef>
                        <a:spcAft>
                          <a:spcPts val="0"/>
                        </a:spcAft>
                      </a:pPr>
                      <a:r>
                        <a:rPr lang="en-US" sz="1600" b="1">
                          <a:latin typeface="Arial Narrow" pitchFamily="34" charset="0"/>
                          <a:ea typeface="Times New Roman"/>
                          <a:cs typeface="Times New Roman"/>
                        </a:rPr>
                        <a:t>Monthly</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spcBef>
                          <a:spcPts val="0"/>
                        </a:spcBef>
                        <a:spcAft>
                          <a:spcPts val="0"/>
                        </a:spcAft>
                      </a:pPr>
                      <a:r>
                        <a:rPr lang="en-US" sz="1050" dirty="0">
                          <a:latin typeface="Arial Narrow" pitchFamily="34" charset="0"/>
                          <a:ea typeface="Times New Roman"/>
                          <a:cs typeface="Times New Roman"/>
                        </a:rPr>
                        <a:t>Communicated Internally Amongst Safety Leaders</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l">
                        <a:spcBef>
                          <a:spcPts val="0"/>
                        </a:spcBef>
                        <a:spcAft>
                          <a:spcPts val="0"/>
                        </a:spcAft>
                      </a:pPr>
                      <a:r>
                        <a:rPr lang="en-US" sz="1200" dirty="0">
                          <a:latin typeface="Arial Narrow" pitchFamily="34" charset="0"/>
                          <a:ea typeface="Times New Roman"/>
                          <a:cs typeface="Times New Roman"/>
                        </a:rPr>
                        <a:t>Feedback to inspectors, improving trending, focus resources </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l">
                        <a:spcBef>
                          <a:spcPts val="0"/>
                        </a:spcBef>
                        <a:spcAft>
                          <a:spcPts val="0"/>
                        </a:spcAft>
                      </a:pPr>
                      <a:r>
                        <a:rPr lang="en-US" sz="1200" dirty="0">
                          <a:latin typeface="Arial Narrow" pitchFamily="34" charset="0"/>
                          <a:ea typeface="Times New Roman"/>
                          <a:cs typeface="Times New Roman"/>
                        </a:rPr>
                        <a:t>Detailed inspection observation information, line by line, with comments.</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169882">
                <a:tc rowSpan="9">
                  <a:txBody>
                    <a:bodyPr/>
                    <a:lstStyle/>
                    <a:p>
                      <a:pPr marL="0" marR="0" algn="ctr">
                        <a:spcBef>
                          <a:spcPts val="0"/>
                        </a:spcBef>
                        <a:spcAft>
                          <a:spcPts val="0"/>
                        </a:spcAft>
                      </a:pPr>
                      <a:r>
                        <a:rPr lang="en-US" sz="1800" b="1" dirty="0">
                          <a:latin typeface="Arial Narrow" pitchFamily="34" charset="0"/>
                          <a:ea typeface="Times New Roman"/>
                          <a:cs typeface="Times New Roman"/>
                        </a:rPr>
                        <a:t>Observer Summary Report</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marL="0" marR="0" algn="ctr">
                        <a:spcBef>
                          <a:spcPts val="0"/>
                        </a:spcBef>
                        <a:spcAft>
                          <a:spcPts val="0"/>
                        </a:spcAft>
                      </a:pPr>
                      <a:r>
                        <a:rPr lang="en-US" sz="1600" b="1" dirty="0">
                          <a:latin typeface="Arial Narrow" pitchFamily="34" charset="0"/>
                          <a:ea typeface="Times New Roman"/>
                          <a:cs typeface="Times New Roman"/>
                        </a:rPr>
                        <a:t>Weekly (Sun)</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marL="0" marR="0" algn="ctr">
                        <a:spcBef>
                          <a:spcPts val="0"/>
                        </a:spcBef>
                        <a:spcAft>
                          <a:spcPts val="0"/>
                        </a:spcAft>
                      </a:pPr>
                      <a:r>
                        <a:rPr lang="en-US" sz="1050" dirty="0">
                          <a:latin typeface="Arial Narrow" pitchFamily="34" charset="0"/>
                          <a:ea typeface="Times New Roman"/>
                          <a:cs typeface="Times New Roman"/>
                        </a:rPr>
                        <a:t>Semi-Monthly Daily Safety Field Meeting      (Monday Morning)</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marL="0" marR="0" algn="l">
                        <a:spcBef>
                          <a:spcPts val="0"/>
                        </a:spcBef>
                        <a:spcAft>
                          <a:spcPts val="0"/>
                        </a:spcAft>
                      </a:pPr>
                      <a:r>
                        <a:rPr lang="en-US" sz="1200" dirty="0">
                          <a:latin typeface="Arial Narrow" pitchFamily="34" charset="0"/>
                          <a:ea typeface="Times New Roman"/>
                          <a:cs typeface="Times New Roman"/>
                        </a:rPr>
                        <a:t>Driving accountability (Who?), ensuring inspectors are meeting expectations, recognize positive achievements and develop action plans for identified areas requiring improvement.</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marL="0" marR="0" algn="l">
                        <a:spcBef>
                          <a:spcPts val="0"/>
                        </a:spcBef>
                        <a:spcAft>
                          <a:spcPts val="0"/>
                        </a:spcAft>
                      </a:pPr>
                      <a:r>
                        <a:rPr lang="en-US" sz="1200" dirty="0">
                          <a:latin typeface="Arial Narrow" pitchFamily="34" charset="0"/>
                          <a:ea typeface="Times New Roman"/>
                          <a:cs typeface="Times New Roman"/>
                        </a:rPr>
                        <a:t>Shows, by each individual user,</a:t>
                      </a:r>
                      <a:r>
                        <a:rPr lang="en-US" sz="1200" b="1" dirty="0">
                          <a:latin typeface="Arial Narrow" pitchFamily="34" charset="0"/>
                          <a:ea typeface="Times New Roman"/>
                          <a:cs typeface="Times New Roman"/>
                        </a:rPr>
                        <a:t> </a:t>
                      </a:r>
                      <a:r>
                        <a:rPr lang="en-US" sz="1200" dirty="0">
                          <a:latin typeface="Arial Narrow" pitchFamily="34" charset="0"/>
                          <a:ea typeface="Times New Roman"/>
                          <a:cs typeface="Times New Roman"/>
                        </a:rPr>
                        <a:t>the total number of inspections and observations within a given time period, as well as last synchronization and inspection date.</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4"/>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5"/>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6"/>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7"/>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8"/>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9"/>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0"/>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1"/>
                  </a:ext>
                </a:extLst>
              </a:tr>
              <a:tr h="169882">
                <a:tc rowSpan="8">
                  <a:txBody>
                    <a:bodyPr/>
                    <a:lstStyle/>
                    <a:p>
                      <a:pPr marL="0" marR="0" algn="ctr">
                        <a:spcBef>
                          <a:spcPts val="0"/>
                        </a:spcBef>
                        <a:spcAft>
                          <a:spcPts val="0"/>
                        </a:spcAft>
                      </a:pPr>
                      <a:r>
                        <a:rPr lang="en-US" sz="1800" b="1" dirty="0">
                          <a:latin typeface="Arial Narrow" pitchFamily="34" charset="0"/>
                          <a:ea typeface="Times New Roman"/>
                          <a:cs typeface="Times New Roman"/>
                        </a:rPr>
                        <a:t>Open Issues Report </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gn="ctr">
                        <a:spcBef>
                          <a:spcPts val="0"/>
                        </a:spcBef>
                        <a:spcAft>
                          <a:spcPts val="0"/>
                        </a:spcAft>
                      </a:pPr>
                      <a:r>
                        <a:rPr lang="en-US" sz="1600" b="1" dirty="0">
                          <a:latin typeface="Arial Narrow" pitchFamily="34" charset="0"/>
                          <a:ea typeface="Times New Roman"/>
                          <a:cs typeface="Times New Roman"/>
                        </a:rPr>
                        <a:t>Daily</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gn="ctr">
                        <a:spcBef>
                          <a:spcPts val="0"/>
                        </a:spcBef>
                        <a:spcAft>
                          <a:spcPts val="0"/>
                        </a:spcAft>
                      </a:pPr>
                      <a:r>
                        <a:rPr lang="en-US" sz="1050" dirty="0">
                          <a:latin typeface="Arial Narrow" pitchFamily="34" charset="0"/>
                          <a:ea typeface="Times New Roman"/>
                          <a:cs typeface="Times New Roman"/>
                        </a:rPr>
                        <a:t>Program Coordination Meeting, Communicated Amongst Safety Leaders</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gn="l">
                        <a:spcBef>
                          <a:spcPts val="0"/>
                        </a:spcBef>
                        <a:spcAft>
                          <a:spcPts val="0"/>
                        </a:spcAft>
                      </a:pPr>
                      <a:r>
                        <a:rPr lang="en-US" sz="1200" dirty="0">
                          <a:latin typeface="Arial Narrow" pitchFamily="34" charset="0"/>
                          <a:ea typeface="Times New Roman"/>
                          <a:cs typeface="Times New Roman"/>
                        </a:rPr>
                        <a:t>Ensure open issues are being closed in a timely manner risk categorization.  High risk closed faster than lower risk.</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gn="l">
                        <a:spcBef>
                          <a:spcPts val="0"/>
                        </a:spcBef>
                        <a:spcAft>
                          <a:spcPts val="0"/>
                        </a:spcAft>
                      </a:pPr>
                      <a:r>
                        <a:rPr lang="en-US" sz="1200" dirty="0">
                          <a:latin typeface="Arial Narrow" pitchFamily="34" charset="0"/>
                          <a:ea typeface="Times New Roman"/>
                          <a:cs typeface="Times New Roman"/>
                        </a:rPr>
                        <a:t>Shows a list of all uncorrected observations for the project.  Can be used to track and follow up on items that are close to, or over their due date. (Don’t wait to communicate open issues at this meeting, they should be communicated immediately.)</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3"/>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4"/>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5"/>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6"/>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7"/>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8"/>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9"/>
                  </a:ext>
                </a:extLst>
              </a:tr>
              <a:tr h="169882">
                <a:tc rowSpan="4">
                  <a:txBody>
                    <a:bodyPr/>
                    <a:lstStyle/>
                    <a:p>
                      <a:pPr marL="0" marR="0" algn="ctr">
                        <a:spcBef>
                          <a:spcPts val="0"/>
                        </a:spcBef>
                        <a:spcAft>
                          <a:spcPts val="0"/>
                        </a:spcAft>
                      </a:pPr>
                      <a:r>
                        <a:rPr lang="en-US" sz="1800" b="1" dirty="0">
                          <a:latin typeface="Arial Narrow" pitchFamily="34" charset="0"/>
                          <a:ea typeface="Times New Roman"/>
                          <a:cs typeface="Times New Roman"/>
                        </a:rPr>
                        <a:t>Summary Report</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spcBef>
                          <a:spcPts val="0"/>
                        </a:spcBef>
                        <a:spcAft>
                          <a:spcPts val="0"/>
                        </a:spcAft>
                      </a:pPr>
                      <a:r>
                        <a:rPr lang="en-US" sz="1600" b="1" dirty="0">
                          <a:latin typeface="Arial Narrow" pitchFamily="34" charset="0"/>
                          <a:ea typeface="Times New Roman"/>
                          <a:cs typeface="Times New Roman"/>
                        </a:rPr>
                        <a:t>Weekly (Sun)</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spcBef>
                          <a:spcPts val="0"/>
                        </a:spcBef>
                        <a:spcAft>
                          <a:spcPts val="0"/>
                        </a:spcAft>
                      </a:pPr>
                      <a:r>
                        <a:rPr lang="en-US" sz="1050" dirty="0">
                          <a:latin typeface="Arial Narrow" pitchFamily="34" charset="0"/>
                          <a:ea typeface="Times New Roman"/>
                          <a:cs typeface="Times New Roman"/>
                        </a:rPr>
                        <a:t>Daily Safety Field Meeting </a:t>
                      </a:r>
                    </a:p>
                    <a:p>
                      <a:pPr marL="0" marR="0" algn="ctr">
                        <a:spcBef>
                          <a:spcPts val="0"/>
                        </a:spcBef>
                        <a:spcAft>
                          <a:spcPts val="0"/>
                        </a:spcAft>
                      </a:pPr>
                      <a:r>
                        <a:rPr lang="en-US" sz="1050" dirty="0">
                          <a:latin typeface="Arial Narrow" pitchFamily="34" charset="0"/>
                          <a:ea typeface="Times New Roman"/>
                          <a:cs typeface="Times New Roman"/>
                        </a:rPr>
                        <a:t>(Monday Morning)</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l">
                        <a:spcBef>
                          <a:spcPts val="0"/>
                        </a:spcBef>
                        <a:spcAft>
                          <a:spcPts val="0"/>
                        </a:spcAft>
                      </a:pPr>
                      <a:r>
                        <a:rPr lang="en-US" sz="1200" dirty="0">
                          <a:latin typeface="Arial Narrow" pitchFamily="34" charset="0"/>
                          <a:ea typeface="Times New Roman"/>
                          <a:cs typeface="Times New Roman"/>
                        </a:rPr>
                        <a:t>Provides opportunity to coordinate inspection activities based on cumulative weekly observations.  Focus can be shifted as necessary.</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marL="0" marR="0" algn="l">
                        <a:spcBef>
                          <a:spcPts val="0"/>
                        </a:spcBef>
                        <a:spcAft>
                          <a:spcPts val="0"/>
                        </a:spcAft>
                      </a:pPr>
                      <a:r>
                        <a:rPr lang="en-US" sz="1200" dirty="0">
                          <a:latin typeface="Arial Narrow" pitchFamily="34" charset="0"/>
                          <a:ea typeface="Times New Roman"/>
                          <a:cs typeface="Times New Roman"/>
                        </a:rPr>
                        <a:t>Summarizes observation information for all leading indicators, sorted by safety category and/or sub-category.</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31"/>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32"/>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33"/>
                  </a:ext>
                </a:extLst>
              </a:tr>
              <a:tr h="169882">
                <a:tc rowSpan="5">
                  <a:txBody>
                    <a:bodyPr/>
                    <a:lstStyle/>
                    <a:p>
                      <a:pPr marL="0" marR="0" algn="ctr">
                        <a:spcBef>
                          <a:spcPts val="0"/>
                        </a:spcBef>
                        <a:spcAft>
                          <a:spcPts val="0"/>
                        </a:spcAft>
                      </a:pPr>
                      <a:r>
                        <a:rPr lang="en-US" sz="1800" b="1" dirty="0">
                          <a:latin typeface="Arial Narrow" pitchFamily="34" charset="0"/>
                          <a:ea typeface="Times New Roman"/>
                          <a:cs typeface="Times New Roman"/>
                        </a:rPr>
                        <a:t>Summary Report</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spcBef>
                          <a:spcPts val="0"/>
                        </a:spcBef>
                        <a:spcAft>
                          <a:spcPts val="0"/>
                        </a:spcAft>
                      </a:pPr>
                      <a:r>
                        <a:rPr lang="en-US" sz="1600" b="1" dirty="0">
                          <a:latin typeface="Arial Narrow" pitchFamily="34" charset="0"/>
                          <a:ea typeface="Times New Roman"/>
                          <a:cs typeface="Times New Roman"/>
                        </a:rPr>
                        <a:t>Monthly</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spcBef>
                          <a:spcPts val="0"/>
                        </a:spcBef>
                        <a:spcAft>
                          <a:spcPts val="0"/>
                        </a:spcAft>
                      </a:pPr>
                      <a:r>
                        <a:rPr lang="en-US" sz="1050" b="1" dirty="0">
                          <a:latin typeface="Arial Narrow" pitchFamily="34" charset="0"/>
                          <a:ea typeface="Times New Roman"/>
                          <a:cs typeface="Times New Roman"/>
                        </a:rPr>
                        <a:t> </a:t>
                      </a:r>
                      <a:r>
                        <a:rPr lang="en-US" sz="1050" dirty="0">
                          <a:latin typeface="Arial Narrow" pitchFamily="34" charset="0"/>
                          <a:ea typeface="Times New Roman"/>
                          <a:cs typeface="Times New Roman"/>
                        </a:rPr>
                        <a:t>Semi-Monthly Manager Meeting</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l">
                        <a:spcBef>
                          <a:spcPts val="0"/>
                        </a:spcBef>
                        <a:spcAft>
                          <a:spcPts val="0"/>
                        </a:spcAft>
                      </a:pPr>
                      <a:r>
                        <a:rPr lang="en-US" sz="1200" dirty="0">
                          <a:latin typeface="Arial Narrow" pitchFamily="34" charset="0"/>
                          <a:ea typeface="Times New Roman"/>
                          <a:cs typeface="Times New Roman"/>
                        </a:rPr>
                        <a:t>Facilitates the development of short term action plans and long term initiatives based on collected data.</a:t>
                      </a:r>
                    </a:p>
                  </a:txBody>
                  <a:tcPr marL="45690" marR="45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34"/>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35"/>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36"/>
                  </a:ext>
                </a:extLst>
              </a:tr>
              <a:tr h="169882">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37"/>
                  </a:ext>
                </a:extLst>
              </a:tr>
              <a:tr h="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endParaRPr lang="en-US" sz="800" dirty="0">
                        <a:latin typeface="Times New Roman"/>
                        <a:ea typeface="Times New Roman"/>
                        <a:cs typeface="Times New Roman"/>
                      </a:endParaRPr>
                    </a:p>
                  </a:txBody>
                  <a:tcPr marL="45690" marR="45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38"/>
                  </a:ext>
                </a:extLst>
              </a:tr>
            </a:tbl>
          </a:graphicData>
        </a:graphic>
      </p:graphicFrame>
    </p:spTree>
    <p:custDataLst>
      <p:tags r:id="rId1"/>
    </p:custDataLst>
    <p:extLst>
      <p:ext uri="{BB962C8B-B14F-4D97-AF65-F5344CB8AC3E}">
        <p14:creationId xmlns:p14="http://schemas.microsoft.com/office/powerpoint/2010/main" val="27970869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12234" y="327795"/>
            <a:ext cx="8229600" cy="4846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ea typeface="Verdana" pitchFamily="34" charset="0"/>
                <a:cs typeface="Verdana" pitchFamily="34" charset="0"/>
              </a:rPr>
              <a:t>Agenda:</a:t>
            </a:r>
          </a:p>
        </p:txBody>
      </p:sp>
      <p:sp>
        <p:nvSpPr>
          <p:cNvPr id="4" name="Rectangle 4" descr="tile_paper_medgray.png"/>
          <p:cNvSpPr>
            <a:spLocks/>
          </p:cNvSpPr>
          <p:nvPr/>
        </p:nvSpPr>
        <p:spPr bwMode="auto">
          <a:xfrm>
            <a:off x="334005" y="5356564"/>
            <a:ext cx="7125891" cy="623962"/>
          </a:xfrm>
          <a:prstGeom prst="rect">
            <a:avLst/>
          </a:prstGeom>
          <a:blipFill dpi="0" rotWithShape="0">
            <a:blip r:embed="rId4"/>
            <a:srcRect/>
            <a:tile tx="0" ty="0" sx="100000" sy="100000" flip="none" algn="tl"/>
          </a:blipFill>
          <a:ln w="12700" cap="flat" cmpd="sng">
            <a:noFill/>
            <a:prstDash val="solid"/>
            <a:miter lim="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anchor="ctr"/>
          <a:lstStyle/>
          <a:p>
            <a:pPr>
              <a:defRPr/>
            </a:pPr>
            <a:endParaRPr lang="en-US" sz="1266"/>
          </a:p>
        </p:txBody>
      </p:sp>
      <p:sp>
        <p:nvSpPr>
          <p:cNvPr id="6" name="Content Placeholder 1"/>
          <p:cNvSpPr txBox="1">
            <a:spLocks/>
          </p:cNvSpPr>
          <p:nvPr/>
        </p:nvSpPr>
        <p:spPr>
          <a:xfrm>
            <a:off x="457200" y="1076182"/>
            <a:ext cx="7834544" cy="5096806"/>
          </a:xfrm>
          <a:prstGeom prst="rect">
            <a:avLst/>
          </a:prstGeom>
        </p:spPr>
        <p:txBody>
          <a:bodyPr vert="horz" lIns="91440" tIns="45720" rIns="91440" bIns="45720" rtlCol="0">
            <a:normAutofit/>
          </a:bodyPr>
          <a:lstStyle>
            <a:lvl1pPr marL="347663" indent="-347663" algn="l" defTabSz="457200" rtl="0" eaLnBrk="1" latinLnBrk="0" hangingPunct="1">
              <a:spcBef>
                <a:spcPct val="20000"/>
              </a:spcBef>
              <a:buFont typeface="Wingdings" pitchFamily="2" charset="2"/>
              <a:buChar char="Ø"/>
              <a:defRPr sz="2400" b="0" i="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1F497D"/>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sz="3200" dirty="0">
                <a:solidFill>
                  <a:srgbClr val="1F497D"/>
                </a:solidFill>
                <a:latin typeface="+mn-lt"/>
              </a:rPr>
              <a:t>STEP Purpose</a:t>
            </a:r>
          </a:p>
          <a:p>
            <a:pPr>
              <a:lnSpc>
                <a:spcPct val="150000"/>
              </a:lnSpc>
            </a:pPr>
            <a:r>
              <a:rPr lang="en-US" sz="3200" dirty="0">
                <a:latin typeface="+mn-lt"/>
              </a:rPr>
              <a:t>Engagement</a:t>
            </a:r>
          </a:p>
          <a:p>
            <a:pPr>
              <a:lnSpc>
                <a:spcPct val="150000"/>
              </a:lnSpc>
            </a:pPr>
            <a:r>
              <a:rPr lang="en-US" sz="3200" dirty="0">
                <a:solidFill>
                  <a:srgbClr val="1F497D"/>
                </a:solidFill>
                <a:latin typeface="+mn-lt"/>
              </a:rPr>
              <a:t>STEP Process </a:t>
            </a:r>
          </a:p>
          <a:p>
            <a:pPr>
              <a:lnSpc>
                <a:spcPct val="150000"/>
              </a:lnSpc>
            </a:pPr>
            <a:r>
              <a:rPr lang="en-US" sz="3200" dirty="0">
                <a:latin typeface="+mn-lt"/>
              </a:rPr>
              <a:t>Participation</a:t>
            </a:r>
          </a:p>
          <a:p>
            <a:pPr>
              <a:lnSpc>
                <a:spcPct val="150000"/>
              </a:lnSpc>
            </a:pPr>
            <a:r>
              <a:rPr lang="en-US" sz="3200" dirty="0">
                <a:solidFill>
                  <a:srgbClr val="1F497D"/>
                </a:solidFill>
                <a:latin typeface="+mn-lt"/>
              </a:rPr>
              <a:t>Data Use </a:t>
            </a:r>
          </a:p>
          <a:p>
            <a:pPr>
              <a:lnSpc>
                <a:spcPct val="150000"/>
              </a:lnSpc>
            </a:pPr>
            <a:r>
              <a:rPr lang="en-US" sz="3200" dirty="0">
                <a:latin typeface="+mn-lt"/>
              </a:rPr>
              <a:t>Quality</a:t>
            </a:r>
          </a:p>
        </p:txBody>
      </p:sp>
    </p:spTree>
    <p:custDataLst>
      <p:tags r:id="rId1"/>
    </p:custDataLst>
    <p:extLst>
      <p:ext uri="{BB962C8B-B14F-4D97-AF65-F5344CB8AC3E}">
        <p14:creationId xmlns:p14="http://schemas.microsoft.com/office/powerpoint/2010/main" val="111852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8" name="Picture 6" descr="http://t2.gstatic.com/images?q=tbn:ANd9GcRegc5RCpo4LX8tgF8pwi0NzDQNMkflC6tEd8coOIvFpLSKvDKt"/>
          <p:cNvPicPr>
            <a:picLocks noChangeAspect="1" noChangeArrowheads="1"/>
          </p:cNvPicPr>
          <p:nvPr/>
        </p:nvPicPr>
        <p:blipFill>
          <a:blip r:embed="rId4" cstate="print"/>
          <a:srcRect/>
          <a:stretch>
            <a:fillRect/>
          </a:stretch>
        </p:blipFill>
        <p:spPr bwMode="auto">
          <a:xfrm>
            <a:off x="609600" y="609600"/>
            <a:ext cx="7935008" cy="5943600"/>
          </a:xfrm>
          <a:prstGeom prst="rect">
            <a:avLst/>
          </a:prstGeom>
          <a:noFill/>
        </p:spPr>
      </p:pic>
      <p:pic>
        <p:nvPicPr>
          <p:cNvPr id="100356" name="Picture 4" descr="http://t2.gstatic.com/images?q=tbn:ANd9GcSMlnVZWh0sSPhnhcIlvwDWDofKnUdLIRrfYV8cWg6rZwXG5cYk8A"/>
          <p:cNvPicPr>
            <a:picLocks noChangeAspect="1" noChangeArrowheads="1"/>
          </p:cNvPicPr>
          <p:nvPr/>
        </p:nvPicPr>
        <p:blipFill>
          <a:blip r:embed="rId5" cstate="print"/>
          <a:srcRect/>
          <a:stretch>
            <a:fillRect/>
          </a:stretch>
        </p:blipFill>
        <p:spPr bwMode="auto">
          <a:xfrm>
            <a:off x="1371600" y="27874"/>
            <a:ext cx="5715000" cy="6830126"/>
          </a:xfrm>
          <a:prstGeom prst="rect">
            <a:avLst/>
          </a:prstGeom>
          <a:noFill/>
        </p:spPr>
      </p:pic>
      <p:sp>
        <p:nvSpPr>
          <p:cNvPr id="10" name="Rectangle 9"/>
          <p:cNvSpPr/>
          <p:nvPr/>
        </p:nvSpPr>
        <p:spPr>
          <a:xfrm>
            <a:off x="457200" y="685800"/>
            <a:ext cx="7840865"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solidFill>
                  <a:srgbClr val="C00000"/>
                </a:solidFill>
                <a:effectLst>
                  <a:outerShdw blurRad="80000" dist="40000" dir="5040000" algn="tl">
                    <a:srgbClr val="000000">
                      <a:alpha val="30000"/>
                    </a:srgbClr>
                  </a:outerShdw>
                </a:effectLst>
              </a:rPr>
              <a:t>The “Venomous Cycle”</a:t>
            </a:r>
            <a:endParaRPr lang="en-US" sz="5400" b="1" cap="none" spc="0" dirty="0">
              <a:ln w="11430"/>
              <a:solidFill>
                <a:srgbClr val="C00000"/>
              </a:solidFill>
              <a:effectLst>
                <a:outerShdw blurRad="80000" dist="40000" dir="5040000" algn="tl">
                  <a:srgbClr val="000000">
                    <a:alpha val="30000"/>
                  </a:srgbClr>
                </a:outerShdw>
              </a:effectLst>
            </a:endParaRPr>
          </a:p>
        </p:txBody>
      </p:sp>
    </p:spTree>
    <p:custDataLst>
      <p:tags r:id="rId1"/>
    </p:custDataLst>
    <p:extLst>
      <p:ext uri="{BB962C8B-B14F-4D97-AF65-F5344CB8AC3E}">
        <p14:creationId xmlns:p14="http://schemas.microsoft.com/office/powerpoint/2010/main" val="390876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00358"/>
                                        </p:tgtEl>
                                        <p:attrNameLst>
                                          <p:attrName>style.visibility</p:attrName>
                                        </p:attrNameLst>
                                      </p:cBhvr>
                                      <p:to>
                                        <p:strVal val="visible"/>
                                      </p:to>
                                    </p:set>
                                    <p:animEffect transition="in" filter="fade">
                                      <p:cBhvr>
                                        <p:cTn id="7" dur="2000"/>
                                        <p:tgtEl>
                                          <p:spTgt spid="100358"/>
                                        </p:tgtEl>
                                      </p:cBhvr>
                                    </p:animEffect>
                                    <p:anim calcmode="lin" valueType="num">
                                      <p:cBhvr>
                                        <p:cTn id="8" dur="2000" fill="hold"/>
                                        <p:tgtEl>
                                          <p:spTgt spid="100358"/>
                                        </p:tgtEl>
                                        <p:attrNameLst>
                                          <p:attrName>style.rotation</p:attrName>
                                        </p:attrNameLst>
                                      </p:cBhvr>
                                      <p:tavLst>
                                        <p:tav tm="0">
                                          <p:val>
                                            <p:fltVal val="720"/>
                                          </p:val>
                                        </p:tav>
                                        <p:tav tm="100000">
                                          <p:val>
                                            <p:fltVal val="0"/>
                                          </p:val>
                                        </p:tav>
                                      </p:tavLst>
                                    </p:anim>
                                    <p:anim calcmode="lin" valueType="num">
                                      <p:cBhvr>
                                        <p:cTn id="9" dur="2000" fill="hold"/>
                                        <p:tgtEl>
                                          <p:spTgt spid="100358"/>
                                        </p:tgtEl>
                                        <p:attrNameLst>
                                          <p:attrName>ppt_h</p:attrName>
                                        </p:attrNameLst>
                                      </p:cBhvr>
                                      <p:tavLst>
                                        <p:tav tm="0">
                                          <p:val>
                                            <p:fltVal val="0"/>
                                          </p:val>
                                        </p:tav>
                                        <p:tav tm="100000">
                                          <p:val>
                                            <p:strVal val="#ppt_h"/>
                                          </p:val>
                                        </p:tav>
                                      </p:tavLst>
                                    </p:anim>
                                    <p:anim calcmode="lin" valueType="num">
                                      <p:cBhvr>
                                        <p:cTn id="10" dur="2000" fill="hold"/>
                                        <p:tgtEl>
                                          <p:spTgt spid="100358"/>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00358"/>
                                        </p:tgtEl>
                                      </p:cBhvr>
                                    </p:animEffect>
                                    <p:set>
                                      <p:cBhvr>
                                        <p:cTn id="15" dur="1" fill="hold">
                                          <p:stCondLst>
                                            <p:cond delay="499"/>
                                          </p:stCondLst>
                                        </p:cTn>
                                        <p:tgtEl>
                                          <p:spTgt spid="100358"/>
                                        </p:tgtEl>
                                        <p:attrNameLst>
                                          <p:attrName>style.visibility</p:attrName>
                                        </p:attrNameLst>
                                      </p:cBhvr>
                                      <p:to>
                                        <p:strVal val="hidden"/>
                                      </p:to>
                                    </p:set>
                                  </p:childTnLst>
                                </p:cTn>
                              </p:par>
                              <p:par>
                                <p:cTn id="16" presetID="35" presetClass="entr" presetSubtype="0" fill="hold" nodeType="withEffect">
                                  <p:stCondLst>
                                    <p:cond delay="0"/>
                                  </p:stCondLst>
                                  <p:childTnLst>
                                    <p:set>
                                      <p:cBhvr>
                                        <p:cTn id="17" dur="1" fill="hold">
                                          <p:stCondLst>
                                            <p:cond delay="0"/>
                                          </p:stCondLst>
                                        </p:cTn>
                                        <p:tgtEl>
                                          <p:spTgt spid="100356"/>
                                        </p:tgtEl>
                                        <p:attrNameLst>
                                          <p:attrName>style.visibility</p:attrName>
                                        </p:attrNameLst>
                                      </p:cBhvr>
                                      <p:to>
                                        <p:strVal val="visible"/>
                                      </p:to>
                                    </p:set>
                                    <p:animEffect transition="in" filter="fade">
                                      <p:cBhvr>
                                        <p:cTn id="18" dur="2000"/>
                                        <p:tgtEl>
                                          <p:spTgt spid="100356"/>
                                        </p:tgtEl>
                                      </p:cBhvr>
                                    </p:animEffect>
                                    <p:anim calcmode="lin" valueType="num">
                                      <p:cBhvr>
                                        <p:cTn id="19" dur="2000" fill="hold"/>
                                        <p:tgtEl>
                                          <p:spTgt spid="100356"/>
                                        </p:tgtEl>
                                        <p:attrNameLst>
                                          <p:attrName>style.rotation</p:attrName>
                                        </p:attrNameLst>
                                      </p:cBhvr>
                                      <p:tavLst>
                                        <p:tav tm="0">
                                          <p:val>
                                            <p:fltVal val="720"/>
                                          </p:val>
                                        </p:tav>
                                        <p:tav tm="100000">
                                          <p:val>
                                            <p:fltVal val="0"/>
                                          </p:val>
                                        </p:tav>
                                      </p:tavLst>
                                    </p:anim>
                                    <p:anim calcmode="lin" valueType="num">
                                      <p:cBhvr>
                                        <p:cTn id="20" dur="2000" fill="hold"/>
                                        <p:tgtEl>
                                          <p:spTgt spid="100356"/>
                                        </p:tgtEl>
                                        <p:attrNameLst>
                                          <p:attrName>ppt_h</p:attrName>
                                        </p:attrNameLst>
                                      </p:cBhvr>
                                      <p:tavLst>
                                        <p:tav tm="0">
                                          <p:val>
                                            <p:fltVal val="0"/>
                                          </p:val>
                                        </p:tav>
                                        <p:tav tm="100000">
                                          <p:val>
                                            <p:strVal val="#ppt_h"/>
                                          </p:val>
                                        </p:tav>
                                      </p:tavLst>
                                    </p:anim>
                                    <p:anim calcmode="lin" valueType="num">
                                      <p:cBhvr>
                                        <p:cTn id="21" dur="2000" fill="hold"/>
                                        <p:tgtEl>
                                          <p:spTgt spid="10035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9888" y="2131189"/>
            <a:ext cx="5038687" cy="769441"/>
          </a:xfrm>
          <a:prstGeom prst="rect">
            <a:avLst/>
          </a:prstGeom>
          <a:noFill/>
        </p:spPr>
        <p:txBody>
          <a:bodyPr wrap="none" rtlCol="0">
            <a:spAutoFit/>
          </a:bodyPr>
          <a:lstStyle/>
          <a:p>
            <a:pPr algn="l"/>
            <a:r>
              <a:rPr lang="en-US" sz="4400" b="1" dirty="0"/>
              <a:t>Understand How We</a:t>
            </a:r>
          </a:p>
        </p:txBody>
      </p:sp>
      <p:sp>
        <p:nvSpPr>
          <p:cNvPr id="5" name="TextBox 4"/>
          <p:cNvSpPr txBox="1"/>
          <p:nvPr/>
        </p:nvSpPr>
        <p:spPr>
          <a:xfrm>
            <a:off x="2896027" y="3108670"/>
            <a:ext cx="4355680" cy="769441"/>
          </a:xfrm>
          <a:prstGeom prst="rect">
            <a:avLst/>
          </a:prstGeom>
          <a:noFill/>
        </p:spPr>
        <p:txBody>
          <a:bodyPr wrap="none" rtlCol="0">
            <a:spAutoFit/>
          </a:bodyPr>
          <a:lstStyle/>
          <a:p>
            <a:pPr algn="l"/>
            <a:r>
              <a:rPr lang="en-US" sz="4400" b="1" i="1" dirty="0">
                <a:effectLst>
                  <a:outerShdw blurRad="38100" dist="38100" dir="2700000" algn="tl">
                    <a:srgbClr val="000000">
                      <a:alpha val="43137"/>
                    </a:srgbClr>
                  </a:outerShdw>
                </a:effectLst>
              </a:rPr>
              <a:t>Currently Think</a:t>
            </a:r>
          </a:p>
        </p:txBody>
      </p:sp>
      <p:sp>
        <p:nvSpPr>
          <p:cNvPr id="6" name="Rectangle 5"/>
          <p:cNvSpPr/>
          <p:nvPr/>
        </p:nvSpPr>
        <p:spPr>
          <a:xfrm>
            <a:off x="4505483" y="4167053"/>
            <a:ext cx="3749876" cy="769441"/>
          </a:xfrm>
          <a:prstGeom prst="rect">
            <a:avLst/>
          </a:prstGeom>
        </p:spPr>
        <p:txBody>
          <a:bodyPr wrap="square">
            <a:spAutoFit/>
          </a:bodyPr>
          <a:lstStyle/>
          <a:p>
            <a:pPr lvl="0" algn="l"/>
            <a:r>
              <a:rPr lang="en-US" sz="4400" b="1" dirty="0">
                <a:solidFill>
                  <a:srgbClr val="000000"/>
                </a:solidFill>
              </a:rPr>
              <a:t>About Safety</a:t>
            </a:r>
          </a:p>
        </p:txBody>
      </p:sp>
      <p:sp>
        <p:nvSpPr>
          <p:cNvPr id="7" name="TextBox 6"/>
          <p:cNvSpPr txBox="1"/>
          <p:nvPr/>
        </p:nvSpPr>
        <p:spPr>
          <a:xfrm>
            <a:off x="912978" y="1014608"/>
            <a:ext cx="1938351" cy="707886"/>
          </a:xfrm>
          <a:prstGeom prst="rect">
            <a:avLst/>
          </a:prstGeom>
          <a:noFill/>
        </p:spPr>
        <p:txBody>
          <a:bodyPr wrap="none" rtlCol="0">
            <a:spAutoFit/>
          </a:bodyPr>
          <a:lstStyle/>
          <a:p>
            <a:pPr algn="l"/>
            <a:r>
              <a:rPr lang="en-US" sz="4000" b="1" dirty="0">
                <a:solidFill>
                  <a:srgbClr val="C00000"/>
                </a:solidFill>
                <a:effectLst>
                  <a:outerShdw blurRad="38100" dist="38100" dir="2700000" algn="tl">
                    <a:srgbClr val="000000">
                      <a:alpha val="43137"/>
                    </a:srgbClr>
                  </a:outerShdw>
                </a:effectLst>
              </a:rPr>
              <a:t>Goal: #2</a:t>
            </a:r>
            <a:endParaRPr lang="en-US" sz="3600" dirty="0"/>
          </a:p>
        </p:txBody>
      </p:sp>
    </p:spTree>
    <p:extLst>
      <p:ext uri="{BB962C8B-B14F-4D97-AF65-F5344CB8AC3E}">
        <p14:creationId xmlns:p14="http://schemas.microsoft.com/office/powerpoint/2010/main" val="188895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14313" y="231775"/>
            <a:ext cx="8758237" cy="762000"/>
          </a:xfrm>
        </p:spPr>
        <p:txBody>
          <a:bodyPr>
            <a:normAutofit/>
          </a:bodyPr>
          <a:lstStyle/>
          <a:p>
            <a:r>
              <a:rPr lang="en-US" sz="4400" dirty="0">
                <a:latin typeface="+mj-lt"/>
              </a:rPr>
              <a:t>Venomous Cycle</a:t>
            </a:r>
          </a:p>
        </p:txBody>
      </p:sp>
      <p:sp>
        <p:nvSpPr>
          <p:cNvPr id="36867" name="Content Placeholder 2"/>
          <p:cNvSpPr>
            <a:spLocks noGrp="1"/>
          </p:cNvSpPr>
          <p:nvPr>
            <p:ph idx="1"/>
          </p:nvPr>
        </p:nvSpPr>
        <p:spPr>
          <a:xfrm>
            <a:off x="128587" y="1161373"/>
            <a:ext cx="8929687" cy="4784725"/>
          </a:xfrm>
        </p:spPr>
        <p:txBody>
          <a:bodyPr/>
          <a:lstStyle/>
          <a:p>
            <a:pPr>
              <a:buFont typeface="Wingdings" pitchFamily="2" charset="2"/>
              <a:buNone/>
              <a:defRPr/>
            </a:pPr>
            <a:r>
              <a:rPr lang="en-US" b="1" dirty="0">
                <a:solidFill>
                  <a:srgbClr val="C00000"/>
                </a:solidFill>
                <a:effectLst>
                  <a:outerShdw blurRad="38100" dist="38100" dir="2700000" algn="tl">
                    <a:srgbClr val="000000">
                      <a:alpha val="43137"/>
                    </a:srgbClr>
                  </a:outerShdw>
                </a:effectLst>
                <a:latin typeface="+mn-lt"/>
              </a:rPr>
              <a:t>…How do Processes Lose Momentum?</a:t>
            </a:r>
          </a:p>
          <a:p>
            <a:pPr>
              <a:defRPr/>
            </a:pPr>
            <a:r>
              <a:rPr lang="en-US" sz="3000" dirty="0">
                <a:solidFill>
                  <a:srgbClr val="002B82"/>
                </a:solidFill>
                <a:latin typeface="+mn-lt"/>
                <a:cs typeface="Times New Roman" pitchFamily="18" charset="0"/>
              </a:rPr>
              <a:t>Organizations sit on their information…Big problem!</a:t>
            </a:r>
          </a:p>
          <a:p>
            <a:pPr>
              <a:defRPr/>
            </a:pPr>
            <a:r>
              <a:rPr lang="en-US" sz="3000" dirty="0">
                <a:latin typeface="+mn-lt"/>
                <a:cs typeface="Times New Roman" pitchFamily="18" charset="0"/>
              </a:rPr>
              <a:t>Some leaders hand it off to Safety…</a:t>
            </a:r>
            <a:r>
              <a:rPr lang="en-US" sz="2800" b="1" dirty="0">
                <a:effectLst>
                  <a:outerShdw blurRad="38100" dist="38100" dir="2700000" algn="tl">
                    <a:srgbClr val="000000">
                      <a:alpha val="43137"/>
                    </a:srgbClr>
                  </a:outerShdw>
                </a:effectLst>
                <a:latin typeface="+mn-lt"/>
                <a:cs typeface="Times New Roman" pitchFamily="18" charset="0"/>
              </a:rPr>
              <a:t>BIG</a:t>
            </a:r>
            <a:r>
              <a:rPr lang="en-US" sz="3000" dirty="0">
                <a:latin typeface="+mn-lt"/>
                <a:cs typeface="Times New Roman" pitchFamily="18" charset="0"/>
              </a:rPr>
              <a:t> problem!</a:t>
            </a:r>
          </a:p>
          <a:p>
            <a:pPr>
              <a:defRPr/>
            </a:pPr>
            <a:r>
              <a:rPr lang="en-US" sz="3000" dirty="0">
                <a:solidFill>
                  <a:srgbClr val="002B82"/>
                </a:solidFill>
                <a:latin typeface="+mn-lt"/>
                <a:cs typeface="Times New Roman" pitchFamily="18" charset="0"/>
              </a:rPr>
              <a:t>There is often no follow-up…</a:t>
            </a:r>
            <a:r>
              <a:rPr lang="en-US" b="1" dirty="0">
                <a:solidFill>
                  <a:srgbClr val="002B82"/>
                </a:solidFill>
                <a:effectLst>
                  <a:outerShdw blurRad="38100" dist="38100" dir="2700000" algn="tl">
                    <a:srgbClr val="000000">
                      <a:alpha val="43137"/>
                    </a:srgbClr>
                  </a:outerShdw>
                </a:effectLst>
                <a:latin typeface="+mn-lt"/>
                <a:cs typeface="Times New Roman" pitchFamily="18" charset="0"/>
              </a:rPr>
              <a:t>BIG</a:t>
            </a:r>
            <a:r>
              <a:rPr lang="en-US" sz="3000" dirty="0">
                <a:solidFill>
                  <a:srgbClr val="002B82"/>
                </a:solidFill>
                <a:latin typeface="+mn-lt"/>
                <a:cs typeface="Times New Roman" pitchFamily="18" charset="0"/>
              </a:rPr>
              <a:t> problem!</a:t>
            </a:r>
          </a:p>
          <a:p>
            <a:pPr>
              <a:defRPr/>
            </a:pPr>
            <a:r>
              <a:rPr lang="en-US" sz="3000" dirty="0">
                <a:latin typeface="+mn-lt"/>
                <a:cs typeface="Times New Roman" pitchFamily="18" charset="0"/>
              </a:rPr>
              <a:t>Employees see no value…</a:t>
            </a:r>
            <a:r>
              <a:rPr lang="en-US" sz="4400" b="1" dirty="0">
                <a:solidFill>
                  <a:srgbClr val="C00000"/>
                </a:solidFill>
                <a:effectLst>
                  <a:outerShdw blurRad="38100" dist="38100" dir="2700000" algn="tl">
                    <a:srgbClr val="000000">
                      <a:alpha val="43137"/>
                    </a:srgbClr>
                  </a:outerShdw>
                </a:effectLst>
                <a:latin typeface="+mn-lt"/>
                <a:cs typeface="Times New Roman" pitchFamily="18" charset="0"/>
              </a:rPr>
              <a:t>BIG</a:t>
            </a:r>
            <a:r>
              <a:rPr lang="en-US" sz="3000" dirty="0">
                <a:latin typeface="+mn-lt"/>
                <a:cs typeface="Times New Roman" pitchFamily="18" charset="0"/>
              </a:rPr>
              <a:t> problem!</a:t>
            </a:r>
          </a:p>
          <a:p>
            <a:pPr>
              <a:defRPr/>
            </a:pPr>
            <a:r>
              <a:rPr lang="en-US" sz="3000" dirty="0">
                <a:solidFill>
                  <a:srgbClr val="002B82"/>
                </a:solidFill>
                <a:latin typeface="+mn-lt"/>
                <a:cs typeface="Times New Roman" pitchFamily="18" charset="0"/>
              </a:rPr>
              <a:t>People lose faith…</a:t>
            </a:r>
            <a:r>
              <a:rPr lang="en-US" sz="4400" b="1" dirty="0">
                <a:solidFill>
                  <a:srgbClr val="C00000"/>
                </a:solidFill>
                <a:effectLst>
                  <a:outerShdw blurRad="38100" dist="38100" dir="2700000" algn="tl">
                    <a:srgbClr val="000000">
                      <a:alpha val="43137"/>
                    </a:srgbClr>
                  </a:outerShdw>
                </a:effectLst>
                <a:latin typeface="+mn-lt"/>
                <a:cs typeface="Times New Roman" pitchFamily="18" charset="0"/>
              </a:rPr>
              <a:t>HUGE</a:t>
            </a:r>
            <a:r>
              <a:rPr lang="en-US" sz="3000" dirty="0">
                <a:solidFill>
                  <a:srgbClr val="002B82"/>
                </a:solidFill>
                <a:latin typeface="+mn-lt"/>
                <a:cs typeface="Times New Roman" pitchFamily="18" charset="0"/>
              </a:rPr>
              <a:t> Problem!</a:t>
            </a:r>
          </a:p>
        </p:txBody>
      </p:sp>
      <p:sp>
        <p:nvSpPr>
          <p:cNvPr id="54276" name="Slide Number Placeholder 3"/>
          <p:cNvSpPr>
            <a:spLocks noGrp="1"/>
          </p:cNvSpPr>
          <p:nvPr>
            <p:ph type="sldNum" sz="quarter" idx="4294967295"/>
          </p:nvPr>
        </p:nvSpPr>
        <p:spPr bwMode="auto">
          <a:xfrm>
            <a:off x="6400800" y="6356350"/>
            <a:ext cx="2289048" cy="365760"/>
          </a:xfrm>
          <a:prstGeom prst="rect">
            <a:avLst/>
          </a:prstGeom>
          <a:noFill/>
          <a:ln>
            <a:miter lim="800000"/>
            <a:headEnd/>
            <a:tailEnd/>
          </a:ln>
        </p:spPr>
        <p:txBody>
          <a:bodyPr/>
          <a:lstStyle/>
          <a:p>
            <a:fld id="{A359C50A-A2D4-485F-8F2D-42C37F5CA04A}" type="slidenum">
              <a:rPr lang="en-US" smtClean="0">
                <a:latin typeface="Arial" pitchFamily="34" charset="0"/>
                <a:cs typeface="Arial" pitchFamily="34" charset="0"/>
              </a:rPr>
              <a:pPr/>
              <a:t>90</a:t>
            </a:fld>
            <a:endParaRPr lang="en-US">
              <a:latin typeface="Arial" pitchFamily="34" charset="0"/>
              <a:cs typeface="Arial" pitchFamily="34" charset="0"/>
            </a:endParaRPr>
          </a:p>
        </p:txBody>
      </p:sp>
      <p:sp>
        <p:nvSpPr>
          <p:cNvPr id="5" name="TextBox 4"/>
          <p:cNvSpPr txBox="1"/>
          <p:nvPr/>
        </p:nvSpPr>
        <p:spPr>
          <a:xfrm rot="20978570">
            <a:off x="3425845" y="5191485"/>
            <a:ext cx="5096267" cy="523220"/>
          </a:xfrm>
          <a:prstGeom prst="rect">
            <a:avLst/>
          </a:prstGeom>
          <a:solidFill>
            <a:schemeClr val="bg1"/>
          </a:solidFill>
          <a:ln>
            <a:solidFill>
              <a:srgbClr val="00206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defRPr/>
            </a:pPr>
            <a:r>
              <a:rPr lang="en-US" sz="2800" dirty="0">
                <a:latin typeface="Times New Roman" pitchFamily="18" charset="0"/>
              </a:rPr>
              <a:t>Just another “flavor of the month”</a:t>
            </a:r>
          </a:p>
        </p:txBody>
      </p:sp>
    </p:spTree>
    <p:custDataLst>
      <p:tags r:id="rId1"/>
    </p:custDataLst>
    <p:extLst>
      <p:ext uri="{BB962C8B-B14F-4D97-AF65-F5344CB8AC3E}">
        <p14:creationId xmlns:p14="http://schemas.microsoft.com/office/powerpoint/2010/main" val="1674543009"/>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wipe(left)">
                                      <p:cBhvr>
                                        <p:cTn id="7" dur="500"/>
                                        <p:tgtEl>
                                          <p:spTgt spid="36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wipe(left)">
                                      <p:cBhvr>
                                        <p:cTn id="12" dur="500"/>
                                        <p:tgtEl>
                                          <p:spTgt spid="36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wipe(left)">
                                      <p:cBhvr>
                                        <p:cTn id="17" dur="500"/>
                                        <p:tgtEl>
                                          <p:spTgt spid="36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wipe(left)">
                                      <p:cBhvr>
                                        <p:cTn id="22" dur="500"/>
                                        <p:tgtEl>
                                          <p:spTgt spid="36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867">
                                            <p:txEl>
                                              <p:pRg st="4" end="4"/>
                                            </p:txEl>
                                          </p:spTgt>
                                        </p:tgtEl>
                                        <p:attrNameLst>
                                          <p:attrName>style.visibility</p:attrName>
                                        </p:attrNameLst>
                                      </p:cBhvr>
                                      <p:to>
                                        <p:strVal val="visible"/>
                                      </p:to>
                                    </p:set>
                                    <p:animEffect transition="in" filter="wipe(left)">
                                      <p:cBhvr>
                                        <p:cTn id="27" dur="500"/>
                                        <p:tgtEl>
                                          <p:spTgt spid="368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6867">
                                            <p:txEl>
                                              <p:pRg st="5" end="5"/>
                                            </p:txEl>
                                          </p:spTgt>
                                        </p:tgtEl>
                                        <p:attrNameLst>
                                          <p:attrName>style.visibility</p:attrName>
                                        </p:attrNameLst>
                                      </p:cBhvr>
                                      <p:to>
                                        <p:strVal val="visible"/>
                                      </p:to>
                                    </p:set>
                                    <p:animEffect transition="in" filter="wipe(left)">
                                      <p:cBhvr>
                                        <p:cTn id="32" dur="500"/>
                                        <p:tgtEl>
                                          <p:spTgt spid="368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900" decel="100000" fill="hold"/>
                                        <p:tgtEl>
                                          <p:spTgt spid="5"/>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5" presetClass="exit" presetSubtype="0" fill="hold" grpId="1" nodeType="clickEffect">
                                  <p:stCondLst>
                                    <p:cond delay="0"/>
                                  </p:stCondLst>
                                  <p:childTnLst>
                                    <p:anim calcmode="lin" valueType="num">
                                      <p:cBhvr>
                                        <p:cTn id="44" dur="1000"/>
                                        <p:tgtEl>
                                          <p:spTgt spid="36867">
                                            <p:txEl>
                                              <p:pRg st="0" end="0"/>
                                            </p:txEl>
                                          </p:spTgt>
                                        </p:tgtEl>
                                        <p:attrNameLst>
                                          <p:attrName>ppt_w</p:attrName>
                                        </p:attrNameLst>
                                      </p:cBhvr>
                                      <p:tavLst>
                                        <p:tav tm="0">
                                          <p:val>
                                            <p:strVal val="ppt_w"/>
                                          </p:val>
                                        </p:tav>
                                        <p:tav tm="100000">
                                          <p:val>
                                            <p:fltVal val="0"/>
                                          </p:val>
                                        </p:tav>
                                      </p:tavLst>
                                    </p:anim>
                                    <p:anim calcmode="lin" valueType="num">
                                      <p:cBhvr>
                                        <p:cTn id="45" dur="1000"/>
                                        <p:tgtEl>
                                          <p:spTgt spid="36867">
                                            <p:txEl>
                                              <p:pRg st="0" end="0"/>
                                            </p:txEl>
                                          </p:spTgt>
                                        </p:tgtEl>
                                        <p:attrNameLst>
                                          <p:attrName>ppt_h</p:attrName>
                                        </p:attrNameLst>
                                      </p:cBhvr>
                                      <p:tavLst>
                                        <p:tav tm="0">
                                          <p:val>
                                            <p:strVal val="ppt_h"/>
                                          </p:val>
                                        </p:tav>
                                        <p:tav tm="100000">
                                          <p:val>
                                            <p:fltVal val="0"/>
                                          </p:val>
                                        </p:tav>
                                      </p:tavLst>
                                    </p:anim>
                                    <p:anim calcmode="lin" valueType="num">
                                      <p:cBhvr>
                                        <p:cTn id="46" dur="1000"/>
                                        <p:tgtEl>
                                          <p:spTgt spid="36867">
                                            <p:txEl>
                                              <p:pRg st="0" end="0"/>
                                            </p:txEl>
                                          </p:spTgt>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7" dur="1000"/>
                                        <p:tgtEl>
                                          <p:spTgt spid="36867">
                                            <p:txEl>
                                              <p:pRg st="0" end="0"/>
                                            </p:txEl>
                                          </p:spTgt>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8" dur="1" fill="hold">
                                          <p:stCondLst>
                                            <p:cond delay="999"/>
                                          </p:stCondLst>
                                        </p:cTn>
                                        <p:tgtEl>
                                          <p:spTgt spid="36867">
                                            <p:txEl>
                                              <p:pRg st="0" end="0"/>
                                            </p:txEl>
                                          </p:spTgt>
                                        </p:tgtEl>
                                        <p:attrNameLst>
                                          <p:attrName>style.visibility</p:attrName>
                                        </p:attrNameLst>
                                      </p:cBhvr>
                                      <p:to>
                                        <p:strVal val="hidden"/>
                                      </p:to>
                                    </p:set>
                                  </p:childTnLst>
                                </p:cTn>
                              </p:par>
                              <p:par>
                                <p:cTn id="49" presetID="15" presetClass="exit" presetSubtype="0" fill="hold" grpId="1" nodeType="withEffect">
                                  <p:stCondLst>
                                    <p:cond delay="0"/>
                                  </p:stCondLst>
                                  <p:childTnLst>
                                    <p:anim calcmode="lin" valueType="num">
                                      <p:cBhvr>
                                        <p:cTn id="50" dur="1000"/>
                                        <p:tgtEl>
                                          <p:spTgt spid="36867">
                                            <p:txEl>
                                              <p:pRg st="1" end="1"/>
                                            </p:txEl>
                                          </p:spTgt>
                                        </p:tgtEl>
                                        <p:attrNameLst>
                                          <p:attrName>ppt_w</p:attrName>
                                        </p:attrNameLst>
                                      </p:cBhvr>
                                      <p:tavLst>
                                        <p:tav tm="0">
                                          <p:val>
                                            <p:strVal val="ppt_w"/>
                                          </p:val>
                                        </p:tav>
                                        <p:tav tm="100000">
                                          <p:val>
                                            <p:fltVal val="0"/>
                                          </p:val>
                                        </p:tav>
                                      </p:tavLst>
                                    </p:anim>
                                    <p:anim calcmode="lin" valueType="num">
                                      <p:cBhvr>
                                        <p:cTn id="51" dur="1000"/>
                                        <p:tgtEl>
                                          <p:spTgt spid="36867">
                                            <p:txEl>
                                              <p:pRg st="1" end="1"/>
                                            </p:txEl>
                                          </p:spTgt>
                                        </p:tgtEl>
                                        <p:attrNameLst>
                                          <p:attrName>ppt_h</p:attrName>
                                        </p:attrNameLst>
                                      </p:cBhvr>
                                      <p:tavLst>
                                        <p:tav tm="0">
                                          <p:val>
                                            <p:strVal val="ppt_h"/>
                                          </p:val>
                                        </p:tav>
                                        <p:tav tm="100000">
                                          <p:val>
                                            <p:fltVal val="0"/>
                                          </p:val>
                                        </p:tav>
                                      </p:tavLst>
                                    </p:anim>
                                    <p:anim calcmode="lin" valueType="num">
                                      <p:cBhvr>
                                        <p:cTn id="52" dur="1000"/>
                                        <p:tgtEl>
                                          <p:spTgt spid="36867">
                                            <p:txEl>
                                              <p:pRg st="1" end="1"/>
                                            </p:txEl>
                                          </p:spTgt>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3" dur="1000"/>
                                        <p:tgtEl>
                                          <p:spTgt spid="36867">
                                            <p:txEl>
                                              <p:pRg st="1" end="1"/>
                                            </p:txEl>
                                          </p:spTgt>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4" dur="1" fill="hold">
                                          <p:stCondLst>
                                            <p:cond delay="999"/>
                                          </p:stCondLst>
                                        </p:cTn>
                                        <p:tgtEl>
                                          <p:spTgt spid="36867">
                                            <p:txEl>
                                              <p:pRg st="1" end="1"/>
                                            </p:txEl>
                                          </p:spTgt>
                                        </p:tgtEl>
                                        <p:attrNameLst>
                                          <p:attrName>style.visibility</p:attrName>
                                        </p:attrNameLst>
                                      </p:cBhvr>
                                      <p:to>
                                        <p:strVal val="hidden"/>
                                      </p:to>
                                    </p:set>
                                  </p:childTnLst>
                                </p:cTn>
                              </p:par>
                              <p:par>
                                <p:cTn id="55" presetID="15" presetClass="exit" presetSubtype="0" fill="hold" grpId="1" nodeType="withEffect">
                                  <p:stCondLst>
                                    <p:cond delay="0"/>
                                  </p:stCondLst>
                                  <p:childTnLst>
                                    <p:anim calcmode="lin" valueType="num">
                                      <p:cBhvr>
                                        <p:cTn id="56" dur="1000"/>
                                        <p:tgtEl>
                                          <p:spTgt spid="36867">
                                            <p:txEl>
                                              <p:pRg st="2" end="2"/>
                                            </p:txEl>
                                          </p:spTgt>
                                        </p:tgtEl>
                                        <p:attrNameLst>
                                          <p:attrName>ppt_w</p:attrName>
                                        </p:attrNameLst>
                                      </p:cBhvr>
                                      <p:tavLst>
                                        <p:tav tm="0">
                                          <p:val>
                                            <p:strVal val="ppt_w"/>
                                          </p:val>
                                        </p:tav>
                                        <p:tav tm="100000">
                                          <p:val>
                                            <p:fltVal val="0"/>
                                          </p:val>
                                        </p:tav>
                                      </p:tavLst>
                                    </p:anim>
                                    <p:anim calcmode="lin" valueType="num">
                                      <p:cBhvr>
                                        <p:cTn id="57" dur="1000"/>
                                        <p:tgtEl>
                                          <p:spTgt spid="36867">
                                            <p:txEl>
                                              <p:pRg st="2" end="2"/>
                                            </p:txEl>
                                          </p:spTgt>
                                        </p:tgtEl>
                                        <p:attrNameLst>
                                          <p:attrName>ppt_h</p:attrName>
                                        </p:attrNameLst>
                                      </p:cBhvr>
                                      <p:tavLst>
                                        <p:tav tm="0">
                                          <p:val>
                                            <p:strVal val="ppt_h"/>
                                          </p:val>
                                        </p:tav>
                                        <p:tav tm="100000">
                                          <p:val>
                                            <p:fltVal val="0"/>
                                          </p:val>
                                        </p:tav>
                                      </p:tavLst>
                                    </p:anim>
                                    <p:anim calcmode="lin" valueType="num">
                                      <p:cBhvr>
                                        <p:cTn id="58" dur="1000"/>
                                        <p:tgtEl>
                                          <p:spTgt spid="36867">
                                            <p:txEl>
                                              <p:pRg st="2" end="2"/>
                                            </p:txEl>
                                          </p:spTgt>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9" dur="1000"/>
                                        <p:tgtEl>
                                          <p:spTgt spid="36867">
                                            <p:txEl>
                                              <p:pRg st="2" end="2"/>
                                            </p:txEl>
                                          </p:spTgt>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0" dur="1" fill="hold">
                                          <p:stCondLst>
                                            <p:cond delay="999"/>
                                          </p:stCondLst>
                                        </p:cTn>
                                        <p:tgtEl>
                                          <p:spTgt spid="36867">
                                            <p:txEl>
                                              <p:pRg st="2" end="2"/>
                                            </p:txEl>
                                          </p:spTgt>
                                        </p:tgtEl>
                                        <p:attrNameLst>
                                          <p:attrName>style.visibility</p:attrName>
                                        </p:attrNameLst>
                                      </p:cBhvr>
                                      <p:to>
                                        <p:strVal val="hidden"/>
                                      </p:to>
                                    </p:set>
                                  </p:childTnLst>
                                </p:cTn>
                              </p:par>
                              <p:par>
                                <p:cTn id="61" presetID="15" presetClass="exit" presetSubtype="0" fill="hold" grpId="1" nodeType="withEffect">
                                  <p:stCondLst>
                                    <p:cond delay="0"/>
                                  </p:stCondLst>
                                  <p:childTnLst>
                                    <p:anim calcmode="lin" valueType="num">
                                      <p:cBhvr>
                                        <p:cTn id="62" dur="1000"/>
                                        <p:tgtEl>
                                          <p:spTgt spid="36867">
                                            <p:txEl>
                                              <p:pRg st="3" end="3"/>
                                            </p:txEl>
                                          </p:spTgt>
                                        </p:tgtEl>
                                        <p:attrNameLst>
                                          <p:attrName>ppt_w</p:attrName>
                                        </p:attrNameLst>
                                      </p:cBhvr>
                                      <p:tavLst>
                                        <p:tav tm="0">
                                          <p:val>
                                            <p:strVal val="ppt_w"/>
                                          </p:val>
                                        </p:tav>
                                        <p:tav tm="100000">
                                          <p:val>
                                            <p:fltVal val="0"/>
                                          </p:val>
                                        </p:tav>
                                      </p:tavLst>
                                    </p:anim>
                                    <p:anim calcmode="lin" valueType="num">
                                      <p:cBhvr>
                                        <p:cTn id="63" dur="1000"/>
                                        <p:tgtEl>
                                          <p:spTgt spid="36867">
                                            <p:txEl>
                                              <p:pRg st="3" end="3"/>
                                            </p:txEl>
                                          </p:spTgt>
                                        </p:tgtEl>
                                        <p:attrNameLst>
                                          <p:attrName>ppt_h</p:attrName>
                                        </p:attrNameLst>
                                      </p:cBhvr>
                                      <p:tavLst>
                                        <p:tav tm="0">
                                          <p:val>
                                            <p:strVal val="ppt_h"/>
                                          </p:val>
                                        </p:tav>
                                        <p:tav tm="100000">
                                          <p:val>
                                            <p:fltVal val="0"/>
                                          </p:val>
                                        </p:tav>
                                      </p:tavLst>
                                    </p:anim>
                                    <p:anim calcmode="lin" valueType="num">
                                      <p:cBhvr>
                                        <p:cTn id="64" dur="1000"/>
                                        <p:tgtEl>
                                          <p:spTgt spid="36867">
                                            <p:txEl>
                                              <p:pRg st="3" end="3"/>
                                            </p:txEl>
                                          </p:spTgt>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5" dur="1000"/>
                                        <p:tgtEl>
                                          <p:spTgt spid="36867">
                                            <p:txEl>
                                              <p:pRg st="3" end="3"/>
                                            </p:txEl>
                                          </p:spTgt>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6" dur="1" fill="hold">
                                          <p:stCondLst>
                                            <p:cond delay="999"/>
                                          </p:stCondLst>
                                        </p:cTn>
                                        <p:tgtEl>
                                          <p:spTgt spid="36867">
                                            <p:txEl>
                                              <p:pRg st="3" end="3"/>
                                            </p:txEl>
                                          </p:spTgt>
                                        </p:tgtEl>
                                        <p:attrNameLst>
                                          <p:attrName>style.visibility</p:attrName>
                                        </p:attrNameLst>
                                      </p:cBhvr>
                                      <p:to>
                                        <p:strVal val="hidden"/>
                                      </p:to>
                                    </p:set>
                                  </p:childTnLst>
                                </p:cTn>
                              </p:par>
                              <p:par>
                                <p:cTn id="67" presetID="15" presetClass="exit" presetSubtype="0" fill="hold" grpId="1" nodeType="withEffect">
                                  <p:stCondLst>
                                    <p:cond delay="0"/>
                                  </p:stCondLst>
                                  <p:childTnLst>
                                    <p:anim calcmode="lin" valueType="num">
                                      <p:cBhvr>
                                        <p:cTn id="68" dur="1000"/>
                                        <p:tgtEl>
                                          <p:spTgt spid="36867">
                                            <p:txEl>
                                              <p:pRg st="4" end="4"/>
                                            </p:txEl>
                                          </p:spTgt>
                                        </p:tgtEl>
                                        <p:attrNameLst>
                                          <p:attrName>ppt_w</p:attrName>
                                        </p:attrNameLst>
                                      </p:cBhvr>
                                      <p:tavLst>
                                        <p:tav tm="0">
                                          <p:val>
                                            <p:strVal val="ppt_w"/>
                                          </p:val>
                                        </p:tav>
                                        <p:tav tm="100000">
                                          <p:val>
                                            <p:fltVal val="0"/>
                                          </p:val>
                                        </p:tav>
                                      </p:tavLst>
                                    </p:anim>
                                    <p:anim calcmode="lin" valueType="num">
                                      <p:cBhvr>
                                        <p:cTn id="69" dur="1000"/>
                                        <p:tgtEl>
                                          <p:spTgt spid="36867">
                                            <p:txEl>
                                              <p:pRg st="4" end="4"/>
                                            </p:txEl>
                                          </p:spTgt>
                                        </p:tgtEl>
                                        <p:attrNameLst>
                                          <p:attrName>ppt_h</p:attrName>
                                        </p:attrNameLst>
                                      </p:cBhvr>
                                      <p:tavLst>
                                        <p:tav tm="0">
                                          <p:val>
                                            <p:strVal val="ppt_h"/>
                                          </p:val>
                                        </p:tav>
                                        <p:tav tm="100000">
                                          <p:val>
                                            <p:fltVal val="0"/>
                                          </p:val>
                                        </p:tav>
                                      </p:tavLst>
                                    </p:anim>
                                    <p:anim calcmode="lin" valueType="num">
                                      <p:cBhvr>
                                        <p:cTn id="70" dur="1000"/>
                                        <p:tgtEl>
                                          <p:spTgt spid="36867">
                                            <p:txEl>
                                              <p:pRg st="4" end="4"/>
                                            </p:txEl>
                                          </p:spTgt>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1" dur="1000"/>
                                        <p:tgtEl>
                                          <p:spTgt spid="36867">
                                            <p:txEl>
                                              <p:pRg st="4" end="4"/>
                                            </p:txEl>
                                          </p:spTgt>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2" dur="1" fill="hold">
                                          <p:stCondLst>
                                            <p:cond delay="999"/>
                                          </p:stCondLst>
                                        </p:cTn>
                                        <p:tgtEl>
                                          <p:spTgt spid="36867">
                                            <p:txEl>
                                              <p:pRg st="4" end="4"/>
                                            </p:txEl>
                                          </p:spTgt>
                                        </p:tgtEl>
                                        <p:attrNameLst>
                                          <p:attrName>style.visibility</p:attrName>
                                        </p:attrNameLst>
                                      </p:cBhvr>
                                      <p:to>
                                        <p:strVal val="hidden"/>
                                      </p:to>
                                    </p:set>
                                  </p:childTnLst>
                                </p:cTn>
                              </p:par>
                              <p:par>
                                <p:cTn id="73" presetID="15" presetClass="exit" presetSubtype="0" fill="hold" grpId="1" nodeType="withEffect">
                                  <p:stCondLst>
                                    <p:cond delay="0"/>
                                  </p:stCondLst>
                                  <p:childTnLst>
                                    <p:anim calcmode="lin" valueType="num">
                                      <p:cBhvr>
                                        <p:cTn id="74" dur="1000"/>
                                        <p:tgtEl>
                                          <p:spTgt spid="36867">
                                            <p:txEl>
                                              <p:pRg st="5" end="5"/>
                                            </p:txEl>
                                          </p:spTgt>
                                        </p:tgtEl>
                                        <p:attrNameLst>
                                          <p:attrName>ppt_w</p:attrName>
                                        </p:attrNameLst>
                                      </p:cBhvr>
                                      <p:tavLst>
                                        <p:tav tm="0">
                                          <p:val>
                                            <p:strVal val="ppt_w"/>
                                          </p:val>
                                        </p:tav>
                                        <p:tav tm="100000">
                                          <p:val>
                                            <p:fltVal val="0"/>
                                          </p:val>
                                        </p:tav>
                                      </p:tavLst>
                                    </p:anim>
                                    <p:anim calcmode="lin" valueType="num">
                                      <p:cBhvr>
                                        <p:cTn id="75" dur="1000"/>
                                        <p:tgtEl>
                                          <p:spTgt spid="36867">
                                            <p:txEl>
                                              <p:pRg st="5" end="5"/>
                                            </p:txEl>
                                          </p:spTgt>
                                        </p:tgtEl>
                                        <p:attrNameLst>
                                          <p:attrName>ppt_h</p:attrName>
                                        </p:attrNameLst>
                                      </p:cBhvr>
                                      <p:tavLst>
                                        <p:tav tm="0">
                                          <p:val>
                                            <p:strVal val="ppt_h"/>
                                          </p:val>
                                        </p:tav>
                                        <p:tav tm="100000">
                                          <p:val>
                                            <p:fltVal val="0"/>
                                          </p:val>
                                        </p:tav>
                                      </p:tavLst>
                                    </p:anim>
                                    <p:anim calcmode="lin" valueType="num">
                                      <p:cBhvr>
                                        <p:cTn id="76" dur="1000"/>
                                        <p:tgtEl>
                                          <p:spTgt spid="36867">
                                            <p:txEl>
                                              <p:pRg st="5" end="5"/>
                                            </p:txEl>
                                          </p:spTgt>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7" dur="1000"/>
                                        <p:tgtEl>
                                          <p:spTgt spid="36867">
                                            <p:txEl>
                                              <p:pRg st="5" end="5"/>
                                            </p:txEl>
                                          </p:spTgt>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8" dur="1" fill="hold">
                                          <p:stCondLst>
                                            <p:cond delay="999"/>
                                          </p:stCondLst>
                                        </p:cTn>
                                        <p:tgtEl>
                                          <p:spTgt spid="36867">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7" grpId="1" build="allAtOnce"/>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p:cNvPicPr>
            <a:picLocks noChangeAspect="1" noChangeArrowheads="1"/>
          </p:cNvPicPr>
          <p:nvPr/>
        </p:nvPicPr>
        <p:blipFill>
          <a:blip r:embed="rId4" cstate="print"/>
          <a:srcRect t="12121" r="2743" b="4132"/>
          <a:stretch>
            <a:fillRect/>
          </a:stretch>
        </p:blipFill>
        <p:spPr bwMode="auto">
          <a:xfrm>
            <a:off x="6255167" y="4191000"/>
            <a:ext cx="2888833" cy="1905000"/>
          </a:xfrm>
          <a:prstGeom prst="rect">
            <a:avLst/>
          </a:prstGeom>
          <a:noFill/>
          <a:ln w="9525">
            <a:noFill/>
            <a:miter lim="800000"/>
            <a:headEnd/>
            <a:tailEnd/>
          </a:ln>
        </p:spPr>
      </p:pic>
      <p:sp>
        <p:nvSpPr>
          <p:cNvPr id="3" name="Rectangle 2"/>
          <p:cNvSpPr/>
          <p:nvPr/>
        </p:nvSpPr>
        <p:spPr>
          <a:xfrm>
            <a:off x="152400" y="76200"/>
            <a:ext cx="4999446" cy="175432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5400" b="1" dirty="0">
                <a:ln w="11430"/>
                <a:solidFill>
                  <a:srgbClr val="C00000"/>
                </a:solidFill>
                <a:effectLst>
                  <a:outerShdw blurRad="80000" dist="40000" dir="5040000" algn="tl">
                    <a:srgbClr val="000000">
                      <a:alpha val="30000"/>
                    </a:srgbClr>
                  </a:outerShdw>
                </a:effectLst>
              </a:rPr>
              <a:t>  The </a:t>
            </a:r>
          </a:p>
          <a:p>
            <a:r>
              <a:rPr lang="en-US" sz="5400" b="1" dirty="0">
                <a:ln w="11430"/>
                <a:solidFill>
                  <a:srgbClr val="C00000"/>
                </a:solidFill>
                <a:effectLst>
                  <a:outerShdw blurRad="80000" dist="40000" dir="5040000" algn="tl">
                    <a:srgbClr val="000000">
                      <a:alpha val="30000"/>
                    </a:srgbClr>
                  </a:outerShdw>
                </a:effectLst>
              </a:rPr>
              <a:t>“Virtuous Circle”</a:t>
            </a:r>
            <a:endParaRPr lang="en-US" sz="5400" b="1" cap="none" spc="0" dirty="0">
              <a:ln w="11430"/>
              <a:solidFill>
                <a:srgbClr val="C00000"/>
              </a:solidFill>
              <a:effectLst>
                <a:outerShdw blurRad="80000" dist="40000" dir="5040000" algn="tl">
                  <a:srgbClr val="000000">
                    <a:alpha val="30000"/>
                  </a:srgbClr>
                </a:outerShdw>
              </a:effectLst>
            </a:endParaRPr>
          </a:p>
        </p:txBody>
      </p:sp>
      <p:pic>
        <p:nvPicPr>
          <p:cNvPr id="11" name="Picture 4" descr="Binocular2.jpg"/>
          <p:cNvPicPr>
            <a:picLocks noChangeAspect="1"/>
          </p:cNvPicPr>
          <p:nvPr/>
        </p:nvPicPr>
        <p:blipFill>
          <a:blip r:embed="rId5" cstate="print"/>
          <a:srcRect/>
          <a:stretch>
            <a:fillRect/>
          </a:stretch>
        </p:blipFill>
        <p:spPr bwMode="auto">
          <a:xfrm>
            <a:off x="457200" y="2252662"/>
            <a:ext cx="2057400" cy="1371600"/>
          </a:xfrm>
          <a:prstGeom prst="rect">
            <a:avLst/>
          </a:prstGeom>
          <a:solidFill>
            <a:schemeClr val="tx1"/>
          </a:solidFill>
          <a:ln w="9525">
            <a:noFill/>
            <a:miter lim="800000"/>
            <a:headEnd/>
            <a:tailEnd/>
          </a:ln>
        </p:spPr>
      </p:pic>
      <p:graphicFrame>
        <p:nvGraphicFramePr>
          <p:cNvPr id="12" name="Diagram 11"/>
          <p:cNvGraphicFramePr/>
          <p:nvPr>
            <p:extLst/>
          </p:nvPr>
        </p:nvGraphicFramePr>
        <p:xfrm>
          <a:off x="1905000" y="1676400"/>
          <a:ext cx="4701368" cy="43589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 name="Picture 4"/>
          <p:cNvPicPr>
            <a:picLocks noChangeAspect="1" noChangeArrowheads="1"/>
          </p:cNvPicPr>
          <p:nvPr/>
        </p:nvPicPr>
        <p:blipFill>
          <a:blip r:embed="rId11" cstate="print"/>
          <a:srcRect/>
          <a:stretch>
            <a:fillRect/>
          </a:stretch>
        </p:blipFill>
        <p:spPr bwMode="auto">
          <a:xfrm>
            <a:off x="3352800" y="2895600"/>
            <a:ext cx="1752600" cy="1739900"/>
          </a:xfrm>
          <a:prstGeom prst="rect">
            <a:avLst/>
          </a:prstGeom>
          <a:solidFill>
            <a:schemeClr val="tx1"/>
          </a:solidFill>
          <a:ln w="9525">
            <a:noFill/>
            <a:miter lim="800000"/>
            <a:headEnd/>
            <a:tailEnd/>
          </a:ln>
        </p:spPr>
      </p:pic>
      <p:pic>
        <p:nvPicPr>
          <p:cNvPr id="18" name="Picture 3"/>
          <p:cNvPicPr>
            <a:picLocks noChangeAspect="1" noChangeArrowheads="1"/>
          </p:cNvPicPr>
          <p:nvPr/>
        </p:nvPicPr>
        <p:blipFill>
          <a:blip r:embed="rId12" cstate="print"/>
          <a:srcRect l="47354" t="14835" r="20359" b="4636"/>
          <a:stretch>
            <a:fillRect/>
          </a:stretch>
        </p:blipFill>
        <p:spPr bwMode="auto">
          <a:xfrm>
            <a:off x="7010400" y="533400"/>
            <a:ext cx="873149" cy="1474651"/>
          </a:xfrm>
          <a:prstGeom prst="rect">
            <a:avLst/>
          </a:prstGeom>
          <a:noFill/>
          <a:ln w="9525">
            <a:noFill/>
            <a:miter lim="800000"/>
            <a:headEnd/>
            <a:tailEnd/>
          </a:ln>
        </p:spPr>
      </p:pic>
      <p:pic>
        <p:nvPicPr>
          <p:cNvPr id="19" name="Picture 5" descr="http://cdn2.ubergizmo.com/wp-content/uploads/2013/02/red-htc-one.jpg"/>
          <p:cNvPicPr>
            <a:picLocks noChangeAspect="1" noChangeArrowheads="1"/>
          </p:cNvPicPr>
          <p:nvPr/>
        </p:nvPicPr>
        <p:blipFill>
          <a:blip r:embed="rId13" cstate="print"/>
          <a:srcRect l="34340" r="36407" b="4509"/>
          <a:stretch>
            <a:fillRect/>
          </a:stretch>
        </p:blipFill>
        <p:spPr bwMode="auto">
          <a:xfrm>
            <a:off x="5486400" y="762000"/>
            <a:ext cx="860213" cy="1683026"/>
          </a:xfrm>
          <a:prstGeom prst="rect">
            <a:avLst/>
          </a:prstGeom>
          <a:noFill/>
        </p:spPr>
      </p:pic>
      <p:pic>
        <p:nvPicPr>
          <p:cNvPr id="98306" name="Picture 2" descr="https://encrypted-tbn3.gstatic.com/images?q=tbn:ANd9GcQ8N8TQE68caAgQAhaeoTi3EtHbT4z-ddZ6U1kKwM3jxC2L8Web"/>
          <p:cNvPicPr>
            <a:picLocks noChangeAspect="1" noChangeArrowheads="1"/>
          </p:cNvPicPr>
          <p:nvPr/>
        </p:nvPicPr>
        <p:blipFill>
          <a:blip r:embed="rId14" cstate="print"/>
          <a:srcRect l="11594" r="10145" b="25275"/>
          <a:stretch>
            <a:fillRect/>
          </a:stretch>
        </p:blipFill>
        <p:spPr bwMode="auto">
          <a:xfrm>
            <a:off x="6553200" y="1981200"/>
            <a:ext cx="2057400" cy="1295400"/>
          </a:xfrm>
          <a:prstGeom prst="rect">
            <a:avLst/>
          </a:prstGeom>
          <a:noFill/>
        </p:spPr>
      </p:pic>
    </p:spTree>
    <p:custDataLst>
      <p:tags r:id="rId1"/>
    </p:custDataLst>
    <p:extLst>
      <p:ext uri="{BB962C8B-B14F-4D97-AF65-F5344CB8AC3E}">
        <p14:creationId xmlns:p14="http://schemas.microsoft.com/office/powerpoint/2010/main" val="21134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73" y="349856"/>
            <a:ext cx="8229600" cy="484650"/>
          </a:xfrm>
        </p:spPr>
        <p:txBody>
          <a:bodyPr>
            <a:noAutofit/>
          </a:bodyPr>
          <a:lstStyle/>
          <a:p>
            <a:pPr algn="ctr"/>
            <a:r>
              <a:rPr lang="en-US" sz="4000" dirty="0">
                <a:latin typeface="+mj-lt"/>
              </a:rPr>
              <a:t>Observation Quality: Defined</a:t>
            </a:r>
          </a:p>
        </p:txBody>
      </p:sp>
      <p:sp>
        <p:nvSpPr>
          <p:cNvPr id="3" name="Content Placeholder 2"/>
          <p:cNvSpPr>
            <a:spLocks noGrp="1"/>
          </p:cNvSpPr>
          <p:nvPr>
            <p:ph idx="1"/>
          </p:nvPr>
        </p:nvSpPr>
        <p:spPr>
          <a:xfrm>
            <a:off x="216130" y="1008084"/>
            <a:ext cx="8229600" cy="5284931"/>
          </a:xfrm>
        </p:spPr>
        <p:txBody>
          <a:bodyPr>
            <a:normAutofit/>
          </a:bodyPr>
          <a:lstStyle/>
          <a:p>
            <a:pPr lvl="0" fontAlgn="base">
              <a:spcBef>
                <a:spcPts val="1200"/>
              </a:spcBef>
            </a:pPr>
            <a:r>
              <a:rPr lang="en-US" sz="2500" b="1" dirty="0">
                <a:latin typeface="+mn-lt"/>
              </a:rPr>
              <a:t>Conversation</a:t>
            </a:r>
            <a:r>
              <a:rPr lang="en-US" sz="2500" dirty="0">
                <a:latin typeface="+mn-lt"/>
              </a:rPr>
              <a:t>: </a:t>
            </a:r>
            <a:r>
              <a:rPr lang="en-US" sz="2500" dirty="0">
                <a:solidFill>
                  <a:srgbClr val="1F497D"/>
                </a:solidFill>
                <a:latin typeface="+mn-lt"/>
              </a:rPr>
              <a:t>Conversation between observer and person being observed.</a:t>
            </a:r>
          </a:p>
          <a:p>
            <a:pPr lvl="0" fontAlgn="base">
              <a:spcBef>
                <a:spcPts val="1200"/>
              </a:spcBef>
            </a:pPr>
            <a:r>
              <a:rPr lang="en-US" sz="2500" b="1" dirty="0">
                <a:latin typeface="+mn-lt"/>
              </a:rPr>
              <a:t>Comments</a:t>
            </a:r>
            <a:r>
              <a:rPr lang="en-US" sz="2500" dirty="0">
                <a:latin typeface="+mn-lt"/>
              </a:rPr>
              <a:t>: </a:t>
            </a:r>
            <a:r>
              <a:rPr lang="en-US" sz="2500" dirty="0">
                <a:solidFill>
                  <a:srgbClr val="1F497D"/>
                </a:solidFill>
                <a:latin typeface="+mn-lt"/>
              </a:rPr>
              <a:t>The comments section of the STEP observation filled out. Safe or at-risk observation. Describe what was observed. Tell about the conversation. </a:t>
            </a:r>
          </a:p>
          <a:p>
            <a:pPr lvl="0" fontAlgn="base">
              <a:spcBef>
                <a:spcPts val="1200"/>
              </a:spcBef>
            </a:pPr>
            <a:r>
              <a:rPr lang="en-US" sz="2500" b="1" dirty="0">
                <a:latin typeface="+mn-lt"/>
              </a:rPr>
              <a:t>Paired-observation</a:t>
            </a:r>
            <a:r>
              <a:rPr lang="en-US" sz="2500" dirty="0">
                <a:latin typeface="+mn-lt"/>
              </a:rPr>
              <a:t>: </a:t>
            </a:r>
            <a:r>
              <a:rPr lang="en-US" sz="2500" dirty="0">
                <a:solidFill>
                  <a:srgbClr val="1F497D"/>
                </a:solidFill>
                <a:latin typeface="+mn-lt"/>
              </a:rPr>
              <a:t>The intent is that two observation per month be performed with a peer. A fresh set of eyes on work area. </a:t>
            </a:r>
          </a:p>
          <a:p>
            <a:pPr lvl="0" fontAlgn="base">
              <a:spcBef>
                <a:spcPts val="1200"/>
              </a:spcBef>
            </a:pPr>
            <a:r>
              <a:rPr lang="en-US" sz="2500" b="1" dirty="0">
                <a:latin typeface="+mn-lt"/>
              </a:rPr>
              <a:t>Pictures encouraged</a:t>
            </a:r>
            <a:r>
              <a:rPr lang="en-US" sz="2500" dirty="0">
                <a:solidFill>
                  <a:srgbClr val="1F497D"/>
                </a:solidFill>
                <a:latin typeface="+mn-lt"/>
              </a:rPr>
              <a:t>: May require another committee to discuss electronic devices to perform STEP observations.</a:t>
            </a:r>
          </a:p>
        </p:txBody>
      </p:sp>
    </p:spTree>
    <p:custDataLst>
      <p:tags r:id="rId1"/>
    </p:custDataLst>
    <p:extLst>
      <p:ext uri="{BB962C8B-B14F-4D97-AF65-F5344CB8AC3E}">
        <p14:creationId xmlns:p14="http://schemas.microsoft.com/office/powerpoint/2010/main" val="38552872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goodmenproject.com/wp-content/uploads/2013/11/1068_768_FamilySunset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135" y="-321600"/>
            <a:ext cx="10705946" cy="76986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2400" y="9361"/>
            <a:ext cx="4767972" cy="1323439"/>
          </a:xfrm>
          <a:prstGeom prst="rect">
            <a:avLst/>
          </a:prstGeom>
          <a:noFill/>
          <a:effectLst>
            <a:outerShdw blurRad="50800" dist="63500" dir="2700000" algn="tl" rotWithShape="0">
              <a:prstClr val="black"/>
            </a:outerShdw>
          </a:effectLst>
        </p:spPr>
        <p:txBody>
          <a:bodyPr wrap="none" rtlCol="0">
            <a:spAutoFit/>
          </a:bodyPr>
          <a:lstStyle/>
          <a:p>
            <a:r>
              <a:rPr lang="en-US" sz="4000" b="1" dirty="0">
                <a:solidFill>
                  <a:schemeClr val="bg1"/>
                </a:solidFill>
              </a:rPr>
              <a:t>We Need to STOP </a:t>
            </a:r>
          </a:p>
          <a:p>
            <a:r>
              <a:rPr lang="en-US" sz="4000" b="1" dirty="0">
                <a:solidFill>
                  <a:schemeClr val="bg1"/>
                </a:solidFill>
              </a:rPr>
              <a:t>Reacting to Injuries…</a:t>
            </a:r>
          </a:p>
        </p:txBody>
      </p:sp>
      <p:sp>
        <p:nvSpPr>
          <p:cNvPr id="13" name="TextBox 12"/>
          <p:cNvSpPr txBox="1"/>
          <p:nvPr/>
        </p:nvSpPr>
        <p:spPr>
          <a:xfrm>
            <a:off x="135194" y="5181600"/>
            <a:ext cx="4542718" cy="1569660"/>
          </a:xfrm>
          <a:prstGeom prst="rect">
            <a:avLst/>
          </a:prstGeom>
          <a:noFill/>
          <a:effectLst/>
        </p:spPr>
        <p:txBody>
          <a:bodyPr wrap="none" rtlCol="0">
            <a:spAutoFit/>
          </a:bodyPr>
          <a:lstStyle/>
          <a:p>
            <a:r>
              <a:rPr lang="en-US" sz="4800" b="1" dirty="0">
                <a:solidFill>
                  <a:schemeClr val="bg1"/>
                </a:solidFill>
                <a:effectLst>
                  <a:glow rad="228600">
                    <a:schemeClr val="accent2">
                      <a:satMod val="175000"/>
                      <a:alpha val="40000"/>
                    </a:schemeClr>
                  </a:glow>
                </a:effectLst>
              </a:rPr>
              <a:t>And START </a:t>
            </a:r>
          </a:p>
          <a:p>
            <a:r>
              <a:rPr lang="en-US" sz="4800" b="1" dirty="0">
                <a:solidFill>
                  <a:schemeClr val="bg1"/>
                </a:solidFill>
                <a:effectLst>
                  <a:glow rad="228600">
                    <a:schemeClr val="accent2">
                      <a:satMod val="175000"/>
                      <a:alpha val="40000"/>
                    </a:schemeClr>
                  </a:glow>
                </a:effectLst>
              </a:rPr>
              <a:t>Predicting Them!</a:t>
            </a:r>
          </a:p>
        </p:txBody>
      </p:sp>
    </p:spTree>
    <p:custDataLst>
      <p:tags r:id="rId1"/>
    </p:custDataLst>
    <p:extLst>
      <p:ext uri="{BB962C8B-B14F-4D97-AF65-F5344CB8AC3E}">
        <p14:creationId xmlns:p14="http://schemas.microsoft.com/office/powerpoint/2010/main" val="2511272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4*#ppt_w"/>
                                          </p:val>
                                        </p:tav>
                                        <p:tav tm="100000">
                                          <p:val>
                                            <p:strVal val="#ppt_w"/>
                                          </p:val>
                                        </p:tav>
                                      </p:tavLst>
                                    </p:anim>
                                    <p:anim calcmode="lin" valueType="num">
                                      <p:cBhvr>
                                        <p:cTn id="13" dur="1000" fill="hold"/>
                                        <p:tgtEl>
                                          <p:spTgt spid="12"/>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507491" y="554000"/>
            <a:ext cx="8229600" cy="484650"/>
          </a:xfrm>
        </p:spPr>
        <p:txBody>
          <a:bodyPr>
            <a:noAutofit/>
          </a:bodyPr>
          <a:lstStyle/>
          <a:p>
            <a:r>
              <a:rPr lang="en-US" sz="4000" dirty="0">
                <a:ln w="22225">
                  <a:solidFill>
                    <a:schemeClr val="accent2"/>
                  </a:solidFill>
                  <a:prstDash val="solid"/>
                </a:ln>
                <a:solidFill>
                  <a:schemeClr val="accent2">
                    <a:lumMod val="40000"/>
                    <a:lumOff val="60000"/>
                  </a:schemeClr>
                </a:solidFill>
              </a:rPr>
              <a:t>We Still Have Work to Do…</a:t>
            </a:r>
          </a:p>
        </p:txBody>
      </p:sp>
      <p:sp>
        <p:nvSpPr>
          <p:cNvPr id="11" name="Subtitle 2"/>
          <p:cNvSpPr txBox="1">
            <a:spLocks/>
          </p:cNvSpPr>
          <p:nvPr/>
        </p:nvSpPr>
        <p:spPr>
          <a:xfrm>
            <a:off x="307168" y="1749523"/>
            <a:ext cx="8604503" cy="734704"/>
          </a:xfrm>
          <a:prstGeom prst="rect">
            <a:avLst/>
          </a:prstGeom>
        </p:spPr>
        <p:txBody>
          <a:bodyPr vert="horz" lIns="91440" tIns="45720" rIns="91440" bIns="45720" rtlCol="0">
            <a:noAutofit/>
          </a:bodyPr>
          <a:lstStyle>
            <a:lvl1pPr marL="347663" indent="-347663" algn="l" defTabSz="457200" rtl="0" eaLnBrk="1" latinLnBrk="0" hangingPunct="1">
              <a:spcBef>
                <a:spcPct val="20000"/>
              </a:spcBef>
              <a:buFont typeface="Wingdings" pitchFamily="2" charset="2"/>
              <a:buChar char="Ø"/>
              <a:defRPr sz="2400" b="0" i="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1F497D"/>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pitchFamily="2" charset="2"/>
              <a:buNone/>
            </a:pPr>
            <a:r>
              <a:rPr lang="en-US" sz="54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People Power Safety</a:t>
            </a:r>
          </a:p>
        </p:txBody>
      </p:sp>
      <p:pic>
        <p:nvPicPr>
          <p:cNvPr id="4" name="Picture 3">
            <a:extLst>
              <a:ext uri="{FF2B5EF4-FFF2-40B4-BE49-F238E27FC236}">
                <a16:creationId xmlns:a16="http://schemas.microsoft.com/office/drawing/2014/main" id="{21A4BC2B-440F-4229-B147-A182E933FB76}"/>
              </a:ext>
            </a:extLst>
          </p:cNvPr>
          <p:cNvPicPr>
            <a:picLocks noChangeAspect="1"/>
          </p:cNvPicPr>
          <p:nvPr/>
        </p:nvPicPr>
        <p:blipFill>
          <a:blip r:embed="rId4"/>
          <a:stretch>
            <a:fillRect/>
          </a:stretch>
        </p:blipFill>
        <p:spPr>
          <a:xfrm>
            <a:off x="2839208" y="3033308"/>
            <a:ext cx="3465583" cy="3465583"/>
          </a:xfrm>
          <a:prstGeom prst="rect">
            <a:avLst/>
          </a:prstGeom>
          <a:effectLst>
            <a:outerShdw blurRad="762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val="1430740532"/>
      </p:ext>
    </p:extLst>
  </p:cSld>
  <p:clrMapOvr>
    <a:masterClrMapping/>
  </p:clrMapOvr>
  <mc:AlternateContent xmlns:mc="http://schemas.openxmlformats.org/markup-compatibility/2006" xmlns:p14="http://schemas.microsoft.com/office/powerpoint/2010/main">
    <mc:Choice Requires="p14">
      <p:transition spd="slow" p14:dur="2000">
        <p:pull dir="rd"/>
      </p:transition>
    </mc:Choice>
    <mc:Fallback xmlns="">
      <p:transition spd="slow">
        <p:pull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2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294"/>
  <p:tag name="ARTICULATE_TITLE_TAG" val="Step 5: Introduce TOPs"/>
  <p:tag name="ARTICULATE_NAV_LEVEL" val="1"/>
  <p:tag name="ARTICULATE_SLIDE_PRESENTER_GUID" val="900dc181-5b79-4ac2-93de-3657f718b8df"/>
  <p:tag name="ARTICULATE_SLIDE_PAUSE" val="1"/>
  <p:tag name="ARTICULATE_LOCK_SLIDE" val="0"/>
  <p:tag name="ARTICULATE_HIDE_SLIDE" val="0"/>
  <p:tag name="ARTICULATE_PLAYER_CONTROL_PREVIOUS" val="True"/>
  <p:tag name="ARTICULATE_PLAYER_CONTROL_NEXT" val="True"/>
  <p:tag name="ARTICULATE_USED_LAYOUT" val="11"/>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294"/>
  <p:tag name="ARTICULATE_TITLE_TAG" val="Step 5: Introduce TOPs"/>
  <p:tag name="ARTICULATE_NAV_LEVEL" val="1"/>
  <p:tag name="ARTICULATE_SLIDE_PRESENTER_GUID" val="900dc181-5b79-4ac2-93de-3657f718b8df"/>
  <p:tag name="ARTICULATE_SLIDE_PAUSE" val="1"/>
  <p:tag name="ARTICULATE_LOCK_SLIDE" val="0"/>
  <p:tag name="ARTICULATE_HIDE_SLIDE" val="0"/>
  <p:tag name="ARTICULATE_PLAYER_CONTROL_PREVIOUS" val="True"/>
  <p:tag name="ARTICULATE_PLAYER_CONTROL_NEXT" val="True"/>
  <p:tag name="ARTICULATE_USED_LAYOUT" val="11"/>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294"/>
  <p:tag name="ARTICULATE_TITLE_TAG" val="Step 5: Introduce TOPs"/>
  <p:tag name="ARTICULATE_NAV_LEVEL" val="1"/>
  <p:tag name="ARTICULATE_SLIDE_PRESENTER_GUID" val="900dc181-5b79-4ac2-93de-3657f718b8df"/>
  <p:tag name="ARTICULATE_SLIDE_PAUSE" val="1"/>
  <p:tag name="ARTICULATE_LOCK_SLIDE" val="0"/>
  <p:tag name="ARTICULATE_HIDE_SLIDE" val="0"/>
  <p:tag name="ARTICULATE_PLAYER_CONTROL_PREVIOUS" val="True"/>
  <p:tag name="ARTICULATE_PLAYER_CONTROL_NEXT" val="True"/>
  <p:tag name="ARTICULATE_USED_LAYOUT" val="11"/>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294"/>
  <p:tag name="ARTICULATE_TITLE_TAG" val="Step 5: Introduce TOPs"/>
  <p:tag name="ARTICULATE_NAV_LEVEL" val="1"/>
  <p:tag name="ARTICULATE_SLIDE_PRESENTER_GUID" val="900dc181-5b79-4ac2-93de-3657f718b8df"/>
  <p:tag name="ARTICULATE_SLIDE_PAUSE" val="1"/>
  <p:tag name="ARTICULATE_LOCK_SLIDE" val="0"/>
  <p:tag name="ARTICULATE_HIDE_SLIDE" val="0"/>
  <p:tag name="ARTICULATE_PLAYER_CONTROL_PREVIOUS" val="True"/>
  <p:tag name="ARTICULATE_PLAYER_CONTROL_NEXT" val="True"/>
  <p:tag name="ARTICULATE_USED_LAYOUT" val="11"/>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294"/>
  <p:tag name="ARTICULATE_TITLE_TAG" val="Step 5: Introduce TOPs"/>
  <p:tag name="ARTICULATE_NAV_LEVEL" val="1"/>
  <p:tag name="ARTICULATE_SLIDE_PRESENTER_GUID" val="900dc181-5b79-4ac2-93de-3657f718b8df"/>
  <p:tag name="ARTICULATE_SLIDE_PAUSE" val="1"/>
  <p:tag name="ARTICULATE_LOCK_SLIDE" val="0"/>
  <p:tag name="ARTICULATE_HIDE_SLIDE" val="0"/>
  <p:tag name="ARTICULATE_PLAYER_CONTROL_PREVIOUS" val="True"/>
  <p:tag name="ARTICULATE_PLAYER_CONTROL_NEXT" val="True"/>
  <p:tag name="ARTICULATE_USED_LAYOUT" val="11"/>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08EE6BAF9E074A99D057B678DF0DD3" ma:contentTypeVersion="0" ma:contentTypeDescription="Create a new document." ma:contentTypeScope="" ma:versionID="a134458824b96b43741ebe6e5dc91e2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B06B00-5128-4EE7-A080-824CEA6922BD}"/>
</file>

<file path=customXml/itemProps2.xml><?xml version="1.0" encoding="utf-8"?>
<ds:datastoreItem xmlns:ds="http://schemas.openxmlformats.org/officeDocument/2006/customXml" ds:itemID="{804DC143-5734-4071-852F-CB33904D19C8}"/>
</file>

<file path=customXml/itemProps3.xml><?xml version="1.0" encoding="utf-8"?>
<ds:datastoreItem xmlns:ds="http://schemas.openxmlformats.org/officeDocument/2006/customXml" ds:itemID="{F6811A07-91D1-41F7-866C-D7660E134DAD}"/>
</file>

<file path=docProps/app.xml><?xml version="1.0" encoding="utf-8"?>
<Properties xmlns="http://schemas.openxmlformats.org/officeDocument/2006/extended-properties" xmlns:vt="http://schemas.openxmlformats.org/officeDocument/2006/docPropsVTypes">
  <TotalTime>31362</TotalTime>
  <Words>6736</Words>
  <Application>Microsoft Office PowerPoint</Application>
  <PresentationFormat>On-screen Show (4:3)</PresentationFormat>
  <Paragraphs>832</Paragraphs>
  <Slides>94</Slides>
  <Notes>80</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94</vt:i4>
      </vt:variant>
    </vt:vector>
  </HeadingPairs>
  <TitlesOfParts>
    <vt:vector size="111" baseType="lpstr">
      <vt:lpstr>ＭＳ Ｐゴシック</vt:lpstr>
      <vt:lpstr>Aharoni</vt:lpstr>
      <vt:lpstr>Arial</vt:lpstr>
      <vt:lpstr>Arial Black</vt:lpstr>
      <vt:lpstr>Arial Narrow</vt:lpstr>
      <vt:lpstr>Arial Narrow MT</vt:lpstr>
      <vt:lpstr>Baskerville Old Face</vt:lpstr>
      <vt:lpstr>Calibri</vt:lpstr>
      <vt:lpstr>Garamond</vt:lpstr>
      <vt:lpstr>Impact</vt:lpstr>
      <vt:lpstr>Microsoft Sans Serif</vt:lpstr>
      <vt:lpstr>Times New Roman</vt:lpstr>
      <vt:lpstr>Verdana</vt:lpstr>
      <vt:lpstr>Wingdings</vt:lpstr>
      <vt:lpstr>Office Theme</vt:lpstr>
      <vt:lpstr>Custom Design</vt:lpstr>
      <vt:lpstr>1_Custom Design</vt:lpstr>
      <vt:lpstr>PowerPoint Presentation</vt:lpstr>
      <vt:lpstr>PowerPoint Presentation</vt:lpstr>
      <vt:lpstr>PowerPoint Presentation</vt:lpstr>
      <vt:lpstr>PowerPoint Presentation</vt:lpstr>
      <vt:lpstr>STEP Purpose</vt:lpstr>
      <vt:lpstr>PowerPoint Presentation</vt:lpstr>
      <vt:lpstr>PowerPoint Presentation</vt:lpstr>
      <vt:lpstr>How do we Think about Safety?</vt:lpstr>
      <vt:lpstr>PowerPoint Presentation</vt:lpstr>
      <vt:lpstr>PowerPoint Presentation</vt:lpstr>
      <vt:lpstr>PowerPoint Presentation</vt:lpstr>
      <vt:lpstr>Definitions</vt:lpstr>
      <vt:lpstr>PowerPoint Presentation</vt:lpstr>
      <vt:lpstr>PowerPoint Presentation</vt:lpstr>
      <vt:lpstr>PowerPoint Presentation</vt:lpstr>
      <vt:lpstr>PowerPoint Presentation</vt:lpstr>
      <vt:lpstr>Where do we start?</vt:lpstr>
      <vt:lpstr>PowerPoint Presentation</vt:lpstr>
      <vt:lpstr>PowerPoint Presentation</vt:lpstr>
      <vt:lpstr>PowerPoint Presentation</vt:lpstr>
      <vt:lpstr>Active Caring </vt:lpstr>
      <vt:lpstr>Active Caring</vt:lpstr>
      <vt:lpstr>AC to Overcoming Bystander Apathy</vt:lpstr>
      <vt:lpstr>Completing the Triangle  </vt:lpstr>
      <vt:lpstr>How Do You Lose Trust?</vt:lpstr>
      <vt:lpstr>What’s Important for Safety Culture?</vt:lpstr>
      <vt:lpstr>PowerPoint Presentation</vt:lpstr>
      <vt:lpstr>PowerPoint Presentation</vt:lpstr>
      <vt:lpstr>Creating Employee Engagement</vt:lpstr>
      <vt:lpstr>The ABC Model of Behavior</vt:lpstr>
      <vt:lpstr>So, We Need to Understand Human Error </vt:lpstr>
      <vt:lpstr>Characteristics of Effective Consequences</vt:lpstr>
      <vt:lpstr>Certain, Soon and Significant?</vt:lpstr>
      <vt:lpstr>Why are Safe Behaviors Hard to Motivate?</vt:lpstr>
      <vt:lpstr>Activator or Consequence Strategy?</vt:lpstr>
      <vt:lpstr>To Err is Human, But is that a Good Thing?</vt:lpstr>
      <vt:lpstr>Current Views on Human Error</vt:lpstr>
      <vt:lpstr>What Motivates a Better Safety Culture?</vt:lpstr>
      <vt:lpstr>After STEP: We are Hurting Less People</vt:lpstr>
      <vt:lpstr>But our Serious Injuries haven’t improved!</vt:lpstr>
      <vt:lpstr>Bottom Line: People are Still Getting Hurt</vt:lpstr>
      <vt:lpstr>What is Behavior-Based Safety IS NOT</vt:lpstr>
      <vt:lpstr>PowerPoint Presentation</vt:lpstr>
      <vt:lpstr>PowerPoint Presentation</vt:lpstr>
      <vt:lpstr>STEP – Process Overview</vt:lpstr>
      <vt:lpstr>PowerPoint Presentation</vt:lpstr>
      <vt:lpstr>Inspections, Audits,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 Exercise: </vt:lpstr>
      <vt:lpstr>Let’s Observe…</vt:lpstr>
      <vt:lpstr>Feedback Is The Key</vt:lpstr>
      <vt:lpstr>We Need to Watch our Language</vt:lpstr>
      <vt:lpstr>Choose Your Word Carefully </vt:lpstr>
      <vt:lpstr>Techniques for Good Safety Conversations </vt:lpstr>
      <vt:lpstr>When Giving Rewarding Feedback…</vt:lpstr>
      <vt:lpstr>Remember, It’s all About the Conversation</vt:lpstr>
      <vt:lpstr>What is Your Level of Listening?</vt:lpstr>
      <vt:lpstr>Improve Your Listening Skills</vt:lpstr>
      <vt:lpstr>Feedback Exercise:</vt:lpstr>
      <vt:lpstr>Pre-Observation Thoughts</vt:lpstr>
      <vt:lpstr>PowerPoint Presentation</vt:lpstr>
      <vt:lpstr>Error-Likely Situations</vt:lpstr>
      <vt:lpstr>STEP PARTICIPATION</vt:lpstr>
      <vt:lpstr>STEP Process: Participation Expectations</vt:lpstr>
      <vt:lpstr>STEP CHAMPIONS</vt:lpstr>
      <vt:lpstr>Participation: Project Staff Engagement</vt:lpstr>
      <vt:lpstr>Participation: Site Leadership </vt:lpstr>
      <vt:lpstr>Participation: Craft Engagement</vt:lpstr>
      <vt:lpstr>Participation: Contractor Leadership</vt:lpstr>
      <vt:lpstr>Expectations:  Weekly Staff / Safety Meetings</vt:lpstr>
      <vt:lpstr>Predictive-Based Safety </vt:lpstr>
      <vt:lpstr>Predictive-Based Observations</vt:lpstr>
      <vt:lpstr>Generation Critical Risk Selections</vt:lpstr>
      <vt:lpstr>Generation Critical Risk Selections</vt:lpstr>
      <vt:lpstr>Generation Critical Risk Selections</vt:lpstr>
      <vt:lpstr>Generation Critical Risk Selections</vt:lpstr>
      <vt:lpstr>Generation Critical Risk Selections</vt:lpstr>
      <vt:lpstr>PowerPoint Presentation</vt:lpstr>
      <vt:lpstr>Data Use Plan: Site Team</vt:lpstr>
      <vt:lpstr>Data Use Plan: Contractors</vt:lpstr>
      <vt:lpstr>PowerPoint Presentation</vt:lpstr>
      <vt:lpstr>PowerPoint Presentation</vt:lpstr>
      <vt:lpstr>PowerPoint Presentation</vt:lpstr>
      <vt:lpstr>Venomous Cycle</vt:lpstr>
      <vt:lpstr>PowerPoint Presentation</vt:lpstr>
      <vt:lpstr>Observation Quality: Defined</vt:lpstr>
      <vt:lpstr>PowerPoint Presentation</vt:lpstr>
      <vt:lpstr>We Still Have Work to Do…</vt:lpstr>
    </vt:vector>
  </TitlesOfParts>
  <Company>Lavidge &amp; Baumayr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Chuck Pettinger</dc:creator>
  <cp:lastModifiedBy>Fogle, Ulysses</cp:lastModifiedBy>
  <cp:revision>762</cp:revision>
  <dcterms:created xsi:type="dcterms:W3CDTF">2012-06-19T19:14:35Z</dcterms:created>
  <dcterms:modified xsi:type="dcterms:W3CDTF">2017-10-20T16:20:49Z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878753689</vt:i4>
  </property>
  <property fmtid="{D5CDD505-2E9C-101B-9397-08002B2CF9AE}" pid="3" name="_NewReviewCycle">
    <vt:lpwstr/>
  </property>
  <property fmtid="{D5CDD505-2E9C-101B-9397-08002B2CF9AE}" pid="4" name="_EmailSubject">
    <vt:lpwstr>STEP Training Full Version</vt:lpwstr>
  </property>
  <property fmtid="{D5CDD505-2E9C-101B-9397-08002B2CF9AE}" pid="5" name="_AuthorEmail">
    <vt:lpwstr>X2BLGAMB@SOUTHERNCO.COM</vt:lpwstr>
  </property>
  <property fmtid="{D5CDD505-2E9C-101B-9397-08002B2CF9AE}" pid="6" name="_AuthorEmailDisplayName">
    <vt:lpwstr>Gamblin, Bryan L.</vt:lpwstr>
  </property>
  <property fmtid="{D5CDD505-2E9C-101B-9397-08002B2CF9AE}" pid="7" name="ArticulateGUID">
    <vt:lpwstr>7CB17EB3-2097-4D6C-9BA3-77E76EDE569F</vt:lpwstr>
  </property>
  <property fmtid="{D5CDD505-2E9C-101B-9397-08002B2CF9AE}" pid="8" name="ArticulatePath">
    <vt:lpwstr>STEP 2 0 Workshop Aug 2015 v 1 6 TTT FINAL w notes</vt:lpwstr>
  </property>
  <property fmtid="{D5CDD505-2E9C-101B-9397-08002B2CF9AE}" pid="9" name="_PreviousAdHocReviewCycleID">
    <vt:i4>-2095497066</vt:i4>
  </property>
  <property fmtid="{D5CDD505-2E9C-101B-9397-08002B2CF9AE}" pid="10" name="ContentTypeId">
    <vt:lpwstr>0x0101009F08EE6BAF9E074A99D057B678DF0DD3</vt:lpwstr>
  </property>
</Properties>
</file>