
<file path=[Content_Types].xml><?xml version="1.0" encoding="utf-8"?>
<Types xmlns="http://schemas.openxmlformats.org/package/2006/content-types">
  <Default Extension="png" ContentType="image/png"/>
  <Default Extension="mp3" ContentType="audio/unknown"/>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32"/>
  </p:notesMasterIdLst>
  <p:sldIdLst>
    <p:sldId id="256" r:id="rId5"/>
    <p:sldId id="257" r:id="rId6"/>
    <p:sldId id="258" r:id="rId7"/>
    <p:sldId id="259" r:id="rId8"/>
    <p:sldId id="263" r:id="rId9"/>
    <p:sldId id="264" r:id="rId10"/>
    <p:sldId id="265" r:id="rId11"/>
    <p:sldId id="266" r:id="rId12"/>
    <p:sldId id="267" r:id="rId13"/>
    <p:sldId id="268" r:id="rId14"/>
    <p:sldId id="269" r:id="rId15"/>
    <p:sldId id="276" r:id="rId16"/>
    <p:sldId id="270" r:id="rId17"/>
    <p:sldId id="271" r:id="rId18"/>
    <p:sldId id="273" r:id="rId19"/>
    <p:sldId id="260" r:id="rId20"/>
    <p:sldId id="261" r:id="rId21"/>
    <p:sldId id="262" r:id="rId22"/>
    <p:sldId id="278" r:id="rId23"/>
    <p:sldId id="281" r:id="rId24"/>
    <p:sldId id="280" r:id="rId25"/>
    <p:sldId id="279" r:id="rId26"/>
    <p:sldId id="282" r:id="rId27"/>
    <p:sldId id="283" r:id="rId28"/>
    <p:sldId id="284" r:id="rId29"/>
    <p:sldId id="285" r:id="rId30"/>
    <p:sldId id="27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37" autoAdjust="0"/>
    <p:restoredTop sz="94599" autoAdjust="0"/>
  </p:normalViewPr>
  <p:slideViewPr>
    <p:cSldViewPr>
      <p:cViewPr varScale="1">
        <p:scale>
          <a:sx n="75" d="100"/>
          <a:sy n="75" d="100"/>
        </p:scale>
        <p:origin x="-112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FDD44-5AE1-4290-AF30-A640162AFDC2}" type="datetimeFigureOut">
              <a:rPr lang="en-US" smtClean="0"/>
              <a:t>5/26/2016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C8E618-FC26-4DFA-B269-433D2E57B260}" type="slidenum">
              <a:rPr lang="en-US" smtClean="0"/>
              <a:t>‹#›</a:t>
            </a:fld>
            <a:endParaRPr lang="en-US"/>
          </a:p>
        </p:txBody>
      </p:sp>
    </p:spTree>
    <p:extLst>
      <p:ext uri="{BB962C8B-B14F-4D97-AF65-F5344CB8AC3E}">
        <p14:creationId xmlns:p14="http://schemas.microsoft.com/office/powerpoint/2010/main" val="242249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7"/>
          <p:cNvSpPr txBox="1">
            <a:spLocks noGrp="1" noChangeArrowheads="1"/>
          </p:cNvSpPr>
          <p:nvPr/>
        </p:nvSpPr>
        <p:spPr bwMode="auto">
          <a:xfrm>
            <a:off x="3901110" y="9140282"/>
            <a:ext cx="2985494" cy="48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43" tIns="47172" rIns="94343" bIns="47172" anchor="b"/>
          <a:lstStyle>
            <a:lvl1pPr defTabSz="931863" eaLnBrk="0" hangingPunct="0">
              <a:defRPr sz="2400">
                <a:solidFill>
                  <a:schemeClr val="tx1"/>
                </a:solidFill>
                <a:latin typeface="Arial" charset="0"/>
                <a:ea typeface="ＭＳ Ｐゴシック" charset="0"/>
                <a:cs typeface="ＭＳ Ｐゴシック" charset="0"/>
              </a:defRPr>
            </a:lvl1pPr>
            <a:lvl2pPr marL="742950" indent="-285750" defTabSz="931863" eaLnBrk="0" hangingPunct="0">
              <a:defRPr sz="2400">
                <a:solidFill>
                  <a:schemeClr val="tx1"/>
                </a:solidFill>
                <a:latin typeface="Arial" charset="0"/>
                <a:ea typeface="ＭＳ Ｐゴシック" charset="0"/>
              </a:defRPr>
            </a:lvl2pPr>
            <a:lvl3pPr marL="1143000" indent="-228600" defTabSz="931863" eaLnBrk="0" hangingPunct="0">
              <a:defRPr sz="2400">
                <a:solidFill>
                  <a:schemeClr val="tx1"/>
                </a:solidFill>
                <a:latin typeface="Arial" charset="0"/>
                <a:ea typeface="ＭＳ Ｐゴシック" charset="0"/>
              </a:defRPr>
            </a:lvl3pPr>
            <a:lvl4pPr marL="1600200" indent="-228600" defTabSz="931863" eaLnBrk="0" hangingPunct="0">
              <a:defRPr sz="2400">
                <a:solidFill>
                  <a:schemeClr val="tx1"/>
                </a:solidFill>
                <a:latin typeface="Arial" charset="0"/>
                <a:ea typeface="ＭＳ Ｐゴシック" charset="0"/>
              </a:defRPr>
            </a:lvl4pPr>
            <a:lvl5pPr marL="2057400" indent="-228600" defTabSz="931863" eaLnBrk="0" hangingPunct="0">
              <a:defRPr sz="24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FA8225F-7AC5-6E4D-93D3-D2E20D144D6B}" type="slidenum">
              <a:rPr lang="en-AU" sz="1200"/>
              <a:pPr algn="r" eaLnBrk="1" hangingPunct="1"/>
              <a:t>19</a:t>
            </a:fld>
            <a:endParaRPr lang="en-AU" sz="1200"/>
          </a:p>
        </p:txBody>
      </p:sp>
      <p:sp>
        <p:nvSpPr>
          <p:cNvPr id="186370" name="Rectangle 2"/>
          <p:cNvSpPr>
            <a:spLocks noGrp="1" noRot="1" noChangeAspect="1" noChangeArrowheads="1" noTextEdit="1"/>
          </p:cNvSpPr>
          <p:nvPr>
            <p:ph type="sldImg"/>
          </p:nvPr>
        </p:nvSpPr>
        <p:spPr>
          <a:xfrm>
            <a:off x="1038225" y="722313"/>
            <a:ext cx="4811713" cy="3608387"/>
          </a:xfrm>
          <a:ln/>
        </p:spPr>
      </p:sp>
      <p:sp>
        <p:nvSpPr>
          <p:cNvPr id="186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ea typeface="ＭＳ Ｐゴシック" charset="0"/>
                <a:cs typeface="ＭＳ Ｐゴシック" charset="0"/>
              </a:rPr>
              <a:t>Let them use it and practice</a:t>
            </a:r>
          </a:p>
        </p:txBody>
      </p:sp>
    </p:spTree>
    <p:extLst>
      <p:ext uri="{BB962C8B-B14F-4D97-AF65-F5344CB8AC3E}">
        <p14:creationId xmlns:p14="http://schemas.microsoft.com/office/powerpoint/2010/main" val="3838211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7"/>
          <p:cNvSpPr txBox="1">
            <a:spLocks noGrp="1" noChangeArrowheads="1"/>
          </p:cNvSpPr>
          <p:nvPr/>
        </p:nvSpPr>
        <p:spPr bwMode="auto">
          <a:xfrm>
            <a:off x="3901110" y="9140282"/>
            <a:ext cx="2985494" cy="48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43" tIns="47172" rIns="94343" bIns="47172" anchor="b"/>
          <a:lstStyle>
            <a:lvl1pPr defTabSz="931863" eaLnBrk="0" hangingPunct="0">
              <a:defRPr sz="2400">
                <a:solidFill>
                  <a:schemeClr val="tx1"/>
                </a:solidFill>
                <a:latin typeface="Arial" charset="0"/>
                <a:ea typeface="ＭＳ Ｐゴシック" charset="0"/>
                <a:cs typeface="ＭＳ Ｐゴシック" charset="0"/>
              </a:defRPr>
            </a:lvl1pPr>
            <a:lvl2pPr marL="742950" indent="-285750" defTabSz="931863" eaLnBrk="0" hangingPunct="0">
              <a:defRPr sz="2400">
                <a:solidFill>
                  <a:schemeClr val="tx1"/>
                </a:solidFill>
                <a:latin typeface="Arial" charset="0"/>
                <a:ea typeface="ＭＳ Ｐゴシック" charset="0"/>
              </a:defRPr>
            </a:lvl2pPr>
            <a:lvl3pPr marL="1143000" indent="-228600" defTabSz="931863" eaLnBrk="0" hangingPunct="0">
              <a:defRPr sz="2400">
                <a:solidFill>
                  <a:schemeClr val="tx1"/>
                </a:solidFill>
                <a:latin typeface="Arial" charset="0"/>
                <a:ea typeface="ＭＳ Ｐゴシック" charset="0"/>
              </a:defRPr>
            </a:lvl3pPr>
            <a:lvl4pPr marL="1600200" indent="-228600" defTabSz="931863" eaLnBrk="0" hangingPunct="0">
              <a:defRPr sz="2400">
                <a:solidFill>
                  <a:schemeClr val="tx1"/>
                </a:solidFill>
                <a:latin typeface="Arial" charset="0"/>
                <a:ea typeface="ＭＳ Ｐゴシック" charset="0"/>
              </a:defRPr>
            </a:lvl4pPr>
            <a:lvl5pPr marL="2057400" indent="-228600" defTabSz="931863" eaLnBrk="0" hangingPunct="0">
              <a:defRPr sz="24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FA8225F-7AC5-6E4D-93D3-D2E20D144D6B}" type="slidenum">
              <a:rPr lang="en-AU" sz="1200"/>
              <a:pPr algn="r" eaLnBrk="1" hangingPunct="1"/>
              <a:t>20</a:t>
            </a:fld>
            <a:endParaRPr lang="en-AU" sz="1200"/>
          </a:p>
        </p:txBody>
      </p:sp>
      <p:sp>
        <p:nvSpPr>
          <p:cNvPr id="186370" name="Rectangle 2"/>
          <p:cNvSpPr>
            <a:spLocks noGrp="1" noRot="1" noChangeAspect="1" noChangeArrowheads="1" noTextEdit="1"/>
          </p:cNvSpPr>
          <p:nvPr>
            <p:ph type="sldImg"/>
          </p:nvPr>
        </p:nvSpPr>
        <p:spPr>
          <a:xfrm>
            <a:off x="1038225" y="722313"/>
            <a:ext cx="4811713" cy="3608387"/>
          </a:xfrm>
          <a:ln/>
        </p:spPr>
      </p:sp>
      <p:sp>
        <p:nvSpPr>
          <p:cNvPr id="186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ea typeface="ＭＳ Ｐゴシック" charset="0"/>
                <a:cs typeface="ＭＳ Ｐゴシック" charset="0"/>
              </a:rPr>
              <a:t>Let them use it and practice</a:t>
            </a:r>
          </a:p>
        </p:txBody>
      </p:sp>
    </p:spTree>
    <p:extLst>
      <p:ext uri="{BB962C8B-B14F-4D97-AF65-F5344CB8AC3E}">
        <p14:creationId xmlns:p14="http://schemas.microsoft.com/office/powerpoint/2010/main" val="1794604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516" eaLnBrk="0" hangingPunct="0">
              <a:defRPr sz="2500">
                <a:solidFill>
                  <a:schemeClr val="tx1"/>
                </a:solidFill>
                <a:latin typeface="Arial" charset="0"/>
                <a:ea typeface="ＭＳ Ｐゴシック" charset="0"/>
                <a:cs typeface="ＭＳ Ｐゴシック" charset="0"/>
              </a:defRPr>
            </a:lvl1pPr>
            <a:lvl2pPr marL="752241" indent="-289323" defTabSz="943516" eaLnBrk="0" hangingPunct="0">
              <a:defRPr sz="2500">
                <a:solidFill>
                  <a:schemeClr val="tx1"/>
                </a:solidFill>
                <a:latin typeface="Arial" charset="0"/>
                <a:ea typeface="ＭＳ Ｐゴシック" charset="0"/>
              </a:defRPr>
            </a:lvl2pPr>
            <a:lvl3pPr marL="1157294" indent="-231459" defTabSz="943516" eaLnBrk="0" hangingPunct="0">
              <a:defRPr sz="2500">
                <a:solidFill>
                  <a:schemeClr val="tx1"/>
                </a:solidFill>
                <a:latin typeface="Arial" charset="0"/>
                <a:ea typeface="ＭＳ Ｐゴシック" charset="0"/>
              </a:defRPr>
            </a:lvl3pPr>
            <a:lvl4pPr marL="1620211" indent="-231459" defTabSz="943516" eaLnBrk="0" hangingPunct="0">
              <a:defRPr sz="2500">
                <a:solidFill>
                  <a:schemeClr val="tx1"/>
                </a:solidFill>
                <a:latin typeface="Arial" charset="0"/>
                <a:ea typeface="ＭＳ Ｐゴシック" charset="0"/>
              </a:defRPr>
            </a:lvl4pPr>
            <a:lvl5pPr marL="2083129" indent="-231459" defTabSz="943516" eaLnBrk="0" hangingPunct="0">
              <a:defRPr sz="2500">
                <a:solidFill>
                  <a:schemeClr val="tx1"/>
                </a:solidFill>
                <a:latin typeface="Arial" charset="0"/>
                <a:ea typeface="ＭＳ Ｐゴシック" charset="0"/>
              </a:defRPr>
            </a:lvl5pPr>
            <a:lvl6pPr marL="2546046" indent="-231459" defTabSz="943516" eaLnBrk="0" fontAlgn="base" hangingPunct="0">
              <a:spcBef>
                <a:spcPct val="0"/>
              </a:spcBef>
              <a:spcAft>
                <a:spcPct val="0"/>
              </a:spcAft>
              <a:defRPr sz="2500">
                <a:solidFill>
                  <a:schemeClr val="tx1"/>
                </a:solidFill>
                <a:latin typeface="Arial" charset="0"/>
                <a:ea typeface="ＭＳ Ｐゴシック" charset="0"/>
              </a:defRPr>
            </a:lvl6pPr>
            <a:lvl7pPr marL="3008963" indent="-231459" defTabSz="943516" eaLnBrk="0" fontAlgn="base" hangingPunct="0">
              <a:spcBef>
                <a:spcPct val="0"/>
              </a:spcBef>
              <a:spcAft>
                <a:spcPct val="0"/>
              </a:spcAft>
              <a:defRPr sz="2500">
                <a:solidFill>
                  <a:schemeClr val="tx1"/>
                </a:solidFill>
                <a:latin typeface="Arial" charset="0"/>
                <a:ea typeface="ＭＳ Ｐゴシック" charset="0"/>
              </a:defRPr>
            </a:lvl7pPr>
            <a:lvl8pPr marL="3471881" indent="-231459" defTabSz="943516" eaLnBrk="0" fontAlgn="base" hangingPunct="0">
              <a:spcBef>
                <a:spcPct val="0"/>
              </a:spcBef>
              <a:spcAft>
                <a:spcPct val="0"/>
              </a:spcAft>
              <a:defRPr sz="2500">
                <a:solidFill>
                  <a:schemeClr val="tx1"/>
                </a:solidFill>
                <a:latin typeface="Arial" charset="0"/>
                <a:ea typeface="ＭＳ Ｐゴシック" charset="0"/>
              </a:defRPr>
            </a:lvl8pPr>
            <a:lvl9pPr marL="3934798" indent="-231459" defTabSz="943516" eaLnBrk="0" fontAlgn="base" hangingPunct="0">
              <a:spcBef>
                <a:spcPct val="0"/>
              </a:spcBef>
              <a:spcAft>
                <a:spcPct val="0"/>
              </a:spcAft>
              <a:defRPr sz="2500">
                <a:solidFill>
                  <a:schemeClr val="tx1"/>
                </a:solidFill>
                <a:latin typeface="Arial" charset="0"/>
                <a:ea typeface="ＭＳ Ｐゴシック" charset="0"/>
              </a:defRPr>
            </a:lvl9pPr>
          </a:lstStyle>
          <a:p>
            <a:pPr eaLnBrk="1" hangingPunct="1"/>
            <a:fld id="{BCA58F6D-D5F0-E64F-BBB6-63416AA063C0}" type="slidenum">
              <a:rPr lang="en-AU" sz="1200">
                <a:solidFill>
                  <a:prstClr val="black"/>
                </a:solidFill>
              </a:rPr>
              <a:pPr eaLnBrk="1" hangingPunct="1"/>
              <a:t>21</a:t>
            </a:fld>
            <a:endParaRPr lang="en-AU" sz="1200">
              <a:solidFill>
                <a:prstClr val="black"/>
              </a:solidFill>
            </a:endParaRPr>
          </a:p>
        </p:txBody>
      </p:sp>
      <p:sp>
        <p:nvSpPr>
          <p:cNvPr id="149506" name="Rectangle 2"/>
          <p:cNvSpPr>
            <a:spLocks noGrp="1" noRot="1" noChangeAspect="1" noChangeArrowheads="1" noTextEdit="1"/>
          </p:cNvSpPr>
          <p:nvPr>
            <p:ph type="sldImg"/>
          </p:nvPr>
        </p:nvSpPr>
        <p:spPr>
          <a:xfrm>
            <a:off x="1038225" y="722313"/>
            <a:ext cx="4811713" cy="3608387"/>
          </a:xfrm>
          <a:ln/>
        </p:spPr>
      </p:sp>
      <p:sp>
        <p:nvSpPr>
          <p:cNvPr id="149507" name="Rectangle 3"/>
          <p:cNvSpPr>
            <a:spLocks noGrp="1" noChangeArrowheads="1"/>
          </p:cNvSpPr>
          <p:nvPr>
            <p:ph type="body" idx="1"/>
          </p:nvPr>
        </p:nvSpPr>
        <p:spPr>
          <a:xfrm>
            <a:off x="918735" y="4571785"/>
            <a:ext cx="5050696" cy="4330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3341820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7"/>
          <p:cNvSpPr txBox="1">
            <a:spLocks noGrp="1" noChangeArrowheads="1"/>
          </p:cNvSpPr>
          <p:nvPr/>
        </p:nvSpPr>
        <p:spPr bwMode="auto">
          <a:xfrm>
            <a:off x="3901110" y="9140282"/>
            <a:ext cx="2985494" cy="48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43" tIns="47172" rIns="94343" bIns="47172" anchor="b"/>
          <a:lstStyle>
            <a:lvl1pPr defTabSz="931863" eaLnBrk="0" hangingPunct="0">
              <a:defRPr sz="2400">
                <a:solidFill>
                  <a:schemeClr val="tx1"/>
                </a:solidFill>
                <a:latin typeface="Arial" charset="0"/>
                <a:ea typeface="ＭＳ Ｐゴシック" charset="0"/>
                <a:cs typeface="ＭＳ Ｐゴシック" charset="0"/>
              </a:defRPr>
            </a:lvl1pPr>
            <a:lvl2pPr marL="742950" indent="-285750" defTabSz="931863" eaLnBrk="0" hangingPunct="0">
              <a:defRPr sz="2400">
                <a:solidFill>
                  <a:schemeClr val="tx1"/>
                </a:solidFill>
                <a:latin typeface="Arial" charset="0"/>
                <a:ea typeface="ＭＳ Ｐゴシック" charset="0"/>
              </a:defRPr>
            </a:lvl2pPr>
            <a:lvl3pPr marL="1143000" indent="-228600" defTabSz="931863" eaLnBrk="0" hangingPunct="0">
              <a:defRPr sz="2400">
                <a:solidFill>
                  <a:schemeClr val="tx1"/>
                </a:solidFill>
                <a:latin typeface="Arial" charset="0"/>
                <a:ea typeface="ＭＳ Ｐゴシック" charset="0"/>
              </a:defRPr>
            </a:lvl3pPr>
            <a:lvl4pPr marL="1600200" indent="-228600" defTabSz="931863" eaLnBrk="0" hangingPunct="0">
              <a:defRPr sz="2400">
                <a:solidFill>
                  <a:schemeClr val="tx1"/>
                </a:solidFill>
                <a:latin typeface="Arial" charset="0"/>
                <a:ea typeface="ＭＳ Ｐゴシック" charset="0"/>
              </a:defRPr>
            </a:lvl4pPr>
            <a:lvl5pPr marL="2057400" indent="-228600" defTabSz="931863" eaLnBrk="0" hangingPunct="0">
              <a:defRPr sz="24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FA8225F-7AC5-6E4D-93D3-D2E20D144D6B}" type="slidenum">
              <a:rPr lang="en-AU" sz="1200"/>
              <a:pPr algn="r" eaLnBrk="1" hangingPunct="1"/>
              <a:t>22</a:t>
            </a:fld>
            <a:endParaRPr lang="en-AU" sz="1200"/>
          </a:p>
        </p:txBody>
      </p:sp>
      <p:sp>
        <p:nvSpPr>
          <p:cNvPr id="186370" name="Rectangle 2"/>
          <p:cNvSpPr>
            <a:spLocks noGrp="1" noRot="1" noChangeAspect="1" noChangeArrowheads="1" noTextEdit="1"/>
          </p:cNvSpPr>
          <p:nvPr>
            <p:ph type="sldImg"/>
          </p:nvPr>
        </p:nvSpPr>
        <p:spPr>
          <a:xfrm>
            <a:off x="1038225" y="722313"/>
            <a:ext cx="4811713" cy="3608387"/>
          </a:xfrm>
          <a:ln/>
        </p:spPr>
      </p:sp>
      <p:sp>
        <p:nvSpPr>
          <p:cNvPr id="186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ea typeface="ＭＳ Ｐゴシック" charset="0"/>
                <a:cs typeface="ＭＳ Ｐゴシック" charset="0"/>
              </a:rPr>
              <a:t>Let them use it and practice</a:t>
            </a:r>
          </a:p>
        </p:txBody>
      </p:sp>
    </p:spTree>
    <p:extLst>
      <p:ext uri="{BB962C8B-B14F-4D97-AF65-F5344CB8AC3E}">
        <p14:creationId xmlns:p14="http://schemas.microsoft.com/office/powerpoint/2010/main" val="3392444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7"/>
          <p:cNvSpPr txBox="1">
            <a:spLocks noGrp="1" noChangeArrowheads="1"/>
          </p:cNvSpPr>
          <p:nvPr/>
        </p:nvSpPr>
        <p:spPr bwMode="auto">
          <a:xfrm>
            <a:off x="3901110" y="9140282"/>
            <a:ext cx="2985494" cy="48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43" tIns="47172" rIns="94343" bIns="47172" anchor="b"/>
          <a:lstStyle>
            <a:lvl1pPr defTabSz="931863" eaLnBrk="0" hangingPunct="0">
              <a:defRPr sz="2400">
                <a:solidFill>
                  <a:schemeClr val="tx1"/>
                </a:solidFill>
                <a:latin typeface="Arial" charset="0"/>
                <a:ea typeface="ＭＳ Ｐゴシック" charset="0"/>
                <a:cs typeface="ＭＳ Ｐゴシック" charset="0"/>
              </a:defRPr>
            </a:lvl1pPr>
            <a:lvl2pPr marL="742950" indent="-285750" defTabSz="931863" eaLnBrk="0" hangingPunct="0">
              <a:defRPr sz="2400">
                <a:solidFill>
                  <a:schemeClr val="tx1"/>
                </a:solidFill>
                <a:latin typeface="Arial" charset="0"/>
                <a:ea typeface="ＭＳ Ｐゴシック" charset="0"/>
              </a:defRPr>
            </a:lvl2pPr>
            <a:lvl3pPr marL="1143000" indent="-228600" defTabSz="931863" eaLnBrk="0" hangingPunct="0">
              <a:defRPr sz="2400">
                <a:solidFill>
                  <a:schemeClr val="tx1"/>
                </a:solidFill>
                <a:latin typeface="Arial" charset="0"/>
                <a:ea typeface="ＭＳ Ｐゴシック" charset="0"/>
              </a:defRPr>
            </a:lvl3pPr>
            <a:lvl4pPr marL="1600200" indent="-228600" defTabSz="931863" eaLnBrk="0" hangingPunct="0">
              <a:defRPr sz="2400">
                <a:solidFill>
                  <a:schemeClr val="tx1"/>
                </a:solidFill>
                <a:latin typeface="Arial" charset="0"/>
                <a:ea typeface="ＭＳ Ｐゴシック" charset="0"/>
              </a:defRPr>
            </a:lvl4pPr>
            <a:lvl5pPr marL="2057400" indent="-228600" defTabSz="931863" eaLnBrk="0" hangingPunct="0">
              <a:defRPr sz="24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FA8225F-7AC5-6E4D-93D3-D2E20D144D6B}" type="slidenum">
              <a:rPr lang="en-AU" sz="1200"/>
              <a:pPr algn="r" eaLnBrk="1" hangingPunct="1"/>
              <a:t>23</a:t>
            </a:fld>
            <a:endParaRPr lang="en-AU" sz="1200"/>
          </a:p>
        </p:txBody>
      </p:sp>
      <p:sp>
        <p:nvSpPr>
          <p:cNvPr id="186370" name="Rectangle 2"/>
          <p:cNvSpPr>
            <a:spLocks noGrp="1" noRot="1" noChangeAspect="1" noChangeArrowheads="1" noTextEdit="1"/>
          </p:cNvSpPr>
          <p:nvPr>
            <p:ph type="sldImg"/>
          </p:nvPr>
        </p:nvSpPr>
        <p:spPr>
          <a:xfrm>
            <a:off x="1038225" y="722313"/>
            <a:ext cx="4811713" cy="3608387"/>
          </a:xfrm>
          <a:ln/>
        </p:spPr>
      </p:sp>
      <p:sp>
        <p:nvSpPr>
          <p:cNvPr id="186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ea typeface="ＭＳ Ｐゴシック" charset="0"/>
                <a:cs typeface="ＭＳ Ｐゴシック" charset="0"/>
              </a:rPr>
              <a:t>Let them use it and practice.   </a:t>
            </a:r>
          </a:p>
        </p:txBody>
      </p:sp>
    </p:spTree>
    <p:extLst>
      <p:ext uri="{BB962C8B-B14F-4D97-AF65-F5344CB8AC3E}">
        <p14:creationId xmlns:p14="http://schemas.microsoft.com/office/powerpoint/2010/main" val="1261006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Rectangle 7"/>
          <p:cNvSpPr txBox="1">
            <a:spLocks noGrp="1" noChangeArrowheads="1"/>
          </p:cNvSpPr>
          <p:nvPr/>
        </p:nvSpPr>
        <p:spPr bwMode="auto">
          <a:xfrm>
            <a:off x="3901110" y="9140282"/>
            <a:ext cx="2985494" cy="48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43" tIns="47172" rIns="94343" bIns="47172" anchor="b"/>
          <a:lstStyle>
            <a:lvl1pPr defTabSz="931863" eaLnBrk="0" hangingPunct="0">
              <a:defRPr sz="2400">
                <a:solidFill>
                  <a:schemeClr val="tx1"/>
                </a:solidFill>
                <a:latin typeface="Arial" charset="0"/>
                <a:ea typeface="ＭＳ Ｐゴシック" charset="0"/>
                <a:cs typeface="ＭＳ Ｐゴシック" charset="0"/>
              </a:defRPr>
            </a:lvl1pPr>
            <a:lvl2pPr marL="742950" indent="-285750" defTabSz="931863" eaLnBrk="0" hangingPunct="0">
              <a:defRPr sz="2400">
                <a:solidFill>
                  <a:schemeClr val="tx1"/>
                </a:solidFill>
                <a:latin typeface="Arial" charset="0"/>
                <a:ea typeface="ＭＳ Ｐゴシック" charset="0"/>
              </a:defRPr>
            </a:lvl2pPr>
            <a:lvl3pPr marL="1143000" indent="-228600" defTabSz="931863" eaLnBrk="0" hangingPunct="0">
              <a:defRPr sz="2400">
                <a:solidFill>
                  <a:schemeClr val="tx1"/>
                </a:solidFill>
                <a:latin typeface="Arial" charset="0"/>
                <a:ea typeface="ＭＳ Ｐゴシック" charset="0"/>
              </a:defRPr>
            </a:lvl3pPr>
            <a:lvl4pPr marL="1600200" indent="-228600" defTabSz="931863" eaLnBrk="0" hangingPunct="0">
              <a:defRPr sz="2400">
                <a:solidFill>
                  <a:schemeClr val="tx1"/>
                </a:solidFill>
                <a:latin typeface="Arial" charset="0"/>
                <a:ea typeface="ＭＳ Ｐゴシック" charset="0"/>
              </a:defRPr>
            </a:lvl4pPr>
            <a:lvl5pPr marL="2057400" indent="-228600" defTabSz="931863" eaLnBrk="0" hangingPunct="0">
              <a:defRPr sz="24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FA8225F-7AC5-6E4D-93D3-D2E20D144D6B}" type="slidenum">
              <a:rPr lang="en-AU" sz="1200"/>
              <a:pPr algn="r" eaLnBrk="1" hangingPunct="1"/>
              <a:t>24</a:t>
            </a:fld>
            <a:endParaRPr lang="en-AU" sz="1200"/>
          </a:p>
        </p:txBody>
      </p:sp>
      <p:sp>
        <p:nvSpPr>
          <p:cNvPr id="186370" name="Rectangle 2"/>
          <p:cNvSpPr>
            <a:spLocks noGrp="1" noRot="1" noChangeAspect="1" noChangeArrowheads="1" noTextEdit="1"/>
          </p:cNvSpPr>
          <p:nvPr>
            <p:ph type="sldImg"/>
          </p:nvPr>
        </p:nvSpPr>
        <p:spPr>
          <a:xfrm>
            <a:off x="1038225" y="722313"/>
            <a:ext cx="4811713" cy="3608387"/>
          </a:xfrm>
          <a:ln/>
        </p:spPr>
      </p:sp>
      <p:sp>
        <p:nvSpPr>
          <p:cNvPr id="186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charset="0"/>
                <a:cs typeface="ＭＳ Ｐゴシック" charset="0"/>
              </a:rPr>
              <a:t>Let them use it and practice. Have blank</a:t>
            </a:r>
            <a:r>
              <a:rPr lang="en-US" baseline="0" dirty="0">
                <a:ea typeface="ＭＳ Ｐゴシック" charset="0"/>
                <a:cs typeface="ＭＳ Ｐゴシック" charset="0"/>
              </a:rPr>
              <a:t> JSA’s or just the risk calculator portion to hand out.  Describe a common task with enough detail so that the risk can be analyzed and determined.</a:t>
            </a:r>
            <a:endParaRPr lang="en-US" dirty="0">
              <a:ea typeface="ＭＳ Ｐゴシック" charset="0"/>
              <a:cs typeface="ＭＳ Ｐゴシック" charset="0"/>
            </a:endParaRPr>
          </a:p>
          <a:p>
            <a:pPr eaLnBrk="1" hangingPunct="1"/>
            <a:endParaRPr lang="en-US" dirty="0">
              <a:ea typeface="ＭＳ Ｐゴシック" charset="0"/>
              <a:cs typeface="ＭＳ Ｐゴシック" charset="0"/>
            </a:endParaRPr>
          </a:p>
        </p:txBody>
      </p:sp>
    </p:spTree>
    <p:extLst>
      <p:ext uri="{BB962C8B-B14F-4D97-AF65-F5344CB8AC3E}">
        <p14:creationId xmlns:p14="http://schemas.microsoft.com/office/powerpoint/2010/main" val="4249120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more detailed description of the Risk Actions.</a:t>
            </a:r>
          </a:p>
        </p:txBody>
      </p:sp>
      <p:sp>
        <p:nvSpPr>
          <p:cNvPr id="4" name="Slide Number Placeholder 3"/>
          <p:cNvSpPr>
            <a:spLocks noGrp="1"/>
          </p:cNvSpPr>
          <p:nvPr>
            <p:ph type="sldNum" sz="quarter" idx="10"/>
          </p:nvPr>
        </p:nvSpPr>
        <p:spPr/>
        <p:txBody>
          <a:bodyPr/>
          <a:lstStyle/>
          <a:p>
            <a:fld id="{7EC8E618-FC26-4DFA-B269-433D2E57B260}" type="slidenum">
              <a:rPr lang="en-US" smtClean="0"/>
              <a:t>25</a:t>
            </a:fld>
            <a:endParaRPr lang="en-US"/>
          </a:p>
        </p:txBody>
      </p:sp>
    </p:spTree>
    <p:extLst>
      <p:ext uri="{BB962C8B-B14F-4D97-AF65-F5344CB8AC3E}">
        <p14:creationId xmlns:p14="http://schemas.microsoft.com/office/powerpoint/2010/main" val="1450529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specialty</a:t>
            </a:r>
            <a:r>
              <a:rPr lang="en-US" baseline="0" dirty="0"/>
              <a:t> or high risk work, use the JSA supplement to identify additional concerns and control methods.  Attach the JSA supplement to the JSA and turn it in with the JSA upon completion of the work.</a:t>
            </a:r>
            <a:endParaRPr lang="en-US" dirty="0"/>
          </a:p>
        </p:txBody>
      </p:sp>
      <p:sp>
        <p:nvSpPr>
          <p:cNvPr id="4" name="Slide Number Placeholder 3"/>
          <p:cNvSpPr>
            <a:spLocks noGrp="1"/>
          </p:cNvSpPr>
          <p:nvPr>
            <p:ph type="sldNum" sz="quarter" idx="10"/>
          </p:nvPr>
        </p:nvSpPr>
        <p:spPr/>
        <p:txBody>
          <a:bodyPr/>
          <a:lstStyle/>
          <a:p>
            <a:fld id="{7EC8E618-FC26-4DFA-B269-433D2E57B260}" type="slidenum">
              <a:rPr lang="en-US" smtClean="0"/>
              <a:t>26</a:t>
            </a:fld>
            <a:endParaRPr lang="en-US"/>
          </a:p>
        </p:txBody>
      </p:sp>
    </p:spTree>
    <p:extLst>
      <p:ext uri="{BB962C8B-B14F-4D97-AF65-F5344CB8AC3E}">
        <p14:creationId xmlns:p14="http://schemas.microsoft.com/office/powerpoint/2010/main" val="566722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705600" y="4206240"/>
            <a:ext cx="960120" cy="457200"/>
          </a:xfrm>
        </p:spPr>
        <p:txBody>
          <a:bodyPr/>
          <a:lstStyle/>
          <a:p>
            <a:fld id="{F44AA31D-D7B8-4043-8281-8432C327EFE3}" type="datetimeFigureOut">
              <a:rPr lang="en-US" smtClean="0"/>
              <a:t>5/26/2016</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B91E242-65F1-4AE4-BD17-CB1A99C619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44AA31D-D7B8-4043-8281-8432C327EFE3}"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44AA31D-D7B8-4043-8281-8432C327EFE3}"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Vertical Tex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662">
              <a:solidFill>
                <a:prstClr val="white"/>
              </a:solidFill>
            </a:endParaRPr>
          </a:p>
        </p:txBody>
      </p:sp>
      <p:sp>
        <p:nvSpPr>
          <p:cNvPr id="5" name="Slide Number Placeholder 8"/>
          <p:cNvSpPr txBox="1">
            <a:spLocks/>
          </p:cNvSpPr>
          <p:nvPr userDrawn="1"/>
        </p:nvSpPr>
        <p:spPr>
          <a:xfrm>
            <a:off x="7549676" y="6032646"/>
            <a:ext cx="1513473" cy="715864"/>
          </a:xfrm>
          <a:prstGeom prst="rect">
            <a:avLst/>
          </a:prstGeom>
          <a:ln/>
        </p:spPr>
        <p:txBody>
          <a:bodyPr/>
          <a:lstStyle>
            <a:defPPr>
              <a:defRPr lang="en-US"/>
            </a:defPPr>
            <a:lvl1pPr algn="l" rtl="0" eaLnBrk="0" fontAlgn="base" hangingPunct="0">
              <a:spcBef>
                <a:spcPct val="20000"/>
              </a:spcBef>
              <a:spcAft>
                <a:spcPct val="0"/>
              </a:spcAft>
              <a:defRPr sz="3600" kern="1200">
                <a:solidFill>
                  <a:schemeClr val="tx1"/>
                </a:solidFill>
                <a:latin typeface="Arial" charset="0"/>
                <a:ea typeface="ＭＳ Ｐゴシック" charset="0"/>
                <a:cs typeface="Arial" charset="0"/>
              </a:defRPr>
            </a:lvl1pPr>
            <a:lvl2pPr marL="742950" indent="-285750" algn="l" rtl="0" eaLnBrk="0" fontAlgn="base" hangingPunct="0">
              <a:spcBef>
                <a:spcPct val="20000"/>
              </a:spcBef>
              <a:spcAft>
                <a:spcPct val="0"/>
              </a:spcAft>
              <a:defRPr sz="3600" kern="1200">
                <a:solidFill>
                  <a:schemeClr val="tx1"/>
                </a:solidFill>
                <a:latin typeface="Arial" charset="0"/>
                <a:ea typeface="Arial" charset="0"/>
                <a:cs typeface="Arial" charset="0"/>
              </a:defRPr>
            </a:lvl2pPr>
            <a:lvl3pPr marL="1143000" indent="-228600" algn="l" rtl="0" eaLnBrk="0" fontAlgn="base" hangingPunct="0">
              <a:spcBef>
                <a:spcPct val="20000"/>
              </a:spcBef>
              <a:spcAft>
                <a:spcPct val="0"/>
              </a:spcAft>
              <a:defRPr sz="3600" kern="1200">
                <a:solidFill>
                  <a:schemeClr val="tx1"/>
                </a:solidFill>
                <a:latin typeface="Arial" charset="0"/>
                <a:ea typeface="Arial" charset="0"/>
                <a:cs typeface="Arial" charset="0"/>
              </a:defRPr>
            </a:lvl3pPr>
            <a:lvl4pPr marL="1600200" indent="-228600" algn="l" rtl="0" eaLnBrk="0" fontAlgn="base" hangingPunct="0">
              <a:spcBef>
                <a:spcPct val="20000"/>
              </a:spcBef>
              <a:spcAft>
                <a:spcPct val="0"/>
              </a:spcAft>
              <a:defRPr sz="3600" kern="1200">
                <a:solidFill>
                  <a:schemeClr val="tx1"/>
                </a:solidFill>
                <a:latin typeface="Arial" charset="0"/>
                <a:ea typeface="Arial" charset="0"/>
                <a:cs typeface="Arial" charset="0"/>
              </a:defRPr>
            </a:lvl4pPr>
            <a:lvl5pPr marL="2057400" indent="-228600" algn="l" rtl="0" eaLnBrk="0" fontAlgn="base" hangingPunct="0">
              <a:spcBef>
                <a:spcPct val="20000"/>
              </a:spcBef>
              <a:spcAft>
                <a:spcPct val="0"/>
              </a:spcAft>
              <a:defRPr sz="3600" kern="1200">
                <a:solidFill>
                  <a:schemeClr val="tx1"/>
                </a:solidFill>
                <a:latin typeface="Arial" charset="0"/>
                <a:ea typeface="Arial" charset="0"/>
                <a:cs typeface="Arial" charset="0"/>
              </a:defRPr>
            </a:lvl5pPr>
            <a:lvl6pPr marL="2514600" indent="-228600" algn="l" defTabSz="914400" rtl="0" eaLnBrk="0" fontAlgn="base" latinLnBrk="0" hangingPunct="0">
              <a:spcBef>
                <a:spcPct val="0"/>
              </a:spcBef>
              <a:spcAft>
                <a:spcPct val="0"/>
              </a:spcAft>
              <a:defRPr sz="3600" kern="1200">
                <a:solidFill>
                  <a:schemeClr val="tx1"/>
                </a:solidFill>
                <a:latin typeface="Arial" charset="0"/>
                <a:ea typeface="Arial" charset="0"/>
                <a:cs typeface="Arial" charset="0"/>
              </a:defRPr>
            </a:lvl6pPr>
            <a:lvl7pPr marL="2971800" indent="-228600" algn="l" defTabSz="914400" rtl="0" eaLnBrk="0" fontAlgn="base" latinLnBrk="0" hangingPunct="0">
              <a:spcBef>
                <a:spcPct val="0"/>
              </a:spcBef>
              <a:spcAft>
                <a:spcPct val="0"/>
              </a:spcAft>
              <a:defRPr sz="3600" kern="1200">
                <a:solidFill>
                  <a:schemeClr val="tx1"/>
                </a:solidFill>
                <a:latin typeface="Arial" charset="0"/>
                <a:ea typeface="Arial" charset="0"/>
                <a:cs typeface="Arial" charset="0"/>
              </a:defRPr>
            </a:lvl7pPr>
            <a:lvl8pPr marL="3429000" indent="-228600" algn="l" defTabSz="914400" rtl="0" eaLnBrk="0" fontAlgn="base" latinLnBrk="0" hangingPunct="0">
              <a:spcBef>
                <a:spcPct val="0"/>
              </a:spcBef>
              <a:spcAft>
                <a:spcPct val="0"/>
              </a:spcAft>
              <a:defRPr sz="3600" kern="1200">
                <a:solidFill>
                  <a:schemeClr val="tx1"/>
                </a:solidFill>
                <a:latin typeface="Arial" charset="0"/>
                <a:ea typeface="Arial" charset="0"/>
                <a:cs typeface="Arial" charset="0"/>
              </a:defRPr>
            </a:lvl8pPr>
            <a:lvl9pPr marL="3886200" indent="-228600" algn="l" defTabSz="914400" rtl="0" eaLnBrk="0" fontAlgn="base" latinLnBrk="0" hangingPunct="0">
              <a:spcBef>
                <a:spcPct val="0"/>
              </a:spcBef>
              <a:spcAft>
                <a:spcPct val="0"/>
              </a:spcAft>
              <a:defRPr sz="3600" kern="1200">
                <a:solidFill>
                  <a:schemeClr val="tx1"/>
                </a:solidFill>
                <a:latin typeface="Arial" charset="0"/>
                <a:ea typeface="Arial" charset="0"/>
                <a:cs typeface="Arial" charset="0"/>
              </a:defRPr>
            </a:lvl9pPr>
          </a:lstStyle>
          <a:p>
            <a:pPr algn="r" eaLnBrk="1" hangingPunct="1">
              <a:defRPr/>
            </a:pPr>
            <a:fld id="{4F014397-B9E1-1545-80C3-5B2D4CB01930}" type="slidenum">
              <a:rPr lang="en-US" sz="3323" smtClean="0">
                <a:solidFill>
                  <a:schemeClr val="tx1"/>
                </a:solidFill>
              </a:rPr>
              <a:pPr algn="r" eaLnBrk="1" hangingPunct="1">
                <a:defRPr/>
              </a:pPr>
              <a:t>‹#›</a:t>
            </a:fld>
            <a:endParaRPr lang="en-US" sz="3323" dirty="0">
              <a:solidFill>
                <a:schemeClr val="tx1"/>
              </a:solidFill>
            </a:endParaRPr>
          </a:p>
        </p:txBody>
      </p:sp>
    </p:spTree>
    <p:extLst>
      <p:ext uri="{BB962C8B-B14F-4D97-AF65-F5344CB8AC3E}">
        <p14:creationId xmlns:p14="http://schemas.microsoft.com/office/powerpoint/2010/main" val="2939176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8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047154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44AA31D-D7B8-4043-8281-8432C327EFE3}"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44AA31D-D7B8-4043-8281-8432C327EFE3}"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44AA31D-D7B8-4043-8281-8432C327EFE3}"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F44AA31D-D7B8-4043-8281-8432C327EFE3}" type="datetimeFigureOut">
              <a:rPr lang="en-US" smtClean="0"/>
              <a:t>5/26/2016</a:t>
            </a:fld>
            <a:endParaRPr lang="en-US"/>
          </a:p>
        </p:txBody>
      </p:sp>
      <p:sp>
        <p:nvSpPr>
          <p:cNvPr id="27" name="Slide Number Placeholder 26"/>
          <p:cNvSpPr>
            <a:spLocks noGrp="1"/>
          </p:cNvSpPr>
          <p:nvPr>
            <p:ph type="sldNum" sz="quarter" idx="11"/>
          </p:nvPr>
        </p:nvSpPr>
        <p:spPr/>
        <p:txBody>
          <a:bodyPr rtlCol="0"/>
          <a:lstStyle/>
          <a:p>
            <a:fld id="{6B91E242-65F1-4AE4-BD17-CB1A99C6192B}"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6583680" y="612648"/>
            <a:ext cx="957264" cy="457200"/>
          </a:xfrm>
        </p:spPr>
        <p:txBody>
          <a:bodyPr/>
          <a:lstStyle/>
          <a:p>
            <a:fld id="{F44AA31D-D7B8-4043-8281-8432C327EFE3}" type="datetimeFigureOut">
              <a:rPr lang="en-US" smtClean="0"/>
              <a:t>5/26/2016</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B91E242-65F1-4AE4-BD17-CB1A99C619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4AA31D-D7B8-4043-8281-8432C327EFE3}" type="datetimeFigureOut">
              <a:rPr lang="en-US" smtClean="0"/>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44AA31D-D7B8-4043-8281-8432C327EFE3}"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F44AA31D-D7B8-4043-8281-8432C327EFE3}"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1E242-65F1-4AE4-BD17-CB1A99C619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F44AA31D-D7B8-4043-8281-8432C327EFE3}" type="datetimeFigureOut">
              <a:rPr lang="en-US" smtClean="0"/>
              <a:t>5/26/2016</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B91E242-65F1-4AE4-BD17-CB1A99C619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owergeneration.southernco.com/depts/engineering/step/"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1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media2.mp3"/><Relationship Id="rId7" Type="http://schemas.openxmlformats.org/officeDocument/2006/relationships/image" Target="../media/image13.png"/><Relationship Id="rId2" Type="http://schemas.microsoft.com/office/2007/relationships/media" Target="../media/media2.mp3"/><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media/media3.mp3"/><Relationship Id="rId7" Type="http://schemas.openxmlformats.org/officeDocument/2006/relationships/image" Target="../media/image13.png"/><Relationship Id="rId2" Type="http://schemas.microsoft.com/office/2007/relationships/media" Target="../media/media3.mp3"/><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audio" Target="../media/media4.mp3"/><Relationship Id="rId7" Type="http://schemas.openxmlformats.org/officeDocument/2006/relationships/image" Target="../media/image13.png"/><Relationship Id="rId2" Type="http://schemas.microsoft.com/office/2007/relationships/media" Target="../media/media4.mp3"/><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media5.mp3"/><Relationship Id="rId7" Type="http://schemas.openxmlformats.org/officeDocument/2006/relationships/image" Target="../media/image13.png"/><Relationship Id="rId2" Type="http://schemas.microsoft.com/office/2007/relationships/media" Target="../media/media5.mp3"/><Relationship Id="rId1" Type="http://schemas.openxmlformats.org/officeDocument/2006/relationships/tags" Target="../tags/tag5.xml"/><Relationship Id="rId6" Type="http://schemas.openxmlformats.org/officeDocument/2006/relationships/image" Target="../media/image12.pn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media6.mp3"/><Relationship Id="rId7" Type="http://schemas.openxmlformats.org/officeDocument/2006/relationships/image" Target="../media/image13.png"/><Relationship Id="rId2" Type="http://schemas.microsoft.com/office/2007/relationships/media" Target="../media/media6.mp3"/><Relationship Id="rId1" Type="http://schemas.openxmlformats.org/officeDocument/2006/relationships/tags" Target="../tags/tag6.xml"/><Relationship Id="rId6" Type="http://schemas.openxmlformats.org/officeDocument/2006/relationships/image" Target="../media/image12.pn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http://www.southerncompany.com/i/socoHeaderHome1.jp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3647" y="533400"/>
            <a:ext cx="8458200" cy="1905000"/>
          </a:xfrm>
        </p:spPr>
        <p:txBody>
          <a:bodyPr>
            <a:normAutofit fontScale="90000"/>
          </a:bodyPr>
          <a:lstStyle/>
          <a:p>
            <a:pPr algn="ctr"/>
            <a:r>
              <a:rPr lang="en-US" dirty="0">
                <a:latin typeface="Segoe UI Semibold" panose="020B0702040204020203" pitchFamily="34" charset="0"/>
              </a:rPr>
              <a:t/>
            </a:r>
            <a:br>
              <a:rPr lang="en-US" dirty="0">
                <a:latin typeface="Segoe UI Semibold" panose="020B0702040204020203" pitchFamily="34" charset="0"/>
              </a:rPr>
            </a:br>
            <a:r>
              <a:rPr lang="en-US" dirty="0">
                <a:latin typeface="Segoe UI Semibold" panose="020B0702040204020203" pitchFamily="34" charset="0"/>
              </a:rPr>
              <a:t/>
            </a:r>
            <a:br>
              <a:rPr lang="en-US" dirty="0">
                <a:latin typeface="Segoe UI Semibold" panose="020B0702040204020203" pitchFamily="34" charset="0"/>
              </a:rPr>
            </a:br>
            <a:r>
              <a:rPr lang="en-US" dirty="0">
                <a:latin typeface="Segoe UI Semibold" panose="020B0702040204020203" pitchFamily="34" charset="0"/>
              </a:rPr>
              <a:t>Pre-Task Planning</a:t>
            </a:r>
            <a:br>
              <a:rPr lang="en-US" dirty="0">
                <a:latin typeface="Segoe UI Semibold" panose="020B0702040204020203" pitchFamily="34" charset="0"/>
              </a:rPr>
            </a:br>
            <a:r>
              <a:rPr lang="en-US" dirty="0">
                <a:latin typeface="Segoe UI Semibold" panose="020B0702040204020203" pitchFamily="34" charset="0"/>
              </a:rPr>
              <a:t/>
            </a:r>
            <a:br>
              <a:rPr lang="en-US" dirty="0">
                <a:latin typeface="Segoe UI Semibold" panose="020B0702040204020203" pitchFamily="34" charset="0"/>
              </a:rPr>
            </a:br>
            <a:r>
              <a:rPr lang="en-US" dirty="0">
                <a:latin typeface="Segoe UI Semibold" panose="020B0702040204020203" pitchFamily="34" charset="0"/>
              </a:rPr>
              <a:t>The JSA Process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600" y="5521426"/>
            <a:ext cx="2434947" cy="1028084"/>
          </a:xfrm>
          <a:prstGeom prst="rect">
            <a:avLst/>
          </a:prstGeom>
        </p:spPr>
      </p:pic>
      <p:pic>
        <p:nvPicPr>
          <p:cNvPr id="5" name="Picture 4" descr="STEP">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52400" y="5715000"/>
            <a:ext cx="2438400" cy="906780"/>
          </a:xfrm>
          <a:prstGeom prst="rect">
            <a:avLst/>
          </a:prstGeom>
          <a:noFill/>
          <a:ln>
            <a:noFill/>
          </a:ln>
        </p:spPr>
      </p:pic>
      <p:sp>
        <p:nvSpPr>
          <p:cNvPr id="3" name="TextBox 2"/>
          <p:cNvSpPr txBox="1"/>
          <p:nvPr/>
        </p:nvSpPr>
        <p:spPr>
          <a:xfrm>
            <a:off x="2567836" y="4572000"/>
            <a:ext cx="3962400" cy="923330"/>
          </a:xfrm>
          <a:prstGeom prst="rect">
            <a:avLst/>
          </a:prstGeom>
          <a:noFill/>
        </p:spPr>
        <p:txBody>
          <a:bodyPr wrap="square" rtlCol="0">
            <a:spAutoFit/>
          </a:bodyPr>
          <a:lstStyle/>
          <a:p>
            <a:pPr algn="ctr"/>
            <a:r>
              <a:rPr lang="en-US" dirty="0" smtClean="0">
                <a:latin typeface="Segoe UI Semibold" panose="020B0702040204020203" pitchFamily="34" charset="0"/>
              </a:rPr>
              <a:t>Note – Some slides are narrated.  Have volume set at appropriate level</a:t>
            </a:r>
            <a:endParaRPr lang="en-US" dirty="0">
              <a:latin typeface="Segoe UI Semibold" panose="020B0702040204020203" pitchFamily="34" charset="0"/>
            </a:endParaRPr>
          </a:p>
        </p:txBody>
      </p:sp>
    </p:spTree>
    <p:extLst>
      <p:ext uri="{BB962C8B-B14F-4D97-AF65-F5344CB8AC3E}">
        <p14:creationId xmlns:p14="http://schemas.microsoft.com/office/powerpoint/2010/main" val="2234618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1000"/>
                                        <p:tgtEl>
                                          <p:spTgt spid="3"/>
                                        </p:tgtEl>
                                      </p:cBhvr>
                                    </p:animEffect>
                                    <p:anim calcmode="lin" valueType="num">
                                      <p:cBhvr>
                                        <p:cTn id="14" dur="1000"/>
                                        <p:tgtEl>
                                          <p:spTgt spid="3"/>
                                        </p:tgtEl>
                                        <p:attrNameLst>
                                          <p:attrName>ppt_x</p:attrName>
                                        </p:attrNameLst>
                                      </p:cBhvr>
                                      <p:tavLst>
                                        <p:tav tm="0">
                                          <p:val>
                                            <p:strVal val="ppt_x"/>
                                          </p:val>
                                        </p:tav>
                                        <p:tav tm="100000">
                                          <p:val>
                                            <p:strVal val="ppt_x"/>
                                          </p:val>
                                        </p:tav>
                                      </p:tavLst>
                                    </p:anim>
                                    <p:anim calcmode="lin" valueType="num">
                                      <p:cBhvr>
                                        <p:cTn id="15" dur="1000"/>
                                        <p:tgtEl>
                                          <p:spTgt spid="3"/>
                                        </p:tgtEl>
                                        <p:attrNameLst>
                                          <p:attrName>ppt_y</p:attrName>
                                        </p:attrNameLst>
                                      </p:cBhvr>
                                      <p:tavLst>
                                        <p:tav tm="0">
                                          <p:val>
                                            <p:strVal val="ppt_y"/>
                                          </p:val>
                                        </p:tav>
                                        <p:tav tm="100000">
                                          <p:val>
                                            <p:strVal val="ppt_y+.1"/>
                                          </p:val>
                                        </p:tav>
                                      </p:tavLst>
                                    </p:anim>
                                    <p:set>
                                      <p:cBhvr>
                                        <p:cTn id="16"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763000" cy="762000"/>
          </a:xfrm>
        </p:spPr>
        <p:txBody>
          <a:bodyPr>
            <a:normAutofit fontScale="90000"/>
          </a:bodyPr>
          <a:lstStyle/>
          <a:p>
            <a:r>
              <a:rPr lang="en-US" sz="3200" dirty="0">
                <a:latin typeface="Segoe UI" panose="020B0502040204020203" pitchFamily="34" charset="0"/>
                <a:ea typeface="Segoe UI" panose="020B0502040204020203" pitchFamily="34" charset="0"/>
                <a:cs typeface="Segoe UI" panose="020B0502040204020203" pitchFamily="34" charset="0"/>
              </a:rPr>
              <a:t>Evaluate Hazards &amp; Choose Corrective Measures</a:t>
            </a:r>
          </a:p>
        </p:txBody>
      </p:sp>
      <p:sp>
        <p:nvSpPr>
          <p:cNvPr id="3" name="Content Placeholder 2"/>
          <p:cNvSpPr>
            <a:spLocks noGrp="1"/>
          </p:cNvSpPr>
          <p:nvPr>
            <p:ph idx="1"/>
          </p:nvPr>
        </p:nvSpPr>
        <p:spPr>
          <a:xfrm>
            <a:off x="228600" y="1828800"/>
            <a:ext cx="4267200" cy="4325112"/>
          </a:xfr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a:normAutofit/>
          </a:bodyPr>
          <a:lstStyle/>
          <a:p>
            <a:pPr marL="109728" indent="0">
              <a:buNone/>
            </a:pPr>
            <a:r>
              <a:rPr lang="en-US" sz="2400" u="sng" dirty="0">
                <a:latin typeface="Segoe UI" panose="020B0502040204020203" pitchFamily="34" charset="0"/>
                <a:ea typeface="Segoe UI" panose="020B0502040204020203" pitchFamily="34" charset="0"/>
                <a:cs typeface="Segoe UI" panose="020B0502040204020203" pitchFamily="34" charset="0"/>
              </a:rPr>
              <a:t>Evaluation:</a:t>
            </a:r>
          </a:p>
          <a:p>
            <a:r>
              <a:rPr lang="en-US" sz="2400" dirty="0">
                <a:latin typeface="Segoe UI" panose="020B0502040204020203" pitchFamily="34" charset="0"/>
                <a:ea typeface="Segoe UI" panose="020B0502040204020203" pitchFamily="34" charset="0"/>
                <a:cs typeface="Segoe UI" panose="020B0502040204020203" pitchFamily="34" charset="0"/>
              </a:rPr>
              <a:t>Engineering Controls?</a:t>
            </a:r>
          </a:p>
          <a:p>
            <a:r>
              <a:rPr lang="en-US" sz="2400" dirty="0">
                <a:latin typeface="Segoe UI" panose="020B0502040204020203" pitchFamily="34" charset="0"/>
                <a:ea typeface="Segoe UI" panose="020B0502040204020203" pitchFamily="34" charset="0"/>
                <a:cs typeface="Segoe UI" panose="020B0502040204020203" pitchFamily="34" charset="0"/>
              </a:rPr>
              <a:t>Training</a:t>
            </a:r>
          </a:p>
          <a:p>
            <a:r>
              <a:rPr lang="en-US" sz="2400" dirty="0">
                <a:latin typeface="Segoe UI" panose="020B0502040204020203" pitchFamily="34" charset="0"/>
                <a:ea typeface="Segoe UI" panose="020B0502040204020203" pitchFamily="34" charset="0"/>
                <a:cs typeface="Segoe UI" panose="020B0502040204020203" pitchFamily="34" charset="0"/>
              </a:rPr>
              <a:t>Body Positioning</a:t>
            </a:r>
          </a:p>
          <a:p>
            <a:r>
              <a:rPr lang="en-US" sz="2400" dirty="0">
                <a:latin typeface="Segoe UI" panose="020B0502040204020203" pitchFamily="34" charset="0"/>
                <a:ea typeface="Segoe UI" panose="020B0502040204020203" pitchFamily="34" charset="0"/>
                <a:cs typeface="Segoe UI" panose="020B0502040204020203" pitchFamily="34" charset="0"/>
              </a:rPr>
              <a:t>Is a clearance needed?</a:t>
            </a:r>
          </a:p>
          <a:p>
            <a:r>
              <a:rPr lang="en-US" sz="2400" dirty="0">
                <a:latin typeface="Segoe UI" panose="020B0502040204020203" pitchFamily="34" charset="0"/>
                <a:ea typeface="Segoe UI" panose="020B0502040204020203" pitchFamily="34" charset="0"/>
                <a:cs typeface="Segoe UI" panose="020B0502040204020203" pitchFamily="34" charset="0"/>
              </a:rPr>
              <a:t>Sources of the hazard</a:t>
            </a:r>
          </a:p>
          <a:p>
            <a:r>
              <a:rPr lang="en-US" sz="2400" dirty="0">
                <a:latin typeface="Segoe UI" panose="020B0502040204020203" pitchFamily="34" charset="0"/>
                <a:ea typeface="Segoe UI" panose="020B0502040204020203" pitchFamily="34" charset="0"/>
                <a:cs typeface="Segoe UI" panose="020B0502040204020203" pitchFamily="34" charset="0"/>
              </a:rPr>
              <a:t>Slips / Trips / Falls</a:t>
            </a:r>
          </a:p>
          <a:p>
            <a:r>
              <a:rPr lang="en-US" sz="2400" dirty="0">
                <a:latin typeface="Segoe UI" panose="020B0502040204020203" pitchFamily="34" charset="0"/>
                <a:ea typeface="Segoe UI" panose="020B0502040204020203" pitchFamily="34" charset="0"/>
                <a:cs typeface="Segoe UI" panose="020B0502040204020203" pitchFamily="34" charset="0"/>
              </a:rPr>
              <a:t>What PPE should be used?</a:t>
            </a:r>
          </a:p>
        </p:txBody>
      </p:sp>
      <p:sp>
        <p:nvSpPr>
          <p:cNvPr id="4" name="Content Placeholder 2"/>
          <p:cNvSpPr txBox="1">
            <a:spLocks/>
          </p:cNvSpPr>
          <p:nvPr/>
        </p:nvSpPr>
        <p:spPr>
          <a:xfrm>
            <a:off x="4495800" y="1828800"/>
            <a:ext cx="4419600" cy="4325112"/>
          </a:xfrm>
          <a:prstGeom prst="rect">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728" indent="0">
              <a:buFont typeface="Georgia"/>
              <a:buNone/>
            </a:pPr>
            <a:r>
              <a:rPr lang="en-US" sz="2400" u="sng" dirty="0">
                <a:latin typeface="Segoe UI" panose="020B0502040204020203" pitchFamily="34" charset="0"/>
                <a:ea typeface="Segoe UI" panose="020B0502040204020203" pitchFamily="34" charset="0"/>
                <a:cs typeface="Segoe UI" panose="020B0502040204020203" pitchFamily="34" charset="0"/>
              </a:rPr>
              <a:t>Corrective Measures:</a:t>
            </a:r>
          </a:p>
          <a:p>
            <a:r>
              <a:rPr lang="en-US" sz="2400" dirty="0">
                <a:latin typeface="Segoe UI" panose="020B0502040204020203" pitchFamily="34" charset="0"/>
                <a:ea typeface="Segoe UI" panose="020B0502040204020203" pitchFamily="34" charset="0"/>
                <a:cs typeface="Segoe UI" panose="020B0502040204020203" pitchFamily="34" charset="0"/>
              </a:rPr>
              <a:t>Must be specific</a:t>
            </a:r>
          </a:p>
          <a:p>
            <a:r>
              <a:rPr lang="en-US" sz="2400" dirty="0">
                <a:latin typeface="Segoe UI" panose="020B0502040204020203" pitchFamily="34" charset="0"/>
                <a:ea typeface="Segoe UI" panose="020B0502040204020203" pitchFamily="34" charset="0"/>
                <a:cs typeface="Segoe UI" panose="020B0502040204020203" pitchFamily="34" charset="0"/>
              </a:rPr>
              <a:t>Should be developed in sequence</a:t>
            </a:r>
          </a:p>
          <a:p>
            <a:r>
              <a:rPr lang="en-US" sz="2400" dirty="0">
                <a:latin typeface="Segoe UI" panose="020B0502040204020203" pitchFamily="34" charset="0"/>
                <a:ea typeface="Segoe UI" panose="020B0502040204020203" pitchFamily="34" charset="0"/>
                <a:cs typeface="Segoe UI" panose="020B0502040204020203" pitchFamily="34" charset="0"/>
              </a:rPr>
              <a:t>Developed at the jobsite</a:t>
            </a:r>
          </a:p>
          <a:p>
            <a:r>
              <a:rPr lang="en-US" sz="2400" dirty="0">
                <a:latin typeface="Segoe UI" panose="020B0502040204020203" pitchFamily="34" charset="0"/>
                <a:ea typeface="Segoe UI" panose="020B0502040204020203" pitchFamily="34" charset="0"/>
                <a:cs typeface="Segoe UI" panose="020B0502040204020203" pitchFamily="34" charset="0"/>
              </a:rPr>
              <a:t>List as many solutions as possible</a:t>
            </a:r>
          </a:p>
        </p:txBody>
      </p:sp>
      <p:pic>
        <p:nvPicPr>
          <p:cNvPr id="5" name="Picture 4" descr="JHA06(~1"/>
          <p:cNvPicPr>
            <a:picLocks noChangeAspect="1" noChangeArrowheads="1"/>
          </p:cNvPicPr>
          <p:nvPr/>
        </p:nvPicPr>
        <p:blipFill>
          <a:blip r:embed="rId2">
            <a:extLst>
              <a:ext uri="{28A0092B-C50C-407E-A947-70E740481C1C}">
                <a14:useLocalDpi xmlns:a14="http://schemas.microsoft.com/office/drawing/2010/main" val="0"/>
              </a:ext>
            </a:extLst>
          </a:blip>
          <a:srcRect l="6612"/>
          <a:stretch>
            <a:fillRect/>
          </a:stretch>
        </p:blipFill>
        <p:spPr bwMode="auto">
          <a:xfrm>
            <a:off x="7010400" y="4549296"/>
            <a:ext cx="1633538" cy="2206963"/>
          </a:xfrm>
          <a:prstGeom prst="rect">
            <a:avLst/>
          </a:prstGeom>
          <a:noFill/>
          <a:ln w="9525">
            <a:solidFill>
              <a:srgbClr val="F05304"/>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769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dirty="0"/>
              <a:t>Control Methods</a:t>
            </a:r>
          </a:p>
        </p:txBody>
      </p:sp>
      <p:sp>
        <p:nvSpPr>
          <p:cNvPr id="3" name="Content Placeholder 2"/>
          <p:cNvSpPr>
            <a:spLocks noGrp="1"/>
          </p:cNvSpPr>
          <p:nvPr>
            <p:ph idx="1"/>
          </p:nvPr>
        </p:nvSpPr>
        <p:spPr>
          <a:xfrm>
            <a:off x="457200" y="1676400"/>
            <a:ext cx="8229600" cy="4325112"/>
          </a:xfrm>
        </p:spPr>
        <p:txBody>
          <a:bodyPr>
            <a:normAutofit lnSpcReduction="10000"/>
          </a:bodyPr>
          <a:lstStyle/>
          <a:p>
            <a:r>
              <a:rPr lang="en-US" dirty="0">
                <a:latin typeface="Segoe UI" panose="020B0502040204020203" pitchFamily="34" charset="0"/>
                <a:ea typeface="Segoe UI" panose="020B0502040204020203" pitchFamily="34" charset="0"/>
                <a:cs typeface="Segoe UI" panose="020B0502040204020203" pitchFamily="34" charset="0"/>
              </a:rPr>
              <a:t>Engineering Controls</a:t>
            </a:r>
          </a:p>
          <a:p>
            <a:pPr lvl="1"/>
            <a:r>
              <a:rPr lang="en-US" dirty="0">
                <a:latin typeface="Segoe UI" panose="020B0502040204020203" pitchFamily="34" charset="0"/>
                <a:ea typeface="Segoe UI" panose="020B0502040204020203" pitchFamily="34" charset="0"/>
                <a:cs typeface="Segoe UI" panose="020B0502040204020203" pitchFamily="34" charset="0"/>
              </a:rPr>
              <a:t>Best – Eliminates the hazard</a:t>
            </a:r>
          </a:p>
          <a:p>
            <a:pPr lvl="1"/>
            <a:r>
              <a:rPr lang="en-US" dirty="0">
                <a:latin typeface="Segoe UI" panose="020B0502040204020203" pitchFamily="34" charset="0"/>
                <a:ea typeface="Segoe UI" panose="020B0502040204020203" pitchFamily="34" charset="0"/>
                <a:cs typeface="Segoe UI" panose="020B0502040204020203" pitchFamily="34" charset="0"/>
              </a:rPr>
              <a:t>Always consider first </a:t>
            </a:r>
          </a:p>
          <a:p>
            <a:pPr marL="411480" lvl="1" indent="0">
              <a:buNone/>
            </a:pPr>
            <a:endParaRPr lang="en-US" dirty="0">
              <a:latin typeface="Segoe UI" panose="020B0502040204020203" pitchFamily="34" charset="0"/>
              <a:ea typeface="Segoe UI" panose="020B0502040204020203" pitchFamily="34" charset="0"/>
              <a:cs typeface="Segoe UI" panose="020B0502040204020203" pitchFamily="34" charset="0"/>
            </a:endParaRPr>
          </a:p>
          <a:p>
            <a:r>
              <a:rPr lang="en-US" dirty="0">
                <a:latin typeface="Segoe UI" panose="020B0502040204020203" pitchFamily="34" charset="0"/>
                <a:ea typeface="Segoe UI" panose="020B0502040204020203" pitchFamily="34" charset="0"/>
                <a:cs typeface="Segoe UI" panose="020B0502040204020203" pitchFamily="34" charset="0"/>
              </a:rPr>
              <a:t>Administrative Controls</a:t>
            </a:r>
          </a:p>
          <a:p>
            <a:pPr lvl="1"/>
            <a:r>
              <a:rPr lang="en-US" dirty="0">
                <a:latin typeface="Segoe UI" panose="020B0502040204020203" pitchFamily="34" charset="0"/>
                <a:ea typeface="Segoe UI" panose="020B0502040204020203" pitchFamily="34" charset="0"/>
                <a:cs typeface="Segoe UI" panose="020B0502040204020203" pitchFamily="34" charset="0"/>
              </a:rPr>
              <a:t>Example – Work time limits in hot environments</a:t>
            </a:r>
          </a:p>
          <a:p>
            <a:pPr marL="109728" indent="0">
              <a:buNone/>
            </a:pPr>
            <a:endParaRPr lang="en-US" dirty="0">
              <a:latin typeface="Segoe UI" panose="020B0502040204020203" pitchFamily="34" charset="0"/>
              <a:ea typeface="Segoe UI" panose="020B0502040204020203" pitchFamily="34" charset="0"/>
              <a:cs typeface="Segoe UI" panose="020B0502040204020203" pitchFamily="34" charset="0"/>
            </a:endParaRPr>
          </a:p>
          <a:p>
            <a:r>
              <a:rPr lang="en-US" dirty="0">
                <a:latin typeface="Segoe UI" panose="020B0502040204020203" pitchFamily="34" charset="0"/>
                <a:ea typeface="Segoe UI" panose="020B0502040204020203" pitchFamily="34" charset="0"/>
                <a:cs typeface="Segoe UI" panose="020B0502040204020203" pitchFamily="34" charset="0"/>
              </a:rPr>
              <a:t>Personal Protective Equipment </a:t>
            </a:r>
          </a:p>
          <a:p>
            <a:pPr lvl="1"/>
            <a:r>
              <a:rPr lang="en-US" dirty="0">
                <a:latin typeface="Segoe UI" panose="020B0502040204020203" pitchFamily="34" charset="0"/>
                <a:ea typeface="Segoe UI" panose="020B0502040204020203" pitchFamily="34" charset="0"/>
                <a:cs typeface="Segoe UI" panose="020B0502040204020203" pitchFamily="34" charset="0"/>
              </a:rPr>
              <a:t>Least effective – Hazard still present</a:t>
            </a:r>
          </a:p>
          <a:p>
            <a:pPr lvl="1"/>
            <a:r>
              <a:rPr lang="en-US" dirty="0">
                <a:latin typeface="Segoe UI" panose="020B0502040204020203" pitchFamily="34" charset="0"/>
                <a:ea typeface="Segoe UI" panose="020B0502040204020203" pitchFamily="34" charset="0"/>
                <a:cs typeface="Segoe UI" panose="020B0502040204020203" pitchFamily="34" charset="0"/>
              </a:rPr>
              <a:t>Last line of defense</a:t>
            </a:r>
          </a:p>
        </p:txBody>
      </p:sp>
    </p:spTree>
    <p:extLst>
      <p:ext uri="{BB962C8B-B14F-4D97-AF65-F5344CB8AC3E}">
        <p14:creationId xmlns:p14="http://schemas.microsoft.com/office/powerpoint/2010/main" val="557062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normAutofit fontScale="90000"/>
          </a:bodyPr>
          <a:lstStyle/>
          <a:p>
            <a:pPr algn="ctr"/>
            <a:r>
              <a:rPr lang="en-US" dirty="0"/>
              <a:t>Analyzing High Risk or Specialty Work</a:t>
            </a:r>
          </a:p>
        </p:txBody>
      </p:sp>
      <p:sp>
        <p:nvSpPr>
          <p:cNvPr id="3" name="Content Placeholder 2"/>
          <p:cNvSpPr>
            <a:spLocks noGrp="1"/>
          </p:cNvSpPr>
          <p:nvPr>
            <p:ph idx="1"/>
          </p:nvPr>
        </p:nvSpPr>
        <p:spPr>
          <a:xfrm>
            <a:off x="457200" y="1600200"/>
            <a:ext cx="8229600" cy="4325112"/>
          </a:xfrm>
        </p:spPr>
        <p:txBody>
          <a:bodyPr>
            <a:normAutofit fontScale="92500"/>
          </a:bodyPr>
          <a:lstStyle/>
          <a:p>
            <a:r>
              <a:rPr lang="en-US" dirty="0">
                <a:latin typeface="Segoe UI" panose="020B0502040204020203" pitchFamily="34" charset="0"/>
                <a:cs typeface="Segoe UI" panose="020B0502040204020203" pitchFamily="34" charset="0"/>
              </a:rPr>
              <a:t>Not every task can be adequately covered with one JSA form.  </a:t>
            </a:r>
          </a:p>
          <a:p>
            <a:pPr lvl="1">
              <a:buFont typeface="Arial" panose="020B0604020202020204" pitchFamily="34" charset="0"/>
              <a:buChar char="•"/>
            </a:pPr>
            <a:r>
              <a:rPr lang="en-US" dirty="0">
                <a:latin typeface="Segoe UI" panose="020B0502040204020203" pitchFamily="34" charset="0"/>
                <a:cs typeface="Segoe UI" panose="020B0502040204020203" pitchFamily="34" charset="0"/>
              </a:rPr>
              <a:t>Specialty work such as, but not limited to, blasting, diving operations, concrete cutting, etc. will utilize the supplemental form and attach to the JSA.</a:t>
            </a:r>
          </a:p>
          <a:p>
            <a:pPr lvl="1">
              <a:buFont typeface="Arial" panose="020B0604020202020204" pitchFamily="34" charset="0"/>
              <a:buChar char="•"/>
            </a:pPr>
            <a:r>
              <a:rPr lang="en-US" dirty="0">
                <a:latin typeface="Segoe UI" panose="020B0502040204020203" pitchFamily="34" charset="0"/>
                <a:cs typeface="Segoe UI" panose="020B0502040204020203" pitchFamily="34" charset="0"/>
              </a:rPr>
              <a:t>High risk work such as but not limited to work on hydrogen, ammonia, chlorine, switchyard entry, energized “hot work” will also utilize the supplemental form and attach to the JSA</a:t>
            </a:r>
          </a:p>
          <a:p>
            <a:pPr lvl="1">
              <a:buFont typeface="Arial" panose="020B0604020202020204" pitchFamily="34" charset="0"/>
              <a:buChar char="•"/>
            </a:pPr>
            <a:r>
              <a:rPr lang="en-US" dirty="0">
                <a:latin typeface="Segoe UI" panose="020B0502040204020203" pitchFamily="34" charset="0"/>
                <a:cs typeface="Segoe UI" panose="020B0502040204020203" pitchFamily="34" charset="0"/>
              </a:rPr>
              <a:t>Any procedures or special instructions should also be attached and available in the work area for review.</a:t>
            </a:r>
          </a:p>
        </p:txBody>
      </p:sp>
    </p:spTree>
    <p:extLst>
      <p:ext uri="{BB962C8B-B14F-4D97-AF65-F5344CB8AC3E}">
        <p14:creationId xmlns:p14="http://schemas.microsoft.com/office/powerpoint/2010/main" val="3297510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How to Use the JSA</a:t>
            </a:r>
          </a:p>
        </p:txBody>
      </p:sp>
      <p:sp>
        <p:nvSpPr>
          <p:cNvPr id="3" name="Content Placeholder 2"/>
          <p:cNvSpPr>
            <a:spLocks noGrp="1"/>
          </p:cNvSpPr>
          <p:nvPr>
            <p:ph idx="1"/>
          </p:nvPr>
        </p:nvSpPr>
        <p:spPr>
          <a:xfrm>
            <a:off x="228600" y="1447800"/>
            <a:ext cx="8686800" cy="5105400"/>
          </a:xfrm>
        </p:spPr>
        <p:txBody>
          <a:bodyPr>
            <a:normAutofit fontScale="77500" lnSpcReduction="20000"/>
          </a:bodyPr>
          <a:lstStyle/>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GF/F receives job assignment</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GF/F determines if work is high risk (Risk Calculator) or specialty work – if so, complete the supplement form, obtain any special procedures or instructions and attach as well.</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GF/F/Craft conducts task review</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The basic task steps are identified and entered onto the JSA</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Identify and list the potential hazards</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Identify and list the hazard elimination methods used</a:t>
            </a:r>
          </a:p>
          <a:p>
            <a:pPr marL="342900" indent="-342900">
              <a:lnSpc>
                <a:spcPct val="200000"/>
              </a:lnSpc>
              <a:buClr>
                <a:srgbClr val="7030A0"/>
              </a:buClr>
              <a:buSzPct val="100000"/>
              <a:buFont typeface="Arial" panose="020B0604020202020204" pitchFamily="34" charset="0"/>
              <a:buChar char="•"/>
              <a:defRPr/>
            </a:pPr>
            <a:r>
              <a:rPr lang="en-US" altLang="en-US" sz="2400" b="1" dirty="0">
                <a:solidFill>
                  <a:schemeClr val="tx1">
                    <a:lumMod val="75000"/>
                    <a:lumOff val="25000"/>
                  </a:schemeClr>
                </a:solidFill>
                <a:latin typeface="Segoe UI Semibold" panose="020B0702040204020203" pitchFamily="34" charset="0"/>
                <a:ea typeface="Segoe UI" panose="020B0502040204020203" pitchFamily="34" charset="0"/>
                <a:cs typeface="Segoe UI" panose="020B0502040204020203" pitchFamily="34" charset="0"/>
              </a:rPr>
              <a:t>Review the supplement, if applicable, procedures, instructions, etc.</a:t>
            </a:r>
          </a:p>
        </p:txBody>
      </p:sp>
    </p:spTree>
    <p:extLst>
      <p:ext uri="{BB962C8B-B14F-4D97-AF65-F5344CB8AC3E}">
        <p14:creationId xmlns:p14="http://schemas.microsoft.com/office/powerpoint/2010/main" val="23775052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dirty="0"/>
              <a:t>How to Use the JSA - Continued</a:t>
            </a:r>
          </a:p>
        </p:txBody>
      </p:sp>
      <p:sp>
        <p:nvSpPr>
          <p:cNvPr id="3" name="Content Placeholder 2"/>
          <p:cNvSpPr>
            <a:spLocks noGrp="1"/>
          </p:cNvSpPr>
          <p:nvPr>
            <p:ph idx="1"/>
          </p:nvPr>
        </p:nvSpPr>
        <p:spPr>
          <a:xfrm>
            <a:off x="381000" y="1885335"/>
            <a:ext cx="8229600" cy="4953000"/>
          </a:xfrm>
        </p:spPr>
        <p:txBody>
          <a:bodyPr>
            <a:normAutofit/>
          </a:bodyPr>
          <a:lstStyle/>
          <a:p>
            <a:pPr marL="342900" indent="-342900">
              <a:lnSpc>
                <a:spcPct val="150000"/>
              </a:lnSpc>
              <a:buClr>
                <a:srgbClr val="7030A0"/>
              </a:buClr>
              <a:buSzPct val="100000"/>
              <a:defRPr/>
            </a:pPr>
            <a:r>
              <a:rPr lang="en-US" altLang="en-US" sz="2400" dirty="0">
                <a:latin typeface="Segoe UI Semibold" panose="020B0702040204020203" pitchFamily="34" charset="0"/>
                <a:ea typeface="Segoe UI" panose="020B0502040204020203" pitchFamily="34" charset="0"/>
                <a:cs typeface="Segoe UI" panose="020B0502040204020203" pitchFamily="34" charset="0"/>
              </a:rPr>
              <a:t>Conduct “Pre-Job” meeting utilizing the JSA</a:t>
            </a:r>
          </a:p>
          <a:p>
            <a:pPr marL="635508" lvl="1" indent="-342900">
              <a:lnSpc>
                <a:spcPct val="150000"/>
              </a:lnSpc>
              <a:buClr>
                <a:srgbClr val="7030A0"/>
              </a:buClr>
              <a:buSzPct val="100000"/>
              <a:defRPr/>
            </a:pPr>
            <a:r>
              <a:rPr lang="en-US" altLang="en-US" sz="2200" dirty="0">
                <a:latin typeface="Segoe UI Semibold" panose="020B0702040204020203" pitchFamily="34" charset="0"/>
                <a:ea typeface="Segoe UI" panose="020B0502040204020203" pitchFamily="34" charset="0"/>
                <a:cs typeface="Segoe UI" panose="020B0502040204020203" pitchFamily="34" charset="0"/>
              </a:rPr>
              <a:t>Should be done in work location if possible</a:t>
            </a:r>
          </a:p>
          <a:p>
            <a:pPr marL="342900" indent="-342900">
              <a:lnSpc>
                <a:spcPct val="150000"/>
              </a:lnSpc>
              <a:buClr>
                <a:srgbClr val="7030A0"/>
              </a:buClr>
              <a:buSzPct val="100000"/>
              <a:defRPr/>
            </a:pPr>
            <a:r>
              <a:rPr lang="en-US" altLang="en-US" sz="2400" dirty="0">
                <a:latin typeface="Segoe UI Semibold" panose="020B0702040204020203" pitchFamily="34" charset="0"/>
                <a:ea typeface="Segoe UI" panose="020B0502040204020203" pitchFamily="34" charset="0"/>
                <a:cs typeface="Segoe UI" panose="020B0502040204020203" pitchFamily="34" charset="0"/>
              </a:rPr>
              <a:t>Discuss each task step with crew</a:t>
            </a:r>
          </a:p>
          <a:p>
            <a:pPr marL="342900" indent="-342900">
              <a:lnSpc>
                <a:spcPct val="150000"/>
              </a:lnSpc>
              <a:buClr>
                <a:srgbClr val="7030A0"/>
              </a:buClr>
              <a:buSzPct val="100000"/>
            </a:pPr>
            <a:r>
              <a:rPr lang="en-US" altLang="en-US" sz="2400" dirty="0">
                <a:latin typeface="Segoe UI Semibold" panose="020B0702040204020203" pitchFamily="34" charset="0"/>
                <a:ea typeface="Segoe UI" panose="020B0502040204020203" pitchFamily="34" charset="0"/>
                <a:cs typeface="Segoe UI" panose="020B0502040204020203" pitchFamily="34" charset="0"/>
              </a:rPr>
              <a:t>Identify competency requirements  i.e., certifications, qualifications, license, permits, etc., and list the names on the JSA</a:t>
            </a:r>
          </a:p>
          <a:p>
            <a:pPr marL="342900" indent="-342900">
              <a:lnSpc>
                <a:spcPct val="150000"/>
              </a:lnSpc>
              <a:buClr>
                <a:srgbClr val="7030A0"/>
              </a:buClr>
              <a:buSzPct val="100000"/>
            </a:pPr>
            <a:r>
              <a:rPr lang="en-US" altLang="en-US" sz="2400" dirty="0">
                <a:latin typeface="Segoe UI Semibold" panose="020B0702040204020203" pitchFamily="34" charset="0"/>
                <a:ea typeface="Segoe UI" panose="020B0502040204020203" pitchFamily="34" charset="0"/>
                <a:cs typeface="Segoe UI" panose="020B0502040204020203" pitchFamily="34" charset="0"/>
              </a:rPr>
              <a:t>ALL sign JSA form (understanding &amp; compliance) </a:t>
            </a:r>
          </a:p>
          <a:p>
            <a:pPr marL="109728" indent="0">
              <a:buNone/>
            </a:pPr>
            <a:endParaRPr lang="en-US" dirty="0"/>
          </a:p>
        </p:txBody>
      </p:sp>
    </p:spTree>
    <p:extLst>
      <p:ext uri="{BB962C8B-B14F-4D97-AF65-F5344CB8AC3E}">
        <p14:creationId xmlns:p14="http://schemas.microsoft.com/office/powerpoint/2010/main" val="23830263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066800"/>
          </a:xfrm>
        </p:spPr>
        <p:txBody>
          <a:bodyPr/>
          <a:lstStyle/>
          <a:p>
            <a:r>
              <a:rPr lang="en-US" dirty="0"/>
              <a:t>How to Use the JSA - Continued</a:t>
            </a:r>
          </a:p>
        </p:txBody>
      </p:sp>
      <p:sp>
        <p:nvSpPr>
          <p:cNvPr id="3" name="Content Placeholder 2"/>
          <p:cNvSpPr>
            <a:spLocks noGrp="1"/>
          </p:cNvSpPr>
          <p:nvPr>
            <p:ph idx="1"/>
          </p:nvPr>
        </p:nvSpPr>
        <p:spPr>
          <a:xfrm>
            <a:off x="457200" y="1295400"/>
            <a:ext cx="8229600" cy="5410200"/>
          </a:xfrm>
        </p:spPr>
        <p:txBody>
          <a:bodyPr>
            <a:normAutofit fontScale="77500" lnSpcReduction="20000"/>
          </a:bodyPr>
          <a:lstStyle/>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Supervision monitors job</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Review and modify the JSA if work conditions change, or new hazards are identified.</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Review the JSA after lunch, before continuing work</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Display JSA in work area until end of shift</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Everyone signs off</a:t>
            </a:r>
          </a:p>
          <a:p>
            <a:pPr marL="749808" lvl="1" indent="-457200">
              <a:lnSpc>
                <a:spcPct val="150000"/>
              </a:lnSpc>
              <a:buClr>
                <a:srgbClr val="7030A0"/>
              </a:buClr>
              <a:buSzPct val="100000"/>
              <a:buFont typeface="Arial" panose="020B0604020202020204" pitchFamily="34" charset="0"/>
              <a:buChar char="•"/>
            </a:pPr>
            <a:r>
              <a:rPr lang="en-US" altLang="en-US" sz="2000" dirty="0">
                <a:latin typeface="Segoe UI Semibold" panose="020B0702040204020203" pitchFamily="34" charset="0"/>
              </a:rPr>
              <a:t>Employees shall notify supervision of any injuries that occurred and note in the Post-JSA portion</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Complete the Post JSA portion</a:t>
            </a:r>
          </a:p>
          <a:p>
            <a:pPr marL="457200" indent="-457200">
              <a:lnSpc>
                <a:spcPct val="150000"/>
              </a:lnSpc>
              <a:buClr>
                <a:srgbClr val="7030A0"/>
              </a:buClr>
              <a:buSzPct val="100000"/>
              <a:buFont typeface="Arial" panose="020B0604020202020204" pitchFamily="34" charset="0"/>
              <a:buChar char="•"/>
            </a:pPr>
            <a:r>
              <a:rPr lang="en-US" altLang="en-US" dirty="0">
                <a:latin typeface="Segoe UI Semibold" panose="020B0702040204020203" pitchFamily="34" charset="0"/>
              </a:rPr>
              <a:t>G/F or designee will review and then submit to contractor Safety for retention – any supplement forms should remain attached and submitted with the JSA.</a:t>
            </a:r>
          </a:p>
          <a:p>
            <a:endParaRPr lang="en-US" dirty="0"/>
          </a:p>
        </p:txBody>
      </p:sp>
    </p:spTree>
    <p:extLst>
      <p:ext uri="{BB962C8B-B14F-4D97-AF65-F5344CB8AC3E}">
        <p14:creationId xmlns:p14="http://schemas.microsoft.com/office/powerpoint/2010/main" val="1281449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lstStyle/>
          <a:p>
            <a:pPr algn="ctr"/>
            <a:r>
              <a:rPr lang="en-US" dirty="0">
                <a:latin typeface="Segoe UI" panose="020B0502040204020203" pitchFamily="34" charset="0"/>
                <a:ea typeface="Segoe UI" panose="020B0502040204020203" pitchFamily="34" charset="0"/>
                <a:cs typeface="Segoe UI" panose="020B0502040204020203" pitchFamily="34" charset="0"/>
              </a:rPr>
              <a:t> JSA– Enhances Safety</a:t>
            </a:r>
          </a:p>
        </p:txBody>
      </p:sp>
      <p:sp>
        <p:nvSpPr>
          <p:cNvPr id="3" name="Content Placeholder 2"/>
          <p:cNvSpPr>
            <a:spLocks noGrp="1"/>
          </p:cNvSpPr>
          <p:nvPr>
            <p:ph idx="1"/>
          </p:nvPr>
        </p:nvSpPr>
        <p:spPr>
          <a:xfrm>
            <a:off x="457200" y="1295400"/>
            <a:ext cx="8229600" cy="5029200"/>
          </a:xfrm>
        </p:spPr>
        <p:txBody>
          <a:bodyPr>
            <a:normAutofit fontScale="62500" lnSpcReduction="20000"/>
          </a:bodyPr>
          <a:lstStyle/>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The JSA is designed to help front line supervision, and the craft worker be better prepared for a task</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More detail in Pre Job Planning</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Designed to be easy to implement with minimal training</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Basic job steps will now be listed instead of general task description</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Will be the standard JSA for all work on a </a:t>
            </a:r>
            <a:r>
              <a:rPr lang="en-US" dirty="0" err="1">
                <a:latin typeface="Segoe UI Semibold" panose="020B0702040204020203" pitchFamily="34" charset="0"/>
                <a:ea typeface="Segoe UI" panose="020B0502040204020203" pitchFamily="34" charset="0"/>
                <a:cs typeface="Segoe UI" panose="020B0502040204020203" pitchFamily="34" charset="0"/>
              </a:rPr>
              <a:t>SoCo</a:t>
            </a:r>
            <a:r>
              <a:rPr lang="en-US" dirty="0">
                <a:latin typeface="Segoe UI Semibold" panose="020B0702040204020203" pitchFamily="34" charset="0"/>
                <a:ea typeface="Segoe UI" panose="020B0502040204020203" pitchFamily="34" charset="0"/>
                <a:cs typeface="Segoe UI" panose="020B0502040204020203" pitchFamily="34" charset="0"/>
              </a:rPr>
              <a:t> project.</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Helps to ensure all contractors are analyzing tasks and associated hazards in the same manner</a:t>
            </a:r>
          </a:p>
          <a:p>
            <a:pPr>
              <a:lnSpc>
                <a:spcPts val="4000"/>
              </a:lnSpc>
            </a:pPr>
            <a:r>
              <a:rPr lang="en-US" dirty="0">
                <a:latin typeface="Segoe UI Semibold" panose="020B0702040204020203" pitchFamily="34" charset="0"/>
                <a:ea typeface="Segoe UI" panose="020B0502040204020203" pitchFamily="34" charset="0"/>
                <a:cs typeface="Segoe UI" panose="020B0502040204020203" pitchFamily="34" charset="0"/>
              </a:rPr>
              <a:t>Enhances communication between contractors.</a:t>
            </a:r>
          </a:p>
        </p:txBody>
      </p:sp>
    </p:spTree>
    <p:extLst>
      <p:ext uri="{BB962C8B-B14F-4D97-AF65-F5344CB8AC3E}">
        <p14:creationId xmlns:p14="http://schemas.microsoft.com/office/powerpoint/2010/main" val="5123628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09600"/>
            <a:ext cx="9144000" cy="6248400"/>
          </a:xfrm>
          <a:prstGeom prst="rect">
            <a:avLst/>
          </a:prstGeom>
        </p:spPr>
      </p:pic>
      <p:sp>
        <p:nvSpPr>
          <p:cNvPr id="9" name="TextBox 8"/>
          <p:cNvSpPr txBox="1"/>
          <p:nvPr/>
        </p:nvSpPr>
        <p:spPr>
          <a:xfrm>
            <a:off x="151886" y="410639"/>
            <a:ext cx="5347864" cy="6186309"/>
          </a:xfrm>
          <a:prstGeom prst="rect">
            <a:avLst/>
          </a:prstGeom>
          <a:solidFill>
            <a:schemeClr val="bg1"/>
          </a:solidFill>
          <a:ln>
            <a:solidFill>
              <a:srgbClr val="FF0000"/>
            </a:solidFill>
          </a:ln>
        </p:spPr>
        <p:txBody>
          <a:bodyPr wrap="square" rtlCol="0">
            <a:spAutoFit/>
          </a:bodyPr>
          <a:lstStyle/>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Project Name</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Plant site or other designation for location</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ERT contact numbers</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Job specific info such as foreman, date, time</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Task location if needed – such as Unit 1, Elevation 492, or Ash Pond C</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Basic task description</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Emergency or High Risk Work – attach JSA supplement</a:t>
            </a:r>
          </a:p>
          <a:p>
            <a:pPr marL="285750" indent="-285750">
              <a:buFont typeface="Arial" panose="020B0604020202020204" pitchFamily="34" charset="0"/>
              <a:buChar char="•"/>
            </a:pPr>
            <a:r>
              <a:rPr lang="en-US" sz="2200" dirty="0">
                <a:latin typeface="Segoe UI Semibold" panose="020B0702040204020203" pitchFamily="34" charset="0"/>
                <a:ea typeface="Segoe UI" panose="020B0502040204020203" pitchFamily="34" charset="0"/>
                <a:cs typeface="Segoe UI" panose="020B0502040204020203" pitchFamily="34" charset="0"/>
              </a:rPr>
              <a:t>Emergency evacuation assembly area info to be filled in based on location of </a:t>
            </a:r>
            <a:r>
              <a:rPr lang="en-US" sz="2200" dirty="0">
                <a:latin typeface="Segoe UI Semibold" panose="020B0702040204020203" pitchFamily="34" charset="0"/>
              </a:rPr>
              <a:t>task</a:t>
            </a:r>
          </a:p>
          <a:p>
            <a:pPr marL="285750" indent="-285750">
              <a:buFont typeface="Arial" panose="020B0604020202020204" pitchFamily="34" charset="0"/>
              <a:buChar char="•"/>
            </a:pPr>
            <a:r>
              <a:rPr lang="en-US" sz="2200" dirty="0">
                <a:latin typeface="Segoe UI Semibold" panose="020B0702040204020203" pitchFamily="34" charset="0"/>
              </a:rPr>
              <a:t>The management participation section is to be used by contractor or SoCo management that attends and participates in the JSA meeting</a:t>
            </a:r>
          </a:p>
        </p:txBody>
      </p:sp>
      <p:sp>
        <p:nvSpPr>
          <p:cNvPr id="8" name="Oval 7"/>
          <p:cNvSpPr/>
          <p:nvPr/>
        </p:nvSpPr>
        <p:spPr>
          <a:xfrm>
            <a:off x="5546785" y="1121434"/>
            <a:ext cx="3962400" cy="5486400"/>
          </a:xfrm>
          <a:prstGeom prst="ellipse">
            <a:avLst/>
          </a:prstGeom>
          <a:solidFill>
            <a:srgbClr val="FFC000">
              <a:alpha val="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e 5"/>
          <p:cNvSpPr/>
          <p:nvPr/>
        </p:nvSpPr>
        <p:spPr>
          <a:xfrm rot="5400000">
            <a:off x="-218242" y="-419100"/>
            <a:ext cx="6733357" cy="8000999"/>
          </a:xfrm>
          <a:prstGeom prst="pie">
            <a:avLst/>
          </a:prstGeom>
          <a:solidFill>
            <a:srgbClr val="FFC000">
              <a:alpha val="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Oval 3"/>
          <p:cNvSpPr/>
          <p:nvPr/>
        </p:nvSpPr>
        <p:spPr>
          <a:xfrm>
            <a:off x="2667000" y="2438400"/>
            <a:ext cx="3581400" cy="4648200"/>
          </a:xfrm>
          <a:prstGeom prst="ellipse">
            <a:avLst/>
          </a:prstGeom>
          <a:solidFill>
            <a:srgbClr val="FFC000">
              <a:alpha val="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003985" y="193154"/>
            <a:ext cx="3048000" cy="1846659"/>
          </a:xfrm>
          <a:prstGeom prst="rect">
            <a:avLst/>
          </a:prstGeom>
          <a:solidFill>
            <a:schemeClr val="bg1"/>
          </a:solidFill>
          <a:ln>
            <a:solidFill>
              <a:srgbClr val="FF0000"/>
            </a:solidFill>
          </a:ln>
        </p:spPr>
        <p:txBody>
          <a:bodyPr wrap="square" rtlCol="0">
            <a:spAutoFit/>
          </a:bodyPr>
          <a:lstStyle/>
          <a:p>
            <a:r>
              <a:rPr lang="en-US" sz="1900" dirty="0">
                <a:latin typeface="Segoe UI Semibold" panose="020B0702040204020203" pitchFamily="34" charset="0"/>
              </a:rPr>
              <a:t>This is your task checklist.  Check the appropriate box or write the answer in the space provided.  Don’t skip any questions even if they don’t apply.  </a:t>
            </a:r>
          </a:p>
        </p:txBody>
      </p:sp>
      <p:sp>
        <p:nvSpPr>
          <p:cNvPr id="5" name="TextBox 4"/>
          <p:cNvSpPr txBox="1"/>
          <p:nvPr/>
        </p:nvSpPr>
        <p:spPr>
          <a:xfrm>
            <a:off x="159793" y="2667000"/>
            <a:ext cx="2479993" cy="3785652"/>
          </a:xfrm>
          <a:prstGeom prst="rect">
            <a:avLst/>
          </a:prstGeom>
          <a:solidFill>
            <a:schemeClr val="bg1"/>
          </a:solidFill>
          <a:ln>
            <a:solidFill>
              <a:srgbClr val="FF0000"/>
            </a:solidFill>
          </a:ln>
        </p:spPr>
        <p:txBody>
          <a:bodyPr wrap="square" rtlCol="0">
            <a:spAutoFit/>
          </a:bodyPr>
          <a:lstStyle/>
          <a:p>
            <a:r>
              <a:rPr lang="en-US" sz="2000" dirty="0">
                <a:latin typeface="Segoe UI Semibold" panose="020B0702040204020203" pitchFamily="34" charset="0"/>
              </a:rPr>
              <a:t>This is the Pre-Planning section.  Use the Risk Calculator to determine risk level.  Determine if a clearance is needed for the task and if so, document the clearance number.  Answer the 5 what’s.</a:t>
            </a:r>
          </a:p>
        </p:txBody>
      </p:sp>
    </p:spTree>
    <p:extLst>
      <p:ext uri="{BB962C8B-B14F-4D97-AF65-F5344CB8AC3E}">
        <p14:creationId xmlns:p14="http://schemas.microsoft.com/office/powerpoint/2010/main" val="37813599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fltVal val="0"/>
                                          </p:val>
                                        </p:tav>
                                        <p:tav tm="100000">
                                          <p:val>
                                            <p:strVal val="#ppt_w"/>
                                          </p:val>
                                        </p:tav>
                                      </p:tavLst>
                                    </p:anim>
                                    <p:anim calcmode="lin" valueType="num">
                                      <p:cBhvr>
                                        <p:cTn id="11" dur="1000" fill="hold"/>
                                        <p:tgtEl>
                                          <p:spTgt spid="9"/>
                                        </p:tgtEl>
                                        <p:attrNameLst>
                                          <p:attrName>ppt_h</p:attrName>
                                        </p:attrNameLst>
                                      </p:cBhvr>
                                      <p:tavLst>
                                        <p:tav tm="0">
                                          <p:val>
                                            <p:fltVal val="0"/>
                                          </p:val>
                                        </p:tav>
                                        <p:tav tm="100000">
                                          <p:val>
                                            <p:strVal val="#ppt_h"/>
                                          </p:val>
                                        </p:tav>
                                      </p:tavLst>
                                    </p:anim>
                                    <p:anim calcmode="lin" valueType="num">
                                      <p:cBhvr>
                                        <p:cTn id="12" dur="1000" fill="hold"/>
                                        <p:tgtEl>
                                          <p:spTgt spid="9"/>
                                        </p:tgtEl>
                                        <p:attrNameLst>
                                          <p:attrName>style.rotation</p:attrName>
                                        </p:attrNameLst>
                                      </p:cBhvr>
                                      <p:tavLst>
                                        <p:tav tm="0">
                                          <p:val>
                                            <p:fltVal val="90"/>
                                          </p:val>
                                        </p:tav>
                                        <p:tav tm="100000">
                                          <p:val>
                                            <p:fltVal val="0"/>
                                          </p:val>
                                        </p:tav>
                                      </p:tavLst>
                                    </p:anim>
                                    <p:animEffect transition="in" filter="fade">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8"/>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8" grpId="0" animBg="1"/>
      <p:bldP spid="8" grpId="1" animBg="1"/>
      <p:bldP spid="6" grpId="0" animBg="1"/>
      <p:bldP spid="4" grpId="0" animBg="1"/>
      <p:bldP spid="4" grpId="1" animBg="1"/>
      <p:bldP spid="10" grpId="0" animBg="1"/>
      <p:bldP spid="5" grpId="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7200"/>
            <a:ext cx="9144000" cy="6400800"/>
          </a:xfrm>
          <a:prstGeom prst="rect">
            <a:avLst/>
          </a:prstGeom>
        </p:spPr>
      </p:pic>
      <p:grpSp>
        <p:nvGrpSpPr>
          <p:cNvPr id="15" name="Group 14"/>
          <p:cNvGrpSpPr/>
          <p:nvPr/>
        </p:nvGrpSpPr>
        <p:grpSpPr>
          <a:xfrm>
            <a:off x="2076994" y="479156"/>
            <a:ext cx="6762206" cy="6248400"/>
            <a:chOff x="2076994" y="457200"/>
            <a:chExt cx="6762206" cy="6248400"/>
          </a:xfrm>
        </p:grpSpPr>
        <p:grpSp>
          <p:nvGrpSpPr>
            <p:cNvPr id="14" name="Group 13"/>
            <p:cNvGrpSpPr/>
            <p:nvPr/>
          </p:nvGrpSpPr>
          <p:grpSpPr>
            <a:xfrm>
              <a:off x="2076994" y="1828800"/>
              <a:ext cx="3953692" cy="3693319"/>
              <a:chOff x="2076994" y="1828800"/>
              <a:chExt cx="3953692" cy="3693319"/>
            </a:xfrm>
          </p:grpSpPr>
          <p:sp>
            <p:nvSpPr>
              <p:cNvPr id="5" name="TextBox 4"/>
              <p:cNvSpPr txBox="1"/>
              <p:nvPr/>
            </p:nvSpPr>
            <p:spPr>
              <a:xfrm>
                <a:off x="2076994" y="1828800"/>
                <a:ext cx="3505200" cy="3693319"/>
              </a:xfrm>
              <a:prstGeom prst="rect">
                <a:avLst/>
              </a:prstGeom>
              <a:solidFill>
                <a:schemeClr val="bg1"/>
              </a:solidFill>
              <a:ln w="19050">
                <a:solidFill>
                  <a:srgbClr val="FF0000"/>
                </a:solidFill>
              </a:ln>
            </p:spPr>
            <p:txBody>
              <a:bodyPr wrap="square" rtlCol="0">
                <a:spAutoFit/>
              </a:bodyPr>
              <a:lstStyle/>
              <a:p>
                <a:r>
                  <a:rPr lang="en-US" dirty="0">
                    <a:latin typeface="Segoe UI Semibold" panose="020B0702040204020203" pitchFamily="34" charset="0"/>
                  </a:rPr>
                  <a:t>List the basic task steps along with associated hazards and control methods.  For task steps, be as detailed as possible but don’t just put down the job description.  List all know hazards associated with the task – utilize input from the crew – and for safe work methods, be as specific as possible and list as many options as possible.  Use additional sheets if needed</a:t>
                </a:r>
              </a:p>
            </p:txBody>
          </p:sp>
          <p:grpSp>
            <p:nvGrpSpPr>
              <p:cNvPr id="13" name="Group 12"/>
              <p:cNvGrpSpPr/>
              <p:nvPr/>
            </p:nvGrpSpPr>
            <p:grpSpPr>
              <a:xfrm>
                <a:off x="5572397" y="2363926"/>
                <a:ext cx="458289" cy="2741474"/>
                <a:chOff x="5572397" y="2363926"/>
                <a:chExt cx="458289" cy="2741474"/>
              </a:xfrm>
            </p:grpSpPr>
            <p:sp>
              <p:nvSpPr>
                <p:cNvPr id="6" name="Right Arrow 5"/>
                <p:cNvSpPr/>
                <p:nvPr/>
              </p:nvSpPr>
              <p:spPr>
                <a:xfrm>
                  <a:off x="5572397" y="2363926"/>
                  <a:ext cx="437606" cy="5334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5582194" y="3429000"/>
                  <a:ext cx="437606" cy="5334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5593080" y="4572000"/>
                  <a:ext cx="437606" cy="5334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Rectangle 1"/>
            <p:cNvSpPr/>
            <p:nvPr/>
          </p:nvSpPr>
          <p:spPr>
            <a:xfrm>
              <a:off x="6030686" y="457200"/>
              <a:ext cx="2808514" cy="6248400"/>
            </a:xfrm>
            <a:prstGeom prst="rect">
              <a:avLst/>
            </a:prstGeom>
            <a:solidFill>
              <a:srgbClr val="FFC000">
                <a:alpha val="1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2971800" y="457200"/>
            <a:ext cx="5638800" cy="2095500"/>
            <a:chOff x="2971800" y="457200"/>
            <a:chExt cx="5638800" cy="2095500"/>
          </a:xfrm>
        </p:grpSpPr>
        <p:sp>
          <p:nvSpPr>
            <p:cNvPr id="3" name="Rectangle 2"/>
            <p:cNvSpPr/>
            <p:nvPr/>
          </p:nvSpPr>
          <p:spPr>
            <a:xfrm>
              <a:off x="2971800" y="457200"/>
              <a:ext cx="3048000" cy="2095500"/>
            </a:xfrm>
            <a:prstGeom prst="rect">
              <a:avLst/>
            </a:prstGeom>
            <a:solidFill>
              <a:srgbClr val="FFC000">
                <a:alpha val="1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324600" y="609600"/>
              <a:ext cx="2286000" cy="1754326"/>
            </a:xfrm>
            <a:prstGeom prst="rect">
              <a:avLst/>
            </a:prstGeom>
            <a:solidFill>
              <a:schemeClr val="bg1"/>
            </a:solidFill>
            <a:ln>
              <a:solidFill>
                <a:srgbClr val="FF0000"/>
              </a:solidFill>
            </a:ln>
          </p:spPr>
          <p:txBody>
            <a:bodyPr wrap="square" rtlCol="0">
              <a:spAutoFit/>
            </a:bodyPr>
            <a:lstStyle/>
            <a:p>
              <a:r>
                <a:rPr lang="en-US" dirty="0">
                  <a:latin typeface="Segoe UI Semibold" panose="020B0702040204020203" pitchFamily="34" charset="0"/>
                </a:rPr>
                <a:t>Crewmembers will sign in / out here.  If additional space is needed, attach additional JSA sheets.</a:t>
              </a:r>
            </a:p>
          </p:txBody>
        </p:sp>
      </p:grpSp>
      <p:grpSp>
        <p:nvGrpSpPr>
          <p:cNvPr id="18" name="Group 17"/>
          <p:cNvGrpSpPr/>
          <p:nvPr/>
        </p:nvGrpSpPr>
        <p:grpSpPr>
          <a:xfrm>
            <a:off x="0" y="2054026"/>
            <a:ext cx="5267597" cy="4670156"/>
            <a:chOff x="0" y="2057400"/>
            <a:chExt cx="5267597" cy="4670156"/>
          </a:xfrm>
        </p:grpSpPr>
        <p:sp>
          <p:nvSpPr>
            <p:cNvPr id="16" name="Rectangle 15"/>
            <p:cNvSpPr/>
            <p:nvPr/>
          </p:nvSpPr>
          <p:spPr>
            <a:xfrm>
              <a:off x="0" y="2057400"/>
              <a:ext cx="2819400" cy="4670156"/>
            </a:xfrm>
            <a:prstGeom prst="rect">
              <a:avLst/>
            </a:prstGeom>
            <a:solidFill>
              <a:srgbClr val="FFC000">
                <a:alpha val="1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667000" y="3721030"/>
              <a:ext cx="2600597" cy="1200329"/>
            </a:xfrm>
            <a:prstGeom prst="rect">
              <a:avLst/>
            </a:prstGeom>
            <a:solidFill>
              <a:schemeClr val="bg1"/>
            </a:solidFill>
            <a:ln>
              <a:solidFill>
                <a:srgbClr val="FF0000"/>
              </a:solidFill>
            </a:ln>
          </p:spPr>
          <p:txBody>
            <a:bodyPr wrap="square" rtlCol="0">
              <a:spAutoFit/>
            </a:bodyPr>
            <a:lstStyle/>
            <a:p>
              <a:r>
                <a:rPr lang="en-US" dirty="0">
                  <a:latin typeface="Segoe UI Semibold" panose="020B0702040204020203" pitchFamily="34" charset="0"/>
                </a:rPr>
                <a:t>Indicate required PPE, competencies, &amp; procedure/permits required.</a:t>
              </a:r>
            </a:p>
          </p:txBody>
        </p:sp>
      </p:grpSp>
    </p:spTree>
    <p:extLst>
      <p:ext uri="{BB962C8B-B14F-4D97-AF65-F5344CB8AC3E}">
        <p14:creationId xmlns:p14="http://schemas.microsoft.com/office/powerpoint/2010/main" val="17836892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5"/>
                                        </p:tgtEl>
                                        <p:attrNameLst>
                                          <p:attrName>style.visibility</p:attrName>
                                        </p:attrNameLst>
                                      </p:cBhvr>
                                      <p:to>
                                        <p:strVal val="hidden"/>
                                      </p:to>
                                    </p:set>
                                  </p:childTnLst>
                                </p:cTn>
                              </p:par>
                            </p:childTnLst>
                          </p:cTn>
                        </p:par>
                        <p:par>
                          <p:cTn id="14" fill="hold">
                            <p:stCondLst>
                              <p:cond delay="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12"/>
                                        </p:tgtEl>
                                        <p:attrNameLst>
                                          <p:attrName>style.visibility</p:attrName>
                                        </p:attrNameLst>
                                      </p:cBhvr>
                                      <p:to>
                                        <p:strVal val="hidden"/>
                                      </p:to>
                                    </p:set>
                                  </p:childTnLst>
                                </p:cTn>
                              </p:par>
                            </p:childTnLst>
                          </p:cTn>
                        </p:par>
                        <p:par>
                          <p:cTn id="24" fill="hold">
                            <p:stCondLst>
                              <p:cond delay="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6"/>
          <a:stretch>
            <a:fillRect/>
          </a:stretch>
        </p:blipFill>
        <p:spPr>
          <a:xfrm>
            <a:off x="0" y="691941"/>
            <a:ext cx="9144000" cy="5227156"/>
          </a:xfrm>
          <a:prstGeom prst="rect">
            <a:avLst/>
          </a:prstGeom>
          <a:solidFill>
            <a:schemeClr val="accent3">
              <a:lumMod val="60000"/>
              <a:lumOff val="40000"/>
            </a:schemeClr>
          </a:solidFill>
          <a:ln>
            <a:solidFill>
              <a:schemeClr val="accent3">
                <a:lumMod val="75000"/>
              </a:schemeClr>
            </a:solidFill>
          </a:ln>
        </p:spPr>
      </p:pic>
      <p:sp>
        <p:nvSpPr>
          <p:cNvPr id="2" name="Frame 1"/>
          <p:cNvSpPr/>
          <p:nvPr/>
        </p:nvSpPr>
        <p:spPr>
          <a:xfrm>
            <a:off x="0" y="2189408"/>
            <a:ext cx="1622738" cy="2678806"/>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5" name="Frame 4"/>
          <p:cNvSpPr/>
          <p:nvPr/>
        </p:nvSpPr>
        <p:spPr>
          <a:xfrm>
            <a:off x="1337257" y="2859109"/>
            <a:ext cx="1622738" cy="1390919"/>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6" name="Frame 5"/>
          <p:cNvSpPr/>
          <p:nvPr/>
        </p:nvSpPr>
        <p:spPr>
          <a:xfrm>
            <a:off x="3760630" y="2215165"/>
            <a:ext cx="2292439" cy="2678806"/>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7" name="Frame 6"/>
          <p:cNvSpPr/>
          <p:nvPr/>
        </p:nvSpPr>
        <p:spPr>
          <a:xfrm>
            <a:off x="5357610" y="1123054"/>
            <a:ext cx="1337258" cy="4376226"/>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8" name="Frame 7"/>
          <p:cNvSpPr/>
          <p:nvPr/>
        </p:nvSpPr>
        <p:spPr>
          <a:xfrm>
            <a:off x="6119608" y="4765183"/>
            <a:ext cx="2716371" cy="734097"/>
          </a:xfrm>
          <a:prstGeom prst="frame">
            <a:avLst>
              <a:gd name="adj1" fmla="val 20176"/>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9" name="Frame 8"/>
          <p:cNvSpPr/>
          <p:nvPr/>
        </p:nvSpPr>
        <p:spPr>
          <a:xfrm>
            <a:off x="-26830" y="1388324"/>
            <a:ext cx="1402724" cy="427597"/>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1" name="Frame 10"/>
          <p:cNvSpPr/>
          <p:nvPr/>
        </p:nvSpPr>
        <p:spPr>
          <a:xfrm>
            <a:off x="1447264" y="1388324"/>
            <a:ext cx="1402724" cy="427597"/>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2" name="Frame 11"/>
          <p:cNvSpPr/>
          <p:nvPr/>
        </p:nvSpPr>
        <p:spPr>
          <a:xfrm>
            <a:off x="4324184" y="1388324"/>
            <a:ext cx="1043188" cy="427597"/>
          </a:xfrm>
          <a:prstGeom prst="frame">
            <a:avLst>
              <a:gd name="adj1" fmla="val 37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4" name="Frame 13"/>
          <p:cNvSpPr/>
          <p:nvPr/>
        </p:nvSpPr>
        <p:spPr>
          <a:xfrm>
            <a:off x="6119608" y="4121238"/>
            <a:ext cx="2716371" cy="643945"/>
          </a:xfrm>
          <a:prstGeom prst="frame">
            <a:avLst>
              <a:gd name="adj1" fmla="val 25741"/>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5" name="Frame 14"/>
          <p:cNvSpPr/>
          <p:nvPr/>
        </p:nvSpPr>
        <p:spPr>
          <a:xfrm>
            <a:off x="6119608" y="3503051"/>
            <a:ext cx="2716371" cy="679527"/>
          </a:xfrm>
          <a:prstGeom prst="frame">
            <a:avLst>
              <a:gd name="adj1" fmla="val 28379"/>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6" name="Frame 15"/>
          <p:cNvSpPr/>
          <p:nvPr/>
        </p:nvSpPr>
        <p:spPr>
          <a:xfrm>
            <a:off x="6119608" y="2849284"/>
            <a:ext cx="2716371" cy="679527"/>
          </a:xfrm>
          <a:prstGeom prst="frame">
            <a:avLst>
              <a:gd name="adj1" fmla="val 18903"/>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7" name="Frame 16"/>
          <p:cNvSpPr/>
          <p:nvPr/>
        </p:nvSpPr>
        <p:spPr>
          <a:xfrm>
            <a:off x="6119608" y="2189408"/>
            <a:ext cx="2716371" cy="679527"/>
          </a:xfrm>
          <a:prstGeom prst="frame">
            <a:avLst>
              <a:gd name="adj1" fmla="val 20798"/>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18" name="Frame 17"/>
          <p:cNvSpPr/>
          <p:nvPr/>
        </p:nvSpPr>
        <p:spPr>
          <a:xfrm>
            <a:off x="6119608" y="1502186"/>
            <a:ext cx="2716371" cy="679527"/>
          </a:xfrm>
          <a:prstGeom prst="frame">
            <a:avLst>
              <a:gd name="adj1" fmla="val 20798"/>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pic>
        <p:nvPicPr>
          <p:cNvPr id="13" name="media1.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226379" y="6019800"/>
            <a:ext cx="609600" cy="609600"/>
          </a:xfrm>
          <a:prstGeom prst="rect">
            <a:avLst/>
          </a:prstGeom>
        </p:spPr>
      </p:pic>
    </p:spTree>
    <p:custDataLst>
      <p:tags r:id="rId1"/>
    </p:custDataLst>
    <p:extLst>
      <p:ext uri="{BB962C8B-B14F-4D97-AF65-F5344CB8AC3E}">
        <p14:creationId xmlns:p14="http://schemas.microsoft.com/office/powerpoint/2010/main" val="1542336087"/>
      </p:ext>
    </p:extLst>
  </p:cSld>
  <p:clrMapOvr>
    <a:masterClrMapping/>
  </p:clrMapOvr>
  <p:transition advTm="11430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259"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par>
                                <p:cTn id="12" presetID="16" presetClass="entr" presetSubtype="21"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par>
                                <p:cTn id="28" presetID="16" presetClass="entr" presetSubtype="2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inVertical)">
                                      <p:cBhvr>
                                        <p:cTn id="50"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arn(inVertical)">
                                      <p:cBhvr>
                                        <p:cTn id="60"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inVertical)">
                                      <p:cBhvr>
                                        <p:cTn id="65"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66" fill="hold" display="0">
                  <p:stCondLst>
                    <p:cond delay="indefinite"/>
                  </p:stCondLst>
                  <p:endCondLst>
                    <p:cond evt="onStopAudio" delay="0">
                      <p:tgtEl>
                        <p:sldTgt/>
                      </p:tgtEl>
                    </p:cond>
                  </p:endCondLst>
                </p:cTn>
                <p:tgtEl>
                  <p:spTgt spid="13"/>
                </p:tgtEl>
              </p:cMediaNode>
            </p:audio>
          </p:childTnLst>
        </p:cTn>
      </p:par>
    </p:tnLst>
    <p:bldLst>
      <p:bldP spid="2" grpId="0" animBg="1"/>
      <p:bldP spid="5" grpId="0" animBg="1"/>
      <p:bldP spid="6" grpId="0" animBg="1"/>
      <p:bldP spid="7" grpId="0" animBg="1"/>
      <p:bldP spid="8" grpId="0" animBg="1"/>
      <p:bldP spid="9" grpId="0" animBg="1"/>
      <p:bldP spid="11" grpId="0" animBg="1"/>
      <p:bldP spid="12" grpId="0" animBg="1"/>
      <p:bldP spid="14" grpId="0" animBg="1"/>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Objectives</a:t>
            </a:r>
          </a:p>
        </p:txBody>
      </p:sp>
      <p:sp>
        <p:nvSpPr>
          <p:cNvPr id="4" name="TextBox 3"/>
          <p:cNvSpPr txBox="1"/>
          <p:nvPr/>
        </p:nvSpPr>
        <p:spPr>
          <a:xfrm>
            <a:off x="165100" y="2057400"/>
            <a:ext cx="8839200" cy="3785652"/>
          </a:xfrm>
          <a:prstGeom prst="rect">
            <a:avLst/>
          </a:prstGeom>
          <a:noFill/>
        </p:spPr>
        <p:txBody>
          <a:bodyPr wrap="square" rtlCol="0">
            <a:spAutoFit/>
          </a:bodyPr>
          <a:lstStyle/>
          <a:p>
            <a:pPr marL="457200" indent="-457200">
              <a:lnSpc>
                <a:spcPct val="200000"/>
              </a:lnSpc>
              <a:buFontTx/>
              <a:buAutoNum type="arabicPeriod"/>
              <a:defRPr/>
            </a:pPr>
            <a:r>
              <a:rPr lang="en-US" sz="2400" dirty="0">
                <a:solidFill>
                  <a:srgbClr val="0000FF"/>
                </a:solidFill>
                <a:effectLst>
                  <a:outerShdw blurRad="38100" dist="38100" dir="2700000" algn="tl">
                    <a:srgbClr val="000000"/>
                  </a:outerShdw>
                </a:effectLst>
                <a:latin typeface="Segoe UI Semibold" panose="020B0702040204020203" pitchFamily="34" charset="0"/>
                <a:ea typeface="Segoe UI" panose="020B0502040204020203" pitchFamily="34" charset="0"/>
                <a:cs typeface="Segoe UI" panose="020B0502040204020203" pitchFamily="34" charset="0"/>
              </a:rPr>
              <a:t>Explain the proper method to perform a JSA</a:t>
            </a:r>
          </a:p>
          <a:p>
            <a:pPr marL="457200" indent="-457200">
              <a:lnSpc>
                <a:spcPct val="200000"/>
              </a:lnSpc>
              <a:buFontTx/>
              <a:buAutoNum type="arabicPeriod"/>
              <a:defRPr/>
            </a:pPr>
            <a:r>
              <a:rPr lang="en-US" sz="2400" dirty="0">
                <a:solidFill>
                  <a:srgbClr val="0000FF"/>
                </a:solidFill>
                <a:effectLst>
                  <a:outerShdw blurRad="38100" dist="38100" dir="2700000" algn="tl">
                    <a:srgbClr val="000000"/>
                  </a:outerShdw>
                </a:effectLst>
                <a:latin typeface="Segoe UI Semibold" panose="020B0702040204020203" pitchFamily="34" charset="0"/>
                <a:ea typeface="Segoe UI" panose="020B0502040204020203" pitchFamily="34" charset="0"/>
                <a:cs typeface="Segoe UI" panose="020B0502040204020203" pitchFamily="34" charset="0"/>
              </a:rPr>
              <a:t>Understand the expectations of the JSA process</a:t>
            </a:r>
          </a:p>
          <a:p>
            <a:pPr marL="457200" indent="-457200">
              <a:lnSpc>
                <a:spcPct val="200000"/>
              </a:lnSpc>
              <a:buFontTx/>
              <a:buAutoNum type="arabicPeriod"/>
              <a:defRPr/>
            </a:pPr>
            <a:r>
              <a:rPr lang="en-US" sz="2400" dirty="0">
                <a:solidFill>
                  <a:srgbClr val="0000FF"/>
                </a:solidFill>
                <a:effectLst>
                  <a:outerShdw blurRad="38100" dist="38100" dir="2700000" algn="tl">
                    <a:srgbClr val="000000"/>
                  </a:outerShdw>
                </a:effectLst>
                <a:latin typeface="Segoe UI Semibold" panose="020B0702040204020203" pitchFamily="34" charset="0"/>
                <a:ea typeface="Segoe UI" panose="020B0502040204020203" pitchFamily="34" charset="0"/>
                <a:cs typeface="Segoe UI" panose="020B0502040204020203" pitchFamily="34" charset="0"/>
              </a:rPr>
              <a:t>Familiarize you with the JSA</a:t>
            </a:r>
          </a:p>
          <a:p>
            <a:pPr marL="457200" indent="-457200">
              <a:lnSpc>
                <a:spcPct val="200000"/>
              </a:lnSpc>
              <a:buFontTx/>
              <a:buAutoNum type="arabicPeriod"/>
              <a:defRPr/>
            </a:pPr>
            <a:r>
              <a:rPr lang="en-US" sz="2400" dirty="0">
                <a:solidFill>
                  <a:srgbClr val="0000FF"/>
                </a:solidFill>
                <a:effectLst>
                  <a:outerShdw blurRad="38100" dist="38100" dir="2700000" algn="tl">
                    <a:srgbClr val="000000"/>
                  </a:outerShdw>
                </a:effectLst>
                <a:latin typeface="Segoe UI Semibold" panose="020B0702040204020203" pitchFamily="34" charset="0"/>
                <a:ea typeface="Segoe UI" panose="020B0502040204020203" pitchFamily="34" charset="0"/>
                <a:cs typeface="Segoe UI" panose="020B0502040204020203" pitchFamily="34" charset="0"/>
              </a:rPr>
              <a:t>Using the JSA Supplement for high risk or specialty work</a:t>
            </a:r>
          </a:p>
          <a:p>
            <a:pPr marL="457200" indent="-457200">
              <a:lnSpc>
                <a:spcPct val="200000"/>
              </a:lnSpc>
              <a:buFontTx/>
              <a:buAutoNum type="arabicPeriod"/>
              <a:defRPr/>
            </a:pPr>
            <a:r>
              <a:rPr lang="en-US" sz="2400" dirty="0">
                <a:solidFill>
                  <a:srgbClr val="0000FF"/>
                </a:solidFill>
                <a:effectLst>
                  <a:outerShdw blurRad="38100" dist="38100" dir="2700000" algn="tl">
                    <a:srgbClr val="000000"/>
                  </a:outerShdw>
                </a:effectLst>
                <a:latin typeface="Segoe UI Semibold" panose="020B0702040204020203" pitchFamily="34" charset="0"/>
                <a:ea typeface="Segoe UI" panose="020B0502040204020203" pitchFamily="34" charset="0"/>
                <a:cs typeface="Segoe UI" panose="020B0502040204020203" pitchFamily="34" charset="0"/>
              </a:rPr>
              <a:t>Complete a JSA for a simulated task.</a:t>
            </a:r>
          </a:p>
        </p:txBody>
      </p:sp>
    </p:spTree>
    <p:extLst>
      <p:ext uri="{BB962C8B-B14F-4D97-AF65-F5344CB8AC3E}">
        <p14:creationId xmlns:p14="http://schemas.microsoft.com/office/powerpoint/2010/main" val="410577037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stretch>
            <a:fillRect/>
          </a:stretch>
        </p:blipFill>
        <p:spPr>
          <a:xfrm>
            <a:off x="0" y="814754"/>
            <a:ext cx="9144000" cy="5227156"/>
          </a:xfrm>
          <a:prstGeom prst="rect">
            <a:avLst/>
          </a:prstGeom>
        </p:spPr>
      </p:pic>
      <p:sp>
        <p:nvSpPr>
          <p:cNvPr id="599" name="Line 596"/>
          <p:cNvSpPr>
            <a:spLocks noChangeShapeType="1"/>
          </p:cNvSpPr>
          <p:nvPr/>
        </p:nvSpPr>
        <p:spPr bwMode="auto">
          <a:xfrm flipV="1">
            <a:off x="178637" y="3168203"/>
            <a:ext cx="3311538" cy="1081411"/>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Line 597"/>
          <p:cNvSpPr>
            <a:spLocks noChangeShapeType="1"/>
          </p:cNvSpPr>
          <p:nvPr/>
        </p:nvSpPr>
        <p:spPr bwMode="auto">
          <a:xfrm flipV="1">
            <a:off x="3243714" y="3089709"/>
            <a:ext cx="2954483" cy="163630"/>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Frame 6"/>
          <p:cNvSpPr/>
          <p:nvPr/>
        </p:nvSpPr>
        <p:spPr>
          <a:xfrm>
            <a:off x="6198198" y="2957228"/>
            <a:ext cx="2716371" cy="679527"/>
          </a:xfrm>
          <a:prstGeom prst="frame">
            <a:avLst>
              <a:gd name="adj1" fmla="val 18903"/>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pic>
        <p:nvPicPr>
          <p:cNvPr id="4" name="media2.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04969" y="6002070"/>
            <a:ext cx="609600" cy="609600"/>
          </a:xfrm>
          <a:prstGeom prst="rect">
            <a:avLst/>
          </a:prstGeom>
        </p:spPr>
      </p:pic>
    </p:spTree>
    <p:custDataLst>
      <p:tags r:id="rId1"/>
    </p:custDataLst>
    <p:extLst>
      <p:ext uri="{BB962C8B-B14F-4D97-AF65-F5344CB8AC3E}">
        <p14:creationId xmlns:p14="http://schemas.microsoft.com/office/powerpoint/2010/main" val="1376277312"/>
      </p:ext>
    </p:extLst>
  </p:cSld>
  <p:clrMapOvr>
    <a:masterClrMapping/>
  </p:clrMapOvr>
  <p:transition advTm="332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22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99"/>
                                        </p:tgtEl>
                                        <p:attrNameLst>
                                          <p:attrName>style.visibility</p:attrName>
                                        </p:attrNameLst>
                                      </p:cBhvr>
                                      <p:to>
                                        <p:strVal val="visible"/>
                                      </p:to>
                                    </p:set>
                                    <p:animEffect transition="in" filter="wipe(left)">
                                      <p:cBhvr>
                                        <p:cTn id="11" dur="2000"/>
                                        <p:tgtEl>
                                          <p:spTgt spid="59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bldLst>
      <p:bldP spid="599"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669879" y="762000"/>
            <a:ext cx="5890083" cy="5664557"/>
          </a:xfrm>
          <a:prstGeom prst="rect">
            <a:avLst/>
          </a:prstGeom>
          <a:solidFill>
            <a:srgbClr val="FFFFFF">
              <a:shade val="85000"/>
            </a:srgbClr>
          </a:solidFill>
          <a:ln w="190500" cap="sq">
            <a:solidFill>
              <a:schemeClr val="accent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 name="media3.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216900" y="5816957"/>
            <a:ext cx="609600" cy="609600"/>
          </a:xfrm>
          <a:prstGeom prst="rect">
            <a:avLst/>
          </a:prstGeom>
        </p:spPr>
      </p:pic>
    </p:spTree>
    <p:custDataLst>
      <p:tags r:id="rId1"/>
    </p:custDataLst>
    <p:extLst>
      <p:ext uri="{BB962C8B-B14F-4D97-AF65-F5344CB8AC3E}">
        <p14:creationId xmlns:p14="http://schemas.microsoft.com/office/powerpoint/2010/main" val="2723332376"/>
      </p:ext>
    </p:extLst>
  </p:cSld>
  <p:clrMapOvr>
    <a:masterClrMapping/>
  </p:clrMapOvr>
  <p:transition advTm="669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6"/>
          <a:stretch>
            <a:fillRect/>
          </a:stretch>
        </p:blipFill>
        <p:spPr>
          <a:xfrm>
            <a:off x="0" y="691941"/>
            <a:ext cx="9144000" cy="5227156"/>
          </a:xfrm>
          <a:prstGeom prst="rect">
            <a:avLst/>
          </a:prstGeom>
          <a:solidFill>
            <a:schemeClr val="accent3">
              <a:lumMod val="60000"/>
              <a:lumOff val="40000"/>
            </a:schemeClr>
          </a:solidFill>
          <a:ln>
            <a:solidFill>
              <a:schemeClr val="accent3">
                <a:lumMod val="75000"/>
              </a:schemeClr>
            </a:solidFill>
          </a:ln>
        </p:spPr>
      </p:pic>
      <p:sp>
        <p:nvSpPr>
          <p:cNvPr id="19" name="Line 596"/>
          <p:cNvSpPr>
            <a:spLocks noChangeShapeType="1"/>
          </p:cNvSpPr>
          <p:nvPr/>
        </p:nvSpPr>
        <p:spPr bwMode="auto">
          <a:xfrm>
            <a:off x="128789" y="3309870"/>
            <a:ext cx="3187168" cy="953033"/>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Line 597"/>
          <p:cNvSpPr>
            <a:spLocks noChangeShapeType="1"/>
          </p:cNvSpPr>
          <p:nvPr/>
        </p:nvSpPr>
        <p:spPr bwMode="auto">
          <a:xfrm flipV="1">
            <a:off x="3315957" y="3863662"/>
            <a:ext cx="3033328" cy="399240"/>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Donut 20"/>
          <p:cNvSpPr/>
          <p:nvPr/>
        </p:nvSpPr>
        <p:spPr>
          <a:xfrm>
            <a:off x="-67512" y="3139326"/>
            <a:ext cx="392453" cy="321973"/>
          </a:xfrm>
          <a:prstGeom prst="donut">
            <a:avLst>
              <a:gd name="adj" fmla="val 107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22" name="Donut 21"/>
          <p:cNvSpPr/>
          <p:nvPr/>
        </p:nvSpPr>
        <p:spPr>
          <a:xfrm>
            <a:off x="1519707" y="3670478"/>
            <a:ext cx="425003" cy="296214"/>
          </a:xfrm>
          <a:prstGeom prst="donut">
            <a:avLst>
              <a:gd name="adj" fmla="val 107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23" name="Donut 22"/>
          <p:cNvSpPr/>
          <p:nvPr/>
        </p:nvSpPr>
        <p:spPr>
          <a:xfrm>
            <a:off x="4572000" y="3979566"/>
            <a:ext cx="572756" cy="206063"/>
          </a:xfrm>
          <a:prstGeom prst="donut">
            <a:avLst>
              <a:gd name="adj" fmla="val 107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sp>
        <p:nvSpPr>
          <p:cNvPr id="24" name="Frame 23"/>
          <p:cNvSpPr/>
          <p:nvPr/>
        </p:nvSpPr>
        <p:spPr>
          <a:xfrm>
            <a:off x="6207617" y="3496682"/>
            <a:ext cx="2743017" cy="669697"/>
          </a:xfrm>
          <a:prstGeom prst="frame">
            <a:avLst>
              <a:gd name="adj1" fmla="val 18903"/>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pic>
        <p:nvPicPr>
          <p:cNvPr id="5" name="media4.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41034" y="5992715"/>
            <a:ext cx="609600" cy="609600"/>
          </a:xfrm>
          <a:prstGeom prst="rect">
            <a:avLst/>
          </a:prstGeom>
        </p:spPr>
      </p:pic>
    </p:spTree>
    <p:custDataLst>
      <p:tags r:id="rId1"/>
    </p:custDataLst>
    <p:extLst>
      <p:ext uri="{BB962C8B-B14F-4D97-AF65-F5344CB8AC3E}">
        <p14:creationId xmlns:p14="http://schemas.microsoft.com/office/powerpoint/2010/main" val="3503290810"/>
      </p:ext>
    </p:extLst>
  </p:cSld>
  <p:clrMapOvr>
    <a:masterClrMapping/>
  </p:clrMapOvr>
  <p:transition advTm="391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83"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outVertical)">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Vertic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20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21"/>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22"/>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23"/>
                                        </p:tgtEl>
                                        <p:attrNameLst>
                                          <p:attrName>style.visibility</p:attrName>
                                        </p:attrNameLst>
                                      </p:cBhvr>
                                      <p:to>
                                        <p:strVal val="hidden"/>
                                      </p:to>
                                    </p:set>
                                  </p:childTnLst>
                                </p:cTn>
                              </p:par>
                              <p:par>
                                <p:cTn id="40" presetID="16" presetClass="entr" presetSubtype="21"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inVertical)">
                                      <p:cBhvr>
                                        <p:cTn id="42"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5"/>
                </p:tgtEl>
              </p:cMediaNode>
            </p:audio>
          </p:childTnLst>
        </p:cTn>
      </p:par>
    </p:tnLst>
    <p:bldLst>
      <p:bldP spid="19" grpId="0" animBg="1"/>
      <p:bldP spid="20" grpId="0" animBg="1"/>
      <p:bldP spid="21" grpId="0" animBg="1"/>
      <p:bldP spid="21" grpId="1" animBg="1"/>
      <p:bldP spid="22" grpId="0" animBg="1"/>
      <p:bldP spid="22" grpId="1" animBg="1"/>
      <p:bldP spid="23" grpId="0" animBg="1"/>
      <p:bldP spid="23" grpId="1"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stretch>
            <a:fillRect/>
          </a:stretch>
        </p:blipFill>
        <p:spPr>
          <a:xfrm>
            <a:off x="0" y="814754"/>
            <a:ext cx="9144000" cy="5227156"/>
          </a:xfrm>
          <a:prstGeom prst="rect">
            <a:avLst/>
          </a:prstGeom>
        </p:spPr>
      </p:pic>
      <p:sp>
        <p:nvSpPr>
          <p:cNvPr id="599" name="Line 596"/>
          <p:cNvSpPr>
            <a:spLocks noChangeShapeType="1"/>
          </p:cNvSpPr>
          <p:nvPr/>
        </p:nvSpPr>
        <p:spPr bwMode="auto">
          <a:xfrm>
            <a:off x="154456" y="3429000"/>
            <a:ext cx="3195136" cy="623236"/>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Line 597"/>
          <p:cNvSpPr>
            <a:spLocks noChangeShapeType="1"/>
          </p:cNvSpPr>
          <p:nvPr/>
        </p:nvSpPr>
        <p:spPr bwMode="auto">
          <a:xfrm flipV="1">
            <a:off x="3322658" y="2512194"/>
            <a:ext cx="2760508" cy="1507355"/>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Frame 7"/>
          <p:cNvSpPr/>
          <p:nvPr/>
        </p:nvSpPr>
        <p:spPr>
          <a:xfrm>
            <a:off x="6138931" y="2346284"/>
            <a:ext cx="2716371" cy="679527"/>
          </a:xfrm>
          <a:prstGeom prst="frame">
            <a:avLst>
              <a:gd name="adj1" fmla="val 20798"/>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pic>
        <p:nvPicPr>
          <p:cNvPr id="4" name="media5.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153400" y="6041910"/>
            <a:ext cx="609600" cy="609600"/>
          </a:xfrm>
          <a:prstGeom prst="rect">
            <a:avLst/>
          </a:prstGeom>
        </p:spPr>
      </p:pic>
    </p:spTree>
    <p:custDataLst>
      <p:tags r:id="rId1"/>
    </p:custDataLst>
    <p:extLst>
      <p:ext uri="{BB962C8B-B14F-4D97-AF65-F5344CB8AC3E}">
        <p14:creationId xmlns:p14="http://schemas.microsoft.com/office/powerpoint/2010/main" val="2573440269"/>
      </p:ext>
    </p:extLst>
  </p:cSld>
  <p:clrMapOvr>
    <a:masterClrMapping/>
  </p:clrMapOvr>
  <p:transition advTm="340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85"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99"/>
                                        </p:tgtEl>
                                        <p:attrNameLst>
                                          <p:attrName>style.visibility</p:attrName>
                                        </p:attrNameLst>
                                      </p:cBhvr>
                                      <p:to>
                                        <p:strVal val="visible"/>
                                      </p:to>
                                    </p:set>
                                    <p:animEffect transition="in" filter="wipe(left)">
                                      <p:cBhvr>
                                        <p:cTn id="11" dur="2000"/>
                                        <p:tgtEl>
                                          <p:spTgt spid="59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bldLst>
      <p:bldP spid="599" grpId="0" animBg="1"/>
      <p:bldP spid="6"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stretch>
            <a:fillRect/>
          </a:stretch>
        </p:blipFill>
        <p:spPr>
          <a:xfrm>
            <a:off x="0" y="814754"/>
            <a:ext cx="9144000" cy="5227156"/>
          </a:xfrm>
          <a:prstGeom prst="rect">
            <a:avLst/>
          </a:prstGeom>
        </p:spPr>
      </p:pic>
      <p:sp>
        <p:nvSpPr>
          <p:cNvPr id="599" name="Line 596"/>
          <p:cNvSpPr>
            <a:spLocks noChangeShapeType="1"/>
          </p:cNvSpPr>
          <p:nvPr/>
        </p:nvSpPr>
        <p:spPr bwMode="auto">
          <a:xfrm>
            <a:off x="141668" y="3026534"/>
            <a:ext cx="3227174" cy="1439588"/>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Line 597"/>
          <p:cNvSpPr>
            <a:spLocks noChangeShapeType="1"/>
          </p:cNvSpPr>
          <p:nvPr/>
        </p:nvSpPr>
        <p:spPr bwMode="auto">
          <a:xfrm flipV="1">
            <a:off x="3301465" y="2281187"/>
            <a:ext cx="2685449" cy="2127184"/>
          </a:xfrm>
          <a:prstGeom prst="line">
            <a:avLst/>
          </a:prstGeom>
          <a:noFill/>
          <a:ln w="76200">
            <a:solidFill>
              <a:srgbClr val="FF0000"/>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Frame 7"/>
          <p:cNvSpPr/>
          <p:nvPr/>
        </p:nvSpPr>
        <p:spPr>
          <a:xfrm>
            <a:off x="5986531" y="1636808"/>
            <a:ext cx="2716371" cy="679527"/>
          </a:xfrm>
          <a:prstGeom prst="frame">
            <a:avLst>
              <a:gd name="adj1" fmla="val 20798"/>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solidFill>
                <a:schemeClr val="tx1"/>
              </a:solidFill>
            </a:endParaRPr>
          </a:p>
        </p:txBody>
      </p:sp>
      <p:pic>
        <p:nvPicPr>
          <p:cNvPr id="4" name="media6.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093302" y="6041910"/>
            <a:ext cx="609600" cy="609600"/>
          </a:xfrm>
          <a:prstGeom prst="rect">
            <a:avLst/>
          </a:prstGeom>
        </p:spPr>
      </p:pic>
    </p:spTree>
    <p:custDataLst>
      <p:tags r:id="rId1"/>
    </p:custDataLst>
    <p:extLst>
      <p:ext uri="{BB962C8B-B14F-4D97-AF65-F5344CB8AC3E}">
        <p14:creationId xmlns:p14="http://schemas.microsoft.com/office/powerpoint/2010/main" val="3142467677"/>
      </p:ext>
    </p:extLst>
  </p:cSld>
  <p:clrMapOvr>
    <a:masterClrMapping/>
  </p:clrMapOvr>
  <p:transition advTm="3380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77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99"/>
                                        </p:tgtEl>
                                        <p:attrNameLst>
                                          <p:attrName>style.visibility</p:attrName>
                                        </p:attrNameLst>
                                      </p:cBhvr>
                                      <p:to>
                                        <p:strVal val="visible"/>
                                      </p:to>
                                    </p:set>
                                    <p:animEffect transition="in" filter="wipe(left)">
                                      <p:cBhvr>
                                        <p:cTn id="11" dur="2000"/>
                                        <p:tgtEl>
                                          <p:spTgt spid="59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
                </p:tgtEl>
              </p:cMediaNode>
            </p:audio>
          </p:childTnLst>
        </p:cTn>
      </p:par>
    </p:tnLst>
    <p:bldLst>
      <p:bldP spid="599" grpId="0" animBg="1"/>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762000"/>
            <a:ext cx="8915400" cy="6019800"/>
          </a:xfrm>
          <a:prstGeom prst="rect">
            <a:avLst/>
          </a:prstGeom>
        </p:spPr>
      </p:pic>
    </p:spTree>
    <p:extLst>
      <p:ext uri="{BB962C8B-B14F-4D97-AF65-F5344CB8AC3E}">
        <p14:creationId xmlns:p14="http://schemas.microsoft.com/office/powerpoint/2010/main" val="34556149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609600"/>
            <a:ext cx="9067800" cy="461665"/>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JSA Supplement for High Risk or Specialty Work</a:t>
            </a:r>
          </a:p>
        </p:txBody>
      </p:sp>
      <p:graphicFrame>
        <p:nvGraphicFramePr>
          <p:cNvPr id="3" name="Object 2"/>
          <p:cNvGraphicFramePr>
            <a:graphicFrameLocks noChangeAspect="1"/>
          </p:cNvGraphicFramePr>
          <p:nvPr>
            <p:extLst>
              <p:ext uri="{D42A27DB-BD31-4B8C-83A1-F6EECF244321}">
                <p14:modId xmlns:p14="http://schemas.microsoft.com/office/powerpoint/2010/main" val="2279587168"/>
              </p:ext>
            </p:extLst>
          </p:nvPr>
        </p:nvGraphicFramePr>
        <p:xfrm>
          <a:off x="381000" y="1219200"/>
          <a:ext cx="4114800" cy="5486400"/>
        </p:xfrm>
        <a:graphic>
          <a:graphicData uri="http://schemas.openxmlformats.org/presentationml/2006/ole">
            <mc:AlternateContent xmlns:mc="http://schemas.openxmlformats.org/markup-compatibility/2006">
              <mc:Choice xmlns:v="urn:schemas-microsoft-com:vml" Requires="v">
                <p:oleObj spid="_x0000_s5135" name="Document" r:id="rId4" imgW="6898725" imgH="8898980" progId="Word.Document.12">
                  <p:embed/>
                </p:oleObj>
              </mc:Choice>
              <mc:Fallback>
                <p:oleObj name="Document" r:id="rId4" imgW="6898725" imgH="8898980" progId="Word.Document.12">
                  <p:embed/>
                  <p:pic>
                    <p:nvPicPr>
                      <p:cNvPr id="0" name=""/>
                      <p:cNvPicPr/>
                      <p:nvPr/>
                    </p:nvPicPr>
                    <p:blipFill>
                      <a:blip r:embed="rId5"/>
                      <a:stretch>
                        <a:fillRect/>
                      </a:stretch>
                    </p:blipFill>
                    <p:spPr>
                      <a:xfrm>
                        <a:off x="381000" y="1219200"/>
                        <a:ext cx="4114800" cy="5486400"/>
                      </a:xfrm>
                      <a:prstGeom prst="rect">
                        <a:avLst/>
                      </a:prstGeom>
                    </p:spPr>
                  </p:pic>
                </p:oleObj>
              </mc:Fallback>
            </mc:AlternateContent>
          </a:graphicData>
        </a:graphic>
      </p:graphicFrame>
      <p:pic>
        <p:nvPicPr>
          <p:cNvPr id="4" name="Picture 3"/>
          <p:cNvPicPr>
            <a:picLocks noChangeAspect="1"/>
          </p:cNvPicPr>
          <p:nvPr/>
        </p:nvPicPr>
        <p:blipFill>
          <a:blip r:embed="rId6"/>
          <a:stretch>
            <a:fillRect/>
          </a:stretch>
        </p:blipFill>
        <p:spPr>
          <a:xfrm>
            <a:off x="4724400" y="1295399"/>
            <a:ext cx="4343400" cy="5486401"/>
          </a:xfrm>
          <a:prstGeom prst="rect">
            <a:avLst/>
          </a:prstGeom>
        </p:spPr>
      </p:pic>
    </p:spTree>
    <p:extLst>
      <p:ext uri="{BB962C8B-B14F-4D97-AF65-F5344CB8AC3E}">
        <p14:creationId xmlns:p14="http://schemas.microsoft.com/office/powerpoint/2010/main" val="5153127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Prepare a JSA for a Simulated Task	</a:t>
            </a:r>
          </a:p>
        </p:txBody>
      </p:sp>
      <p:sp>
        <p:nvSpPr>
          <p:cNvPr id="3" name="Content Placeholder 2"/>
          <p:cNvSpPr>
            <a:spLocks noGrp="1"/>
          </p:cNvSpPr>
          <p:nvPr>
            <p:ph idx="1"/>
          </p:nvPr>
        </p:nvSpPr>
        <p:spPr/>
        <p:txBody>
          <a:bodyPr/>
          <a:lstStyle/>
          <a:p>
            <a:pPr marL="109728" indent="0">
              <a:buNone/>
            </a:pPr>
            <a:r>
              <a:rPr lang="en-US" dirty="0"/>
              <a:t> (List a task that is typically performed by your company.  Include any environmental factors or other interferences that may be typically encountered. – Review the JSA’s produced and coach as needed)</a:t>
            </a:r>
          </a:p>
          <a:p>
            <a:endParaRPr lang="en-US" dirty="0"/>
          </a:p>
          <a:p>
            <a:endParaRPr lang="en-US" dirty="0"/>
          </a:p>
        </p:txBody>
      </p:sp>
    </p:spTree>
    <p:extLst>
      <p:ext uri="{BB962C8B-B14F-4D97-AF65-F5344CB8AC3E}">
        <p14:creationId xmlns:p14="http://schemas.microsoft.com/office/powerpoint/2010/main" val="4253107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325112"/>
          </a:xfrm>
        </p:spPr>
        <p:txBody>
          <a:bodyPr/>
          <a:lstStyle/>
          <a:p>
            <a:pPr marL="365760" lvl="1" indent="-256032">
              <a:buClr>
                <a:schemeClr val="accent3"/>
              </a:buClr>
              <a:buFont typeface="Georgia"/>
              <a:buChar char="•"/>
            </a:pPr>
            <a:r>
              <a:rPr lang="en-US" sz="2400" dirty="0">
                <a:solidFill>
                  <a:srgbClr val="0000FF"/>
                </a:solidFill>
                <a:effectLst>
                  <a:outerShdw blurRad="38100" dist="38100" dir="2700000" algn="tl">
                    <a:srgbClr val="C0C0C0"/>
                  </a:outerShdw>
                </a:effectLst>
                <a:latin typeface="Segoe UI" panose="020B0502040204020203" pitchFamily="34" charset="0"/>
                <a:ea typeface="Segoe UI" panose="020B0502040204020203" pitchFamily="34" charset="0"/>
                <a:cs typeface="Segoe UI" panose="020B0502040204020203" pitchFamily="34" charset="0"/>
              </a:rPr>
              <a:t>An incident prevention procedure that requires a supervisor to provide sufficient instruction to adequately integrate safety into the job.</a:t>
            </a:r>
          </a:p>
          <a:p>
            <a:pPr lvl="1"/>
            <a:r>
              <a:rPr lang="en-US" altLang="en-US" sz="2000" b="1" dirty="0">
                <a:latin typeface="Segoe UI" panose="020B0502040204020203" pitchFamily="34" charset="0"/>
                <a:ea typeface="Segoe UI" panose="020B0502040204020203" pitchFamily="34" charset="0"/>
                <a:cs typeface="Segoe UI" panose="020B0502040204020203" pitchFamily="34" charset="0"/>
              </a:rPr>
              <a:t>Method of identifying hazards</a:t>
            </a:r>
          </a:p>
          <a:p>
            <a:pPr lvl="1"/>
            <a:r>
              <a:rPr lang="en-US" altLang="en-US" sz="2000" b="1" dirty="0">
                <a:latin typeface="Segoe UI" panose="020B0502040204020203" pitchFamily="34" charset="0"/>
                <a:ea typeface="Segoe UI" panose="020B0502040204020203" pitchFamily="34" charset="0"/>
                <a:cs typeface="Segoe UI" panose="020B0502040204020203" pitchFamily="34" charset="0"/>
              </a:rPr>
              <a:t>Means of breaking the job process down</a:t>
            </a:r>
          </a:p>
          <a:p>
            <a:pPr lvl="1"/>
            <a:r>
              <a:rPr lang="en-US" altLang="en-US" sz="2000" b="1" dirty="0">
                <a:latin typeface="Segoe UI" panose="020B0502040204020203" pitchFamily="34" charset="0"/>
                <a:ea typeface="Segoe UI" panose="020B0502040204020203" pitchFamily="34" charset="0"/>
                <a:cs typeface="Segoe UI" panose="020B0502040204020203" pitchFamily="34" charset="0"/>
              </a:rPr>
              <a:t>System for employees to stop and assess their job for hazards</a:t>
            </a:r>
          </a:p>
          <a:p>
            <a:pPr lvl="1"/>
            <a:r>
              <a:rPr lang="en-US" altLang="en-US" sz="2000" b="1" dirty="0">
                <a:latin typeface="Segoe UI" panose="020B0502040204020203" pitchFamily="34" charset="0"/>
                <a:ea typeface="Segoe UI" panose="020B0502040204020203" pitchFamily="34" charset="0"/>
                <a:cs typeface="Segoe UI" panose="020B0502040204020203" pitchFamily="34" charset="0"/>
              </a:rPr>
              <a:t>Allows employees to identify all hazards and list how they are going to reduce or eliminate them</a:t>
            </a:r>
          </a:p>
          <a:p>
            <a:endParaRPr lang="en-US" dirty="0">
              <a:latin typeface="Segoe UI" panose="020B0502040204020203" pitchFamily="34" charset="0"/>
              <a:ea typeface="Segoe UI" panose="020B0502040204020203" pitchFamily="34" charset="0"/>
              <a:cs typeface="Segoe UI" panose="020B0502040204020203" pitchFamily="34" charset="0"/>
            </a:endParaRPr>
          </a:p>
        </p:txBody>
      </p:sp>
      <p:sp>
        <p:nvSpPr>
          <p:cNvPr id="4" name="Rectangle 6"/>
          <p:cNvSpPr>
            <a:spLocks noGrp="1" noChangeArrowheads="1"/>
          </p:cNvSpPr>
          <p:nvPr>
            <p:ph type="title"/>
          </p:nvPr>
        </p:nvSpPr>
        <p:spPr>
          <a:xfrm>
            <a:off x="533400" y="609600"/>
            <a:ext cx="8229600" cy="1066800"/>
          </a:xfrm>
        </p:spPr>
        <p:txBody>
          <a:bodyPr/>
          <a:lstStyle/>
          <a:p>
            <a:pPr eaLnBrk="1" hangingPunct="1"/>
            <a:r>
              <a:rPr lang="en-US" altLang="en-US" dirty="0">
                <a:latin typeface="Segoe UI" panose="020B0502040204020203" pitchFamily="34" charset="0"/>
                <a:ea typeface="Segoe UI" panose="020B0502040204020203" pitchFamily="34" charset="0"/>
                <a:cs typeface="Segoe UI" panose="020B0502040204020203" pitchFamily="34" charset="0"/>
              </a:rPr>
              <a:t>What is a Job Safety Analysis?</a:t>
            </a:r>
          </a:p>
        </p:txBody>
      </p:sp>
      <p:grpSp>
        <p:nvGrpSpPr>
          <p:cNvPr id="2" name="Group 1"/>
          <p:cNvGrpSpPr/>
          <p:nvPr/>
        </p:nvGrpSpPr>
        <p:grpSpPr>
          <a:xfrm>
            <a:off x="838200" y="4419600"/>
            <a:ext cx="8153400" cy="1482393"/>
            <a:chOff x="838200" y="4419600"/>
            <a:chExt cx="8153400" cy="1482393"/>
          </a:xfrm>
        </p:grpSpPr>
        <p:sp>
          <p:nvSpPr>
            <p:cNvPr id="5" name="Text Box 4"/>
            <p:cNvSpPr txBox="1">
              <a:spLocks noChangeArrowheads="1"/>
            </p:cNvSpPr>
            <p:nvPr/>
          </p:nvSpPr>
          <p:spPr bwMode="auto">
            <a:xfrm>
              <a:off x="2133600" y="4419600"/>
              <a:ext cx="6858000" cy="1482393"/>
            </a:xfrm>
            <a:prstGeom prst="rect">
              <a:avLst/>
            </a:prstGeom>
            <a:solidFill>
              <a:srgbClr val="FFFF00"/>
            </a:solidFill>
            <a:ln w="9525">
              <a:solidFill>
                <a:srgbClr val="0000FF"/>
              </a:solidFill>
              <a:miter lim="800000"/>
              <a:headEnd/>
              <a:tailEnd/>
            </a:ln>
          </p:spPr>
          <p:txBody>
            <a:bodyPr wrap="square">
              <a:spAutoFit/>
            </a:bodyPr>
            <a:lstStyle>
              <a:lvl1pPr>
                <a:defRPr sz="2400" b="1">
                  <a:solidFill>
                    <a:schemeClr val="tx1"/>
                  </a:solidFill>
                  <a:latin typeface="Times New Roman" pitchFamily="18" charset="0"/>
                </a:defRPr>
              </a:lvl1pPr>
              <a:lvl2pPr marL="742950" indent="-285750">
                <a:defRPr sz="2400" b="1">
                  <a:solidFill>
                    <a:schemeClr val="tx1"/>
                  </a:solidFill>
                  <a:latin typeface="Times New Roman" pitchFamily="18" charset="0"/>
                </a:defRPr>
              </a:lvl2pPr>
              <a:lvl3pPr marL="1143000" indent="-228600">
                <a:defRPr sz="2400" b="1">
                  <a:solidFill>
                    <a:schemeClr val="tx1"/>
                  </a:solidFill>
                  <a:latin typeface="Times New Roman" pitchFamily="18" charset="0"/>
                </a:defRPr>
              </a:lvl3pPr>
              <a:lvl4pPr marL="1600200" indent="-228600">
                <a:defRPr sz="2400" b="1">
                  <a:solidFill>
                    <a:schemeClr val="tx1"/>
                  </a:solidFill>
                  <a:latin typeface="Times New Roman" pitchFamily="18" charset="0"/>
                </a:defRPr>
              </a:lvl4pPr>
              <a:lvl5pPr marL="2057400" indent="-22860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nSpc>
                  <a:spcPct val="130000"/>
                </a:lnSpc>
              </a:pPr>
              <a:r>
                <a:rPr kumimoji="1" lang="en-US" altLang="en-US" dirty="0">
                  <a:latin typeface="Segoe UI" panose="020B0502040204020203" pitchFamily="34" charset="0"/>
                  <a:ea typeface="Segoe UI" panose="020B0502040204020203" pitchFamily="34" charset="0"/>
                  <a:cs typeface="Segoe UI" panose="020B0502040204020203" pitchFamily="34" charset="0"/>
                </a:rPr>
                <a:t>All task steps must be listed</a:t>
              </a:r>
            </a:p>
            <a:p>
              <a:pPr>
                <a:lnSpc>
                  <a:spcPct val="130000"/>
                </a:lnSpc>
              </a:pPr>
              <a:r>
                <a:rPr kumimoji="1" lang="en-US" altLang="en-US" dirty="0">
                  <a:latin typeface="Segoe UI" panose="020B0502040204020203" pitchFamily="34" charset="0"/>
                  <a:ea typeface="Segoe UI" panose="020B0502040204020203" pitchFamily="34" charset="0"/>
                  <a:cs typeface="Segoe UI" panose="020B0502040204020203" pitchFamily="34" charset="0"/>
                </a:rPr>
                <a:t>All recognized hazards must be identified</a:t>
              </a:r>
            </a:p>
            <a:p>
              <a:pPr>
                <a:lnSpc>
                  <a:spcPct val="130000"/>
                </a:lnSpc>
              </a:pPr>
              <a:r>
                <a:rPr kumimoji="1" lang="en-US" altLang="en-US" dirty="0">
                  <a:latin typeface="Segoe UI" panose="020B0502040204020203" pitchFamily="34" charset="0"/>
                  <a:ea typeface="Segoe UI" panose="020B0502040204020203" pitchFamily="34" charset="0"/>
                  <a:cs typeface="Segoe UI" panose="020B0502040204020203" pitchFamily="34" charset="0"/>
                </a:rPr>
                <a:t>Protective measures applied</a:t>
              </a:r>
              <a:endParaRPr lang="en-US" altLang="en-US" dirty="0">
                <a:latin typeface="Segoe UI" panose="020B0502040204020203" pitchFamily="34" charset="0"/>
                <a:ea typeface="Segoe UI" panose="020B0502040204020203" pitchFamily="34" charset="0"/>
                <a:cs typeface="Segoe UI" panose="020B0502040204020203" pitchFamily="34" charset="0"/>
              </a:endParaRPr>
            </a:p>
          </p:txBody>
        </p:sp>
        <p:sp>
          <p:nvSpPr>
            <p:cNvPr id="6" name="Right Arrow 5"/>
            <p:cNvSpPr/>
            <p:nvPr/>
          </p:nvSpPr>
          <p:spPr>
            <a:xfrm>
              <a:off x="838200" y="4876800"/>
              <a:ext cx="1219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0856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Why do we do JSA’s?</a:t>
            </a:r>
          </a:p>
        </p:txBody>
      </p:sp>
      <p:sp>
        <p:nvSpPr>
          <p:cNvPr id="3" name="Content Placeholder 2"/>
          <p:cNvSpPr>
            <a:spLocks noGrp="1"/>
          </p:cNvSpPr>
          <p:nvPr>
            <p:ph idx="1"/>
          </p:nvPr>
        </p:nvSpPr>
        <p:spPr>
          <a:xfrm>
            <a:off x="457200" y="1447800"/>
            <a:ext cx="8229600" cy="4325112"/>
          </a:xfrm>
        </p:spPr>
        <p:txBody>
          <a:bodyPr/>
          <a:lstStyle/>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Identify existing hazards</a:t>
            </a:r>
          </a:p>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Identify potential hazards</a:t>
            </a:r>
          </a:p>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Reduce and/or eliminate hazards</a:t>
            </a:r>
          </a:p>
          <a:p>
            <a:pPr>
              <a:lnSpc>
                <a:spcPts val="4000"/>
              </a:lnSpc>
            </a:pPr>
            <a:r>
              <a:rPr lang="en-US" dirty="0">
                <a:latin typeface="Segoe UI" panose="020B0502040204020203" pitchFamily="34" charset="0"/>
                <a:ea typeface="Segoe UI" panose="020B0502040204020203" pitchFamily="34" charset="0"/>
                <a:cs typeface="Segoe UI" panose="020B0502040204020203" pitchFamily="34" charset="0"/>
              </a:rPr>
              <a:t>Communicate safe work methods</a:t>
            </a:r>
          </a:p>
          <a:p>
            <a:pPr>
              <a:lnSpc>
                <a:spcPts val="4000"/>
              </a:lnSpc>
            </a:pPr>
            <a:r>
              <a:rPr lang="en-US" dirty="0">
                <a:latin typeface="Segoe UI" panose="020B0502040204020203" pitchFamily="34" charset="0"/>
                <a:ea typeface="Segoe UI" panose="020B0502040204020203" pitchFamily="34" charset="0"/>
                <a:cs typeface="Segoe UI" panose="020B0502040204020203" pitchFamily="34" charset="0"/>
              </a:rPr>
              <a:t>Identify specific tools, equipment, or PPE</a:t>
            </a:r>
          </a:p>
          <a:p>
            <a:pPr>
              <a:lnSpc>
                <a:spcPts val="4000"/>
              </a:lnSpc>
            </a:pPr>
            <a:r>
              <a:rPr lang="en-US" dirty="0">
                <a:latin typeface="Segoe UI" panose="020B0502040204020203" pitchFamily="34" charset="0"/>
                <a:ea typeface="Segoe UI" panose="020B0502040204020203" pitchFamily="34" charset="0"/>
                <a:cs typeface="Segoe UI" panose="020B0502040204020203" pitchFamily="34" charset="0"/>
              </a:rPr>
              <a:t>Identify any special certifications or permits</a:t>
            </a:r>
          </a:p>
          <a:p>
            <a:pPr>
              <a:lnSpc>
                <a:spcPts val="4000"/>
              </a:lnSpc>
            </a:pPr>
            <a:r>
              <a:rPr lang="en-US" dirty="0">
                <a:latin typeface="Segoe UI" panose="020B0502040204020203" pitchFamily="34" charset="0"/>
                <a:ea typeface="Segoe UI" panose="020B0502040204020203" pitchFamily="34" charset="0"/>
                <a:cs typeface="Segoe UI" panose="020B0502040204020203" pitchFamily="34" charset="0"/>
              </a:rPr>
              <a:t>An integral part of the Target Zero philosophy</a:t>
            </a:r>
          </a:p>
        </p:txBody>
      </p:sp>
      <p:pic>
        <p:nvPicPr>
          <p:cNvPr id="1026" name="Picture 2" descr="target zero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0961" y="5410200"/>
            <a:ext cx="2971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http://www.southerncompany.com/i/socoHeaderHome1.jpg"/>
          <p:cNvPicPr>
            <a:picLocks noChangeAspect="1" noChangeArrowheads="1"/>
          </p:cNvPicPr>
          <p:nvPr/>
        </p:nvPicPr>
        <p:blipFill>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l="8810" t="16544" b="17279"/>
          <a:stretch>
            <a:fillRect/>
          </a:stretch>
        </p:blipFill>
        <p:spPr bwMode="auto">
          <a:xfrm>
            <a:off x="7239000" y="791497"/>
            <a:ext cx="150653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67059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What Tasks Require a JSA?</a:t>
            </a:r>
          </a:p>
        </p:txBody>
      </p:sp>
      <p:sp>
        <p:nvSpPr>
          <p:cNvPr id="3" name="Content Placeholder 2"/>
          <p:cNvSpPr>
            <a:spLocks noGrp="1"/>
          </p:cNvSpPr>
          <p:nvPr>
            <p:ph idx="1"/>
          </p:nvPr>
        </p:nvSpPr>
        <p:spPr>
          <a:xfrm>
            <a:off x="457200" y="1752600"/>
            <a:ext cx="8229600" cy="4325112"/>
          </a:xfrm>
        </p:spPr>
        <p:txBody>
          <a:bodyPr/>
          <a:lstStyle/>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A Job Safety Analysis (JSA) is required for </a:t>
            </a:r>
            <a:r>
              <a:rPr lang="en-US" altLang="en-US" u="sng" dirty="0">
                <a:latin typeface="Segoe UI" panose="020B0502040204020203" pitchFamily="34" charset="0"/>
                <a:ea typeface="Segoe UI" panose="020B0502040204020203" pitchFamily="34" charset="0"/>
                <a:cs typeface="Segoe UI" panose="020B0502040204020203" pitchFamily="34" charset="0"/>
              </a:rPr>
              <a:t>all</a:t>
            </a:r>
            <a:r>
              <a:rPr lang="en-US" altLang="en-US" dirty="0">
                <a:latin typeface="Segoe UI" panose="020B0502040204020203" pitchFamily="34" charset="0"/>
                <a:ea typeface="Segoe UI" panose="020B0502040204020203" pitchFamily="34" charset="0"/>
                <a:cs typeface="Segoe UI" panose="020B0502040204020203" pitchFamily="34" charset="0"/>
              </a:rPr>
              <a:t> tasks, no matter how minor.</a:t>
            </a:r>
            <a:endParaRPr lang="en-US" altLang="en-US" b="1" u="sng" dirty="0">
              <a:latin typeface="Segoe UI" panose="020B0502040204020203" pitchFamily="34" charset="0"/>
              <a:ea typeface="Segoe UI" panose="020B0502040204020203" pitchFamily="34" charset="0"/>
              <a:cs typeface="Segoe UI" panose="020B0502040204020203" pitchFamily="34" charset="0"/>
            </a:endParaRPr>
          </a:p>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Performing the Job Safety Analysis everyday for every job will keep the job in order for the best results without incident.</a:t>
            </a:r>
          </a:p>
          <a:p>
            <a:pPr>
              <a:lnSpc>
                <a:spcPts val="4000"/>
              </a:lnSpc>
            </a:pPr>
            <a:r>
              <a:rPr lang="en-US" altLang="en-US" dirty="0">
                <a:latin typeface="Segoe UI" panose="020B0502040204020203" pitchFamily="34" charset="0"/>
                <a:ea typeface="Segoe UI" panose="020B0502040204020203" pitchFamily="34" charset="0"/>
                <a:cs typeface="Segoe UI" panose="020B0502040204020203" pitchFamily="34" charset="0"/>
              </a:rPr>
              <a:t>The Job Safety Analysis should be </a:t>
            </a:r>
            <a:r>
              <a:rPr lang="en-US" altLang="en-US" u="sng" dirty="0">
                <a:latin typeface="Segoe UI" panose="020B0502040204020203" pitchFamily="34" charset="0"/>
                <a:ea typeface="Segoe UI" panose="020B0502040204020203" pitchFamily="34" charset="0"/>
                <a:cs typeface="Segoe UI" panose="020B0502040204020203" pitchFamily="34" charset="0"/>
              </a:rPr>
              <a:t>task and location specific.</a:t>
            </a:r>
          </a:p>
          <a:p>
            <a:endParaRPr lang="en-US" dirty="0"/>
          </a:p>
        </p:txBody>
      </p:sp>
    </p:spTree>
    <p:extLst>
      <p:ext uri="{BB962C8B-B14F-4D97-AF65-F5344CB8AC3E}">
        <p14:creationId xmlns:p14="http://schemas.microsoft.com/office/powerpoint/2010/main" val="262753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Steps in Preparing a JSA</a:t>
            </a:r>
          </a:p>
        </p:txBody>
      </p:sp>
      <p:grpSp>
        <p:nvGrpSpPr>
          <p:cNvPr id="30" name="Group 29"/>
          <p:cNvGrpSpPr/>
          <p:nvPr/>
        </p:nvGrpSpPr>
        <p:grpSpPr>
          <a:xfrm>
            <a:off x="709439" y="2504281"/>
            <a:ext cx="7559675" cy="1201738"/>
            <a:chOff x="709439" y="2504281"/>
            <a:chExt cx="7559675" cy="1201738"/>
          </a:xfrm>
        </p:grpSpPr>
        <p:sp>
          <p:nvSpPr>
            <p:cNvPr id="19" name="Line 13"/>
            <p:cNvSpPr>
              <a:spLocks noChangeShapeType="1"/>
            </p:cNvSpPr>
            <p:nvPr/>
          </p:nvSpPr>
          <p:spPr bwMode="auto">
            <a:xfrm>
              <a:off x="1531764" y="3201193"/>
              <a:ext cx="6240636" cy="2381"/>
            </a:xfrm>
            <a:prstGeom prst="line">
              <a:avLst/>
            </a:prstGeom>
            <a:noFill/>
            <a:ln w="19050">
              <a:solidFill>
                <a:srgbClr val="F05304"/>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600">
                <a:solidFill>
                  <a:srgbClr val="000000"/>
                </a:solidFill>
                <a:latin typeface="Arial" charset="0"/>
              </a:endParaRPr>
            </a:p>
          </p:txBody>
        </p:sp>
        <p:sp>
          <p:nvSpPr>
            <p:cNvPr id="23" name="Oval 5"/>
            <p:cNvSpPr>
              <a:spLocks noChangeArrowheads="1"/>
            </p:cNvSpPr>
            <p:nvPr/>
          </p:nvSpPr>
          <p:spPr bwMode="auto">
            <a:xfrm>
              <a:off x="709439" y="2701131"/>
              <a:ext cx="1004888" cy="1004888"/>
            </a:xfrm>
            <a:prstGeom prst="ellipse">
              <a:avLst/>
            </a:prstGeom>
            <a:gradFill rotWithShape="1">
              <a:gsLst>
                <a:gs pos="0">
                  <a:srgbClr val="FFFFFF"/>
                </a:gs>
                <a:gs pos="100000">
                  <a:srgbClr val="A0B9D0"/>
                </a:gs>
              </a:gsLst>
              <a:path path="shape">
                <a:fillToRect l="50000" t="50000" r="50000" b="50000"/>
              </a:path>
            </a:gradFill>
            <a:ln w="19050">
              <a:solidFill>
                <a:srgbClr val="F05304"/>
              </a:solidFill>
              <a:round/>
              <a:headEnd/>
              <a:tailEnd/>
            </a:ln>
          </p:spPr>
          <p:txBody>
            <a:bodyPr wrap="none" anchor="ctr"/>
            <a:lstStyle>
              <a:lvl1pPr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charset="0"/>
                </a:rPr>
                <a:t>Step</a:t>
              </a:r>
            </a:p>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3200" b="1" i="0" u="none" strike="noStrike" kern="0" cap="none" spc="0" normalizeH="0" baseline="0" noProof="0" dirty="0">
                  <a:ln>
                    <a:noFill/>
                  </a:ln>
                  <a:solidFill>
                    <a:srgbClr val="000000"/>
                  </a:solidFill>
                  <a:effectLst/>
                  <a:uLnTx/>
                  <a:uFillTx/>
                  <a:latin typeface="Arial" charset="0"/>
                </a:rPr>
                <a:t>2</a:t>
              </a:r>
            </a:p>
          </p:txBody>
        </p:sp>
        <p:sp>
          <p:nvSpPr>
            <p:cNvPr id="26" name="Rectangle 14"/>
            <p:cNvSpPr>
              <a:spLocks noChangeArrowheads="1"/>
            </p:cNvSpPr>
            <p:nvPr/>
          </p:nvSpPr>
          <p:spPr bwMode="gray">
            <a:xfrm>
              <a:off x="1660352" y="2504281"/>
              <a:ext cx="6608762"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5425" indent="-225425"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225425" marR="0" lvl="0" indent="-225425" defTabSz="914400" eaLnBrk="1" fontAlgn="base" latinLnBrk="0" hangingPunct="1">
                <a:lnSpc>
                  <a:spcPct val="100000"/>
                </a:lnSpc>
                <a:spcBef>
                  <a:spcPct val="250000"/>
                </a:spcBef>
                <a:spcAft>
                  <a:spcPct val="0"/>
                </a:spcAft>
                <a:buClr>
                  <a:srgbClr val="003366"/>
                </a:buClr>
                <a:buSzTx/>
                <a:buFont typeface="Wingdings" pitchFamily="2" charset="2"/>
                <a:buNone/>
                <a:tabLst/>
                <a:defRPr/>
              </a:pPr>
              <a:r>
                <a:rPr kumimoji="0" lang="en-US" altLang="en-US" sz="2000" b="0" i="0" u="none" strike="noStrike" kern="0" cap="none" spc="0" normalizeH="0" baseline="0" noProof="0" dirty="0">
                  <a:ln>
                    <a:noFill/>
                  </a:ln>
                  <a:solidFill>
                    <a:srgbClr val="000000"/>
                  </a:solidFill>
                  <a:effectLst/>
                  <a:uLnTx/>
                  <a:uFillTx/>
                  <a:latin typeface="Arial" charset="0"/>
                </a:rPr>
                <a:t>	</a:t>
              </a:r>
              <a:r>
                <a:rPr kumimoji="0" lang="en-US" altLang="en-US" sz="2000" b="0" i="0" u="none" strike="noStrike" kern="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Break the job down into successive steps or activities and visualize how these actions are performed</a:t>
              </a:r>
            </a:p>
          </p:txBody>
        </p:sp>
      </p:grpSp>
      <p:grpSp>
        <p:nvGrpSpPr>
          <p:cNvPr id="31" name="Group 30"/>
          <p:cNvGrpSpPr/>
          <p:nvPr/>
        </p:nvGrpSpPr>
        <p:grpSpPr>
          <a:xfrm>
            <a:off x="707852" y="3777456"/>
            <a:ext cx="7064548" cy="1212850"/>
            <a:chOff x="707852" y="3777456"/>
            <a:chExt cx="7064548" cy="1212850"/>
          </a:xfrm>
        </p:grpSpPr>
        <p:sp>
          <p:nvSpPr>
            <p:cNvPr id="18" name="Line 17"/>
            <p:cNvSpPr>
              <a:spLocks noChangeShapeType="1"/>
            </p:cNvSpPr>
            <p:nvPr/>
          </p:nvSpPr>
          <p:spPr bwMode="auto">
            <a:xfrm>
              <a:off x="1538114" y="4480718"/>
              <a:ext cx="6234286" cy="7143"/>
            </a:xfrm>
            <a:prstGeom prst="line">
              <a:avLst/>
            </a:prstGeom>
            <a:noFill/>
            <a:ln w="19050">
              <a:solidFill>
                <a:srgbClr val="F05304"/>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600">
                <a:solidFill>
                  <a:srgbClr val="000000"/>
                </a:solidFill>
                <a:latin typeface="Arial" charset="0"/>
              </a:endParaRPr>
            </a:p>
          </p:txBody>
        </p:sp>
        <p:sp>
          <p:nvSpPr>
            <p:cNvPr id="24" name="Oval 9"/>
            <p:cNvSpPr>
              <a:spLocks noChangeArrowheads="1"/>
            </p:cNvSpPr>
            <p:nvPr/>
          </p:nvSpPr>
          <p:spPr bwMode="auto">
            <a:xfrm>
              <a:off x="707852" y="3985419"/>
              <a:ext cx="1004887" cy="1004887"/>
            </a:xfrm>
            <a:prstGeom prst="ellipse">
              <a:avLst/>
            </a:prstGeom>
            <a:gradFill rotWithShape="1">
              <a:gsLst>
                <a:gs pos="0">
                  <a:srgbClr val="FFFFFF"/>
                </a:gs>
                <a:gs pos="100000">
                  <a:srgbClr val="A0B9D0"/>
                </a:gs>
              </a:gsLst>
              <a:path path="shape">
                <a:fillToRect l="50000" t="50000" r="50000" b="50000"/>
              </a:path>
            </a:gradFill>
            <a:ln w="19050">
              <a:solidFill>
                <a:srgbClr val="F05304"/>
              </a:solidFill>
              <a:round/>
              <a:headEnd/>
              <a:tailEnd/>
            </a:ln>
          </p:spPr>
          <p:txBody>
            <a:bodyPr wrap="none" anchor="ctr"/>
            <a:lstStyle>
              <a:lvl1pPr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2000" b="0" i="0" u="none" strike="noStrike" kern="0" cap="none" spc="0" normalizeH="0" baseline="0" noProof="0">
                  <a:ln>
                    <a:noFill/>
                  </a:ln>
                  <a:solidFill>
                    <a:srgbClr val="000000"/>
                  </a:solidFill>
                  <a:effectLst/>
                  <a:uLnTx/>
                  <a:uFillTx/>
                  <a:latin typeface="Arial" charset="0"/>
                </a:rPr>
                <a:t>Step</a:t>
              </a:r>
            </a:p>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3200" b="1" i="0" u="none" strike="noStrike" kern="0" cap="none" spc="0" normalizeH="0" baseline="0" noProof="0">
                  <a:ln>
                    <a:noFill/>
                  </a:ln>
                  <a:solidFill>
                    <a:srgbClr val="000000"/>
                  </a:solidFill>
                  <a:effectLst/>
                  <a:uLnTx/>
                  <a:uFillTx/>
                  <a:latin typeface="Arial" charset="0"/>
                </a:rPr>
                <a:t>3</a:t>
              </a:r>
            </a:p>
          </p:txBody>
        </p:sp>
        <p:sp>
          <p:nvSpPr>
            <p:cNvPr id="27" name="Rectangle 15"/>
            <p:cNvSpPr>
              <a:spLocks noChangeArrowheads="1"/>
            </p:cNvSpPr>
            <p:nvPr/>
          </p:nvSpPr>
          <p:spPr bwMode="gray">
            <a:xfrm>
              <a:off x="1655589" y="3777456"/>
              <a:ext cx="53594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5425" indent="-225425"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225425" marR="0" lvl="0" indent="-225425" defTabSz="914400" eaLnBrk="1" fontAlgn="base" latinLnBrk="0" hangingPunct="1">
                <a:lnSpc>
                  <a:spcPct val="100000"/>
                </a:lnSpc>
                <a:spcBef>
                  <a:spcPct val="250000"/>
                </a:spcBef>
                <a:spcAft>
                  <a:spcPct val="0"/>
                </a:spcAft>
                <a:buClr>
                  <a:srgbClr val="003366"/>
                </a:buClr>
                <a:buSzTx/>
                <a:buFont typeface="Wingdings" pitchFamily="2" charset="2"/>
                <a:buNone/>
                <a:tabLst/>
                <a:defRPr/>
              </a:pPr>
              <a:r>
                <a:rPr kumimoji="0" lang="en-US" altLang="en-US" sz="2000" b="0" i="0" u="none" strike="noStrike" kern="0" cap="none" spc="0" normalizeH="0" baseline="0" noProof="0" dirty="0">
                  <a:ln>
                    <a:noFill/>
                  </a:ln>
                  <a:solidFill>
                    <a:srgbClr val="000000"/>
                  </a:solidFill>
                  <a:effectLst/>
                  <a:uLnTx/>
                  <a:uFillTx/>
                  <a:latin typeface="Arial" charset="0"/>
                </a:rPr>
                <a:t>	</a:t>
              </a:r>
              <a:r>
                <a:rPr kumimoji="0" lang="en-US" altLang="en-US" sz="2000" b="0" i="0" u="none" strike="noStrike" kern="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Identify the hazards and potential incidents for each step</a:t>
              </a:r>
            </a:p>
          </p:txBody>
        </p:sp>
      </p:grpSp>
      <p:grpSp>
        <p:nvGrpSpPr>
          <p:cNvPr id="32" name="Group 31"/>
          <p:cNvGrpSpPr/>
          <p:nvPr/>
        </p:nvGrpSpPr>
        <p:grpSpPr>
          <a:xfrm>
            <a:off x="707852" y="5069681"/>
            <a:ext cx="7534275" cy="1196975"/>
            <a:chOff x="707852" y="5069681"/>
            <a:chExt cx="7534275" cy="1196975"/>
          </a:xfrm>
        </p:grpSpPr>
        <p:sp>
          <p:nvSpPr>
            <p:cNvPr id="17" name="Line 18"/>
            <p:cNvSpPr>
              <a:spLocks noChangeShapeType="1"/>
            </p:cNvSpPr>
            <p:nvPr/>
          </p:nvSpPr>
          <p:spPr bwMode="auto">
            <a:xfrm>
              <a:off x="1468264" y="5763419"/>
              <a:ext cx="6304136" cy="0"/>
            </a:xfrm>
            <a:prstGeom prst="line">
              <a:avLst/>
            </a:prstGeom>
            <a:noFill/>
            <a:ln w="19050">
              <a:solidFill>
                <a:srgbClr val="F05304"/>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600">
                <a:solidFill>
                  <a:srgbClr val="000000"/>
                </a:solidFill>
                <a:latin typeface="Arial" charset="0"/>
              </a:endParaRPr>
            </a:p>
          </p:txBody>
        </p:sp>
        <p:sp>
          <p:nvSpPr>
            <p:cNvPr id="25" name="Oval 11"/>
            <p:cNvSpPr>
              <a:spLocks noChangeArrowheads="1"/>
            </p:cNvSpPr>
            <p:nvPr/>
          </p:nvSpPr>
          <p:spPr bwMode="auto">
            <a:xfrm>
              <a:off x="707852" y="5261769"/>
              <a:ext cx="1004887" cy="1004887"/>
            </a:xfrm>
            <a:prstGeom prst="ellipse">
              <a:avLst/>
            </a:prstGeom>
            <a:gradFill rotWithShape="1">
              <a:gsLst>
                <a:gs pos="0">
                  <a:srgbClr val="FFFFFF"/>
                </a:gs>
                <a:gs pos="100000">
                  <a:srgbClr val="A0B9D0"/>
                </a:gs>
              </a:gsLst>
              <a:path path="shape">
                <a:fillToRect l="50000" t="50000" r="50000" b="50000"/>
              </a:path>
            </a:gradFill>
            <a:ln w="19050">
              <a:solidFill>
                <a:srgbClr val="F05304"/>
              </a:solidFill>
              <a:round/>
              <a:headEnd/>
              <a:tailEnd/>
            </a:ln>
          </p:spPr>
          <p:txBody>
            <a:bodyPr wrap="none" anchor="ctr"/>
            <a:lstStyle>
              <a:lvl1pPr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2000" b="0" i="0" u="none" strike="noStrike" kern="0" cap="none" spc="0" normalizeH="0" baseline="0" noProof="0">
                  <a:ln>
                    <a:noFill/>
                  </a:ln>
                  <a:solidFill>
                    <a:srgbClr val="000000"/>
                  </a:solidFill>
                  <a:effectLst/>
                  <a:uLnTx/>
                  <a:uFillTx/>
                  <a:latin typeface="Arial" charset="0"/>
                </a:rPr>
                <a:t>Step</a:t>
              </a:r>
            </a:p>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3200" b="1" i="0" u="none" strike="noStrike" kern="0" cap="none" spc="0" normalizeH="0" baseline="0" noProof="0">
                  <a:ln>
                    <a:noFill/>
                  </a:ln>
                  <a:solidFill>
                    <a:srgbClr val="000000"/>
                  </a:solidFill>
                  <a:effectLst/>
                  <a:uLnTx/>
                  <a:uFillTx/>
                  <a:latin typeface="Arial" charset="0"/>
                </a:rPr>
                <a:t>4</a:t>
              </a:r>
            </a:p>
          </p:txBody>
        </p:sp>
        <p:sp>
          <p:nvSpPr>
            <p:cNvPr id="28" name="Rectangle 16"/>
            <p:cNvSpPr>
              <a:spLocks noChangeArrowheads="1"/>
            </p:cNvSpPr>
            <p:nvPr/>
          </p:nvSpPr>
          <p:spPr bwMode="gray">
            <a:xfrm>
              <a:off x="1660352" y="5069681"/>
              <a:ext cx="6581775"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5425" indent="-225425"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225425" marR="0" lvl="0" indent="-225425" defTabSz="914400" eaLnBrk="1" fontAlgn="base" latinLnBrk="0" hangingPunct="1">
                <a:lnSpc>
                  <a:spcPct val="100000"/>
                </a:lnSpc>
                <a:spcBef>
                  <a:spcPct val="250000"/>
                </a:spcBef>
                <a:spcAft>
                  <a:spcPct val="0"/>
                </a:spcAft>
                <a:buClr>
                  <a:srgbClr val="003366"/>
                </a:buClr>
                <a:buSzTx/>
                <a:buFont typeface="Wingdings" pitchFamily="2" charset="2"/>
                <a:buNone/>
                <a:tabLst/>
                <a:defRPr/>
              </a:pPr>
              <a:r>
                <a:rPr kumimoji="0" lang="en-US" altLang="en-US" sz="2000" b="0" i="0" u="none" strike="noStrike" kern="0" cap="none" spc="0" normalizeH="0" baseline="0" noProof="0" dirty="0">
                  <a:ln>
                    <a:noFill/>
                  </a:ln>
                  <a:solidFill>
                    <a:srgbClr val="000000"/>
                  </a:solidFill>
                  <a:effectLst/>
                  <a:uLnTx/>
                  <a:uFillTx/>
                  <a:latin typeface="Arial" charset="0"/>
                </a:rPr>
                <a:t>	</a:t>
              </a:r>
              <a:r>
                <a:rPr kumimoji="0" lang="en-US" altLang="en-US" sz="2000" b="0" i="0" u="none" strike="noStrike" kern="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List how you are going to eliminate or reduce the hazards and prevent potential incidents</a:t>
              </a:r>
            </a:p>
          </p:txBody>
        </p:sp>
      </p:grpSp>
      <p:grpSp>
        <p:nvGrpSpPr>
          <p:cNvPr id="34" name="Group 33"/>
          <p:cNvGrpSpPr/>
          <p:nvPr/>
        </p:nvGrpSpPr>
        <p:grpSpPr>
          <a:xfrm>
            <a:off x="711027" y="1423194"/>
            <a:ext cx="7061373" cy="1004887"/>
            <a:chOff x="711027" y="1423194"/>
            <a:chExt cx="7061373" cy="1004887"/>
          </a:xfrm>
        </p:grpSpPr>
        <p:grpSp>
          <p:nvGrpSpPr>
            <p:cNvPr id="29" name="Group 28"/>
            <p:cNvGrpSpPr/>
            <p:nvPr/>
          </p:nvGrpSpPr>
          <p:grpSpPr>
            <a:xfrm>
              <a:off x="711027" y="1423194"/>
              <a:ext cx="7061373" cy="1004887"/>
              <a:chOff x="711027" y="1423194"/>
              <a:chExt cx="7061373" cy="1004887"/>
            </a:xfrm>
          </p:grpSpPr>
          <p:sp>
            <p:nvSpPr>
              <p:cNvPr id="20" name="Line 12"/>
              <p:cNvSpPr>
                <a:spLocks noChangeShapeType="1"/>
              </p:cNvSpPr>
              <p:nvPr/>
            </p:nvSpPr>
            <p:spPr bwMode="auto">
              <a:xfrm>
                <a:off x="1442864" y="1921669"/>
                <a:ext cx="6329536" cy="3968"/>
              </a:xfrm>
              <a:prstGeom prst="line">
                <a:avLst/>
              </a:prstGeom>
              <a:noFill/>
              <a:ln w="19050">
                <a:solidFill>
                  <a:srgbClr val="F05304"/>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600">
                  <a:solidFill>
                    <a:srgbClr val="000000"/>
                  </a:solidFill>
                  <a:latin typeface="Arial" charset="0"/>
                </a:endParaRPr>
              </a:p>
            </p:txBody>
          </p:sp>
          <p:sp>
            <p:nvSpPr>
              <p:cNvPr id="22" name="Oval 4"/>
              <p:cNvSpPr>
                <a:spLocks noChangeArrowheads="1"/>
              </p:cNvSpPr>
              <p:nvPr/>
            </p:nvSpPr>
            <p:spPr bwMode="auto">
              <a:xfrm>
                <a:off x="711027" y="1423194"/>
                <a:ext cx="1004887" cy="1004887"/>
              </a:xfrm>
              <a:prstGeom prst="ellipse">
                <a:avLst/>
              </a:prstGeom>
              <a:gradFill rotWithShape="1">
                <a:gsLst>
                  <a:gs pos="0">
                    <a:srgbClr val="FFFFFF"/>
                  </a:gs>
                  <a:gs pos="100000">
                    <a:srgbClr val="A0B9D0"/>
                  </a:gs>
                </a:gsLst>
                <a:path path="shape">
                  <a:fillToRect l="50000" t="50000" r="50000" b="50000"/>
                </a:path>
              </a:gradFill>
              <a:ln w="19050">
                <a:solidFill>
                  <a:srgbClr val="F05304"/>
                </a:solidFill>
                <a:round/>
                <a:headEnd/>
                <a:tailEnd/>
              </a:ln>
            </p:spPr>
            <p:txBody>
              <a:bodyPr wrap="none" anchor="ctr"/>
              <a:lstStyle>
                <a:lvl1pPr eaLnBrk="0" hangingPunct="0">
                  <a:spcBef>
                    <a:spcPct val="75000"/>
                  </a:spcBef>
                  <a:buClr>
                    <a:srgbClr val="003366"/>
                  </a:buClr>
                  <a:buFont typeface="Wingdings" pitchFamily="2" charset="2"/>
                  <a:buChar char="w"/>
                  <a:defRPr sz="2000">
                    <a:solidFill>
                      <a:schemeClr val="bg2"/>
                    </a:solidFill>
                    <a:latin typeface="Arial" charset="0"/>
                  </a:defRPr>
                </a:lvl1pPr>
                <a:lvl2pPr marL="742950" indent="-285750" eaLnBrk="0" hangingPunct="0">
                  <a:spcBef>
                    <a:spcPct val="25000"/>
                  </a:spcBef>
                  <a:buClr>
                    <a:srgbClr val="003366"/>
                  </a:buClr>
                  <a:buChar char="–"/>
                  <a:defRPr sz="2000">
                    <a:solidFill>
                      <a:schemeClr val="bg2"/>
                    </a:solidFill>
                    <a:latin typeface="Arial" charset="0"/>
                  </a:defRPr>
                </a:lvl2pPr>
                <a:lvl3pPr marL="1143000" indent="-228600" eaLnBrk="0" hangingPunct="0">
                  <a:spcBef>
                    <a:spcPct val="25000"/>
                  </a:spcBef>
                  <a:buClr>
                    <a:srgbClr val="003366"/>
                  </a:buClr>
                  <a:buFont typeface="Arial" charset="0"/>
                  <a:buChar char="●"/>
                  <a:defRPr sz="2000">
                    <a:solidFill>
                      <a:schemeClr val="bg2"/>
                    </a:solidFill>
                    <a:latin typeface="Arial" charset="0"/>
                  </a:defRPr>
                </a:lvl3pPr>
                <a:lvl4pPr marL="1600200" indent="-228600" eaLnBrk="0" hangingPunct="0">
                  <a:spcBef>
                    <a:spcPct val="25000"/>
                  </a:spcBef>
                  <a:buClr>
                    <a:srgbClr val="003366"/>
                  </a:buClr>
                  <a:buFont typeface="Arial" charset="0"/>
                  <a:buChar char="–"/>
                  <a:defRPr sz="2000">
                    <a:solidFill>
                      <a:schemeClr val="bg2"/>
                    </a:solidFill>
                    <a:latin typeface="Arial" charset="0"/>
                  </a:defRPr>
                </a:lvl4pPr>
                <a:lvl5pPr marL="2057400" indent="-228600" eaLnBrk="0" hangingPunct="0">
                  <a:spcBef>
                    <a:spcPct val="20000"/>
                  </a:spcBef>
                  <a:buChar char="»"/>
                  <a:defRPr sz="1000">
                    <a:solidFill>
                      <a:schemeClr val="tx1"/>
                    </a:solidFill>
                    <a:latin typeface="Arial" charset="0"/>
                  </a:defRPr>
                </a:lvl5pPr>
                <a:lvl6pPr marL="2514600" indent="-228600" eaLnBrk="0" fontAlgn="base" hangingPunct="0">
                  <a:spcBef>
                    <a:spcPct val="20000"/>
                  </a:spcBef>
                  <a:spcAft>
                    <a:spcPct val="0"/>
                  </a:spcAft>
                  <a:buChar char="»"/>
                  <a:defRPr sz="1000">
                    <a:solidFill>
                      <a:schemeClr val="tx1"/>
                    </a:solidFill>
                    <a:latin typeface="Arial" charset="0"/>
                  </a:defRPr>
                </a:lvl6pPr>
                <a:lvl7pPr marL="2971800" indent="-228600" eaLnBrk="0" fontAlgn="base" hangingPunct="0">
                  <a:spcBef>
                    <a:spcPct val="20000"/>
                  </a:spcBef>
                  <a:spcAft>
                    <a:spcPct val="0"/>
                  </a:spcAft>
                  <a:buChar char="»"/>
                  <a:defRPr sz="1000">
                    <a:solidFill>
                      <a:schemeClr val="tx1"/>
                    </a:solidFill>
                    <a:latin typeface="Arial" charset="0"/>
                  </a:defRPr>
                </a:lvl7pPr>
                <a:lvl8pPr marL="3429000" indent="-228600" eaLnBrk="0" fontAlgn="base" hangingPunct="0">
                  <a:spcBef>
                    <a:spcPct val="20000"/>
                  </a:spcBef>
                  <a:spcAft>
                    <a:spcPct val="0"/>
                  </a:spcAft>
                  <a:buChar char="»"/>
                  <a:defRPr sz="1000">
                    <a:solidFill>
                      <a:schemeClr val="tx1"/>
                    </a:solidFill>
                    <a:latin typeface="Arial" charset="0"/>
                  </a:defRPr>
                </a:lvl8pPr>
                <a:lvl9pPr marL="3886200" indent="-228600" eaLnBrk="0" fontAlgn="base" hangingPunct="0">
                  <a:spcBef>
                    <a:spcPct val="20000"/>
                  </a:spcBef>
                  <a:spcAft>
                    <a:spcPct val="0"/>
                  </a:spcAft>
                  <a:buChar char="»"/>
                  <a:defRPr sz="1000">
                    <a:solidFill>
                      <a:schemeClr val="tx1"/>
                    </a:solidFill>
                    <a:latin typeface="Arial" charset="0"/>
                  </a:defRPr>
                </a:lvl9pPr>
              </a:lstStyle>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charset="0"/>
                  </a:rPr>
                  <a:t>Step</a:t>
                </a:r>
              </a:p>
              <a:p>
                <a:pPr marL="0" marR="0" lvl="0" indent="0" algn="ctr" defTabSz="914400" eaLnBrk="1" fontAlgn="base" latinLnBrk="0" hangingPunct="1">
                  <a:lnSpc>
                    <a:spcPct val="90000"/>
                  </a:lnSpc>
                  <a:spcBef>
                    <a:spcPct val="0"/>
                  </a:spcBef>
                  <a:spcAft>
                    <a:spcPct val="0"/>
                  </a:spcAft>
                  <a:buClrTx/>
                  <a:buSzTx/>
                  <a:buFontTx/>
                  <a:buNone/>
                  <a:tabLst/>
                  <a:defRPr/>
                </a:pPr>
                <a:r>
                  <a:rPr kumimoji="0" lang="en-US" altLang="en-US" sz="3200" b="1" i="0" u="none" strike="noStrike" kern="0" cap="none" spc="0" normalizeH="0" baseline="0" noProof="0" dirty="0">
                    <a:ln>
                      <a:noFill/>
                    </a:ln>
                    <a:solidFill>
                      <a:srgbClr val="000000"/>
                    </a:solidFill>
                    <a:effectLst/>
                    <a:uLnTx/>
                    <a:uFillTx/>
                    <a:latin typeface="Arial" charset="0"/>
                  </a:rPr>
                  <a:t>1</a:t>
                </a:r>
              </a:p>
            </p:txBody>
          </p:sp>
        </p:grpSp>
        <p:sp>
          <p:nvSpPr>
            <p:cNvPr id="33" name="Rectangle 3"/>
            <p:cNvSpPr txBox="1">
              <a:spLocks noChangeArrowheads="1"/>
            </p:cNvSpPr>
            <p:nvPr/>
          </p:nvSpPr>
          <p:spPr bwMode="gray">
            <a:xfrm>
              <a:off x="1655589" y="1539081"/>
              <a:ext cx="5583411"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33363" indent="-233363" algn="l" rtl="0" eaLnBrk="0" fontAlgn="base" hangingPunct="0">
                <a:spcBef>
                  <a:spcPct val="75000"/>
                </a:spcBef>
                <a:spcAft>
                  <a:spcPct val="0"/>
                </a:spcAft>
                <a:buClr>
                  <a:srgbClr val="003366"/>
                </a:buClr>
                <a:buFont typeface="Wingdings" pitchFamily="2" charset="2"/>
                <a:buChar char="w"/>
                <a:defRPr sz="2000">
                  <a:solidFill>
                    <a:schemeClr val="bg2"/>
                  </a:solidFill>
                  <a:latin typeface="+mn-lt"/>
                  <a:ea typeface="+mn-ea"/>
                  <a:cs typeface="+mn-cs"/>
                </a:defRPr>
              </a:lvl1pPr>
              <a:lvl2pPr marL="569913" indent="-222250" algn="l" rtl="0" eaLnBrk="0" fontAlgn="base" hangingPunct="0">
                <a:spcBef>
                  <a:spcPct val="25000"/>
                </a:spcBef>
                <a:spcAft>
                  <a:spcPct val="0"/>
                </a:spcAft>
                <a:buClr>
                  <a:srgbClr val="003366"/>
                </a:buClr>
                <a:buChar char="–"/>
                <a:defRPr sz="2000">
                  <a:solidFill>
                    <a:schemeClr val="bg2"/>
                  </a:solidFill>
                  <a:latin typeface="+mn-lt"/>
                </a:defRPr>
              </a:lvl2pPr>
              <a:lvl3pPr marL="914400" indent="-230188" algn="l" rtl="0" eaLnBrk="0" fontAlgn="base" hangingPunct="0">
                <a:spcBef>
                  <a:spcPct val="25000"/>
                </a:spcBef>
                <a:spcAft>
                  <a:spcPct val="0"/>
                </a:spcAft>
                <a:buClr>
                  <a:srgbClr val="003366"/>
                </a:buClr>
                <a:buFont typeface="Arial" charset="0"/>
                <a:buChar char="●"/>
                <a:defRPr sz="2000">
                  <a:solidFill>
                    <a:schemeClr val="bg2"/>
                  </a:solidFill>
                  <a:latin typeface="+mn-lt"/>
                </a:defRPr>
              </a:lvl3pPr>
              <a:lvl4pPr marL="1258888" indent="-230188" algn="l" rtl="0" eaLnBrk="0" fontAlgn="base" hangingPunct="0">
                <a:spcBef>
                  <a:spcPct val="25000"/>
                </a:spcBef>
                <a:spcAft>
                  <a:spcPct val="0"/>
                </a:spcAft>
                <a:buClr>
                  <a:srgbClr val="003366"/>
                </a:buClr>
                <a:buFont typeface="Arial" charset="0"/>
                <a:buChar char="–"/>
                <a:defRPr sz="2000">
                  <a:solidFill>
                    <a:schemeClr val="bg2"/>
                  </a:solidFill>
                  <a:latin typeface="+mn-lt"/>
                </a:defRPr>
              </a:lvl4pPr>
              <a:lvl5pPr marL="2057400" indent="-228600" algn="l" rtl="0" eaLnBrk="0" fontAlgn="base" hangingPunct="0">
                <a:spcBef>
                  <a:spcPct val="20000"/>
                </a:spcBef>
                <a:spcAft>
                  <a:spcPct val="0"/>
                </a:spcAft>
                <a:buChar char="»"/>
                <a:defRPr sz="1000">
                  <a:solidFill>
                    <a:schemeClr val="tx1"/>
                  </a:solidFill>
                  <a:latin typeface="+mn-lt"/>
                </a:defRPr>
              </a:lvl5pPr>
              <a:lvl6pPr marL="2514600" indent="-228600" algn="l" rtl="0" fontAlgn="base">
                <a:spcBef>
                  <a:spcPct val="20000"/>
                </a:spcBef>
                <a:spcAft>
                  <a:spcPct val="0"/>
                </a:spcAft>
                <a:buChar char="»"/>
                <a:defRPr sz="1000">
                  <a:solidFill>
                    <a:schemeClr val="tx1"/>
                  </a:solidFill>
                  <a:latin typeface="+mn-lt"/>
                </a:defRPr>
              </a:lvl6pPr>
              <a:lvl7pPr marL="2971800" indent="-228600" algn="l" rtl="0" fontAlgn="base">
                <a:spcBef>
                  <a:spcPct val="20000"/>
                </a:spcBef>
                <a:spcAft>
                  <a:spcPct val="0"/>
                </a:spcAft>
                <a:buChar char="»"/>
                <a:defRPr sz="1000">
                  <a:solidFill>
                    <a:schemeClr val="tx1"/>
                  </a:solidFill>
                  <a:latin typeface="+mn-lt"/>
                </a:defRPr>
              </a:lvl7pPr>
              <a:lvl8pPr marL="3429000" indent="-228600" algn="l" rtl="0" fontAlgn="base">
                <a:spcBef>
                  <a:spcPct val="20000"/>
                </a:spcBef>
                <a:spcAft>
                  <a:spcPct val="0"/>
                </a:spcAft>
                <a:buChar char="»"/>
                <a:defRPr sz="1000">
                  <a:solidFill>
                    <a:schemeClr val="tx1"/>
                  </a:solidFill>
                  <a:latin typeface="+mn-lt"/>
                </a:defRPr>
              </a:lvl8pPr>
              <a:lvl9pPr marL="3886200" indent="-228600" algn="l" rtl="0" fontAlgn="base">
                <a:spcBef>
                  <a:spcPct val="20000"/>
                </a:spcBef>
                <a:spcAft>
                  <a:spcPct val="0"/>
                </a:spcAft>
                <a:buChar char="»"/>
                <a:defRPr sz="1000">
                  <a:solidFill>
                    <a:schemeClr val="tx1"/>
                  </a:solidFill>
                  <a:latin typeface="+mn-lt"/>
                </a:defRPr>
              </a:lvl9pPr>
            </a:lstStyle>
            <a:p>
              <a:pPr marL="225425" marR="0" lvl="0" indent="-225425" algn="l" defTabSz="914400" rtl="0" eaLnBrk="1" fontAlgn="base" latinLnBrk="0" hangingPunct="1">
                <a:lnSpc>
                  <a:spcPct val="100000"/>
                </a:lnSpc>
                <a:spcBef>
                  <a:spcPct val="250000"/>
                </a:spcBef>
                <a:spcAft>
                  <a:spcPct val="0"/>
                </a:spcAft>
                <a:buClr>
                  <a:srgbClr val="003366"/>
                </a:buClr>
                <a:buSzTx/>
                <a:buFont typeface="Wingdings" pitchFamily="2" charset="2"/>
                <a:buNone/>
                <a:tabLst/>
                <a:defRPr/>
              </a:pPr>
              <a:r>
                <a:rPr kumimoji="0" lang="en-US" altLang="en-US" sz="2000" b="0" i="0" u="none" strike="noStrike" kern="0" cap="none" spc="0" normalizeH="0" baseline="0" noProof="0" dirty="0">
                  <a:ln>
                    <a:noFill/>
                  </a:ln>
                  <a:solidFill>
                    <a:srgbClr val="000000"/>
                  </a:solidFill>
                  <a:effectLst/>
                  <a:uLnTx/>
                  <a:uFillTx/>
                  <a:latin typeface="Arial"/>
                </a:rPr>
                <a:t>	</a:t>
              </a:r>
              <a:r>
                <a:rPr kumimoji="0" lang="en-US" altLang="en-US" sz="2000" b="0" i="0" u="none" strike="noStrike" kern="0" cap="none" spc="0" normalizeH="0" baseline="0" noProof="0" dirty="0">
                  <a:ln>
                    <a:noFill/>
                  </a:ln>
                  <a:solidFill>
                    <a:srgbClr val="000000"/>
                  </a:solidFill>
                  <a:effectLst/>
                  <a:uLnTx/>
                  <a:uFillTx/>
                  <a:latin typeface="Segoe UI" panose="020B0502040204020203" pitchFamily="34" charset="0"/>
                  <a:ea typeface="Segoe UI" panose="020B0502040204020203" pitchFamily="34" charset="0"/>
                  <a:cs typeface="Segoe UI" panose="020B0502040204020203" pitchFamily="34" charset="0"/>
                </a:rPr>
                <a:t>Select the job to be analyzed</a:t>
              </a:r>
            </a:p>
          </p:txBody>
        </p:sp>
      </p:grpSp>
      <p:sp>
        <p:nvSpPr>
          <p:cNvPr id="35" name="Rectangle 34"/>
          <p:cNvSpPr/>
          <p:nvPr/>
        </p:nvSpPr>
        <p:spPr>
          <a:xfrm>
            <a:off x="2216270" y="5804991"/>
            <a:ext cx="5743047" cy="923330"/>
          </a:xfrm>
          <a:prstGeom prst="rect">
            <a:avLst/>
          </a:prstGeom>
          <a:noFill/>
        </p:spPr>
        <p:txBody>
          <a:bodyPr wrap="none" lIns="91440" tIns="45720" rIns="91440" bIns="45720">
            <a:spAutoFit/>
          </a:bodyPr>
          <a:lstStyle/>
          <a:p>
            <a:pPr algn="ctr"/>
            <a:r>
              <a:rPr lang="en-US" sz="5400" b="1" dirty="0">
                <a:ln w="10541" cmpd="sng">
                  <a:solidFill>
                    <a:srgbClr val="7D7D7D">
                      <a:tint val="100000"/>
                      <a:shade val="100000"/>
                      <a:satMod val="110000"/>
                    </a:srgbClr>
                  </a:solidFill>
                  <a:prstDash val="solid"/>
                </a:ln>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latin typeface="Segoe UI" panose="020B0502040204020203" pitchFamily="34" charset="0"/>
                <a:ea typeface="Segoe UI" panose="020B0502040204020203" pitchFamily="34" charset="0"/>
                <a:cs typeface="Segoe UI" panose="020B0502040204020203" pitchFamily="34" charset="0"/>
              </a:rPr>
              <a:t>Involve Everyone</a:t>
            </a:r>
            <a:endParaRPr lang="en-US" sz="5400" b="1" cap="none" spc="0" dirty="0">
              <a:ln w="10541" cmpd="sng">
                <a:solidFill>
                  <a:srgbClr val="7D7D7D">
                    <a:tint val="100000"/>
                    <a:shade val="100000"/>
                    <a:satMod val="110000"/>
                  </a:srgbClr>
                </a:solidFill>
                <a:prstDash val="solid"/>
              </a:ln>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effectLst/>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0486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80">
                                          <p:stCondLst>
                                            <p:cond delay="0"/>
                                          </p:stCondLst>
                                        </p:cTn>
                                        <p:tgtEl>
                                          <p:spTgt spid="35"/>
                                        </p:tgtEl>
                                      </p:cBhvr>
                                    </p:animEffect>
                                    <p:anim calcmode="lin" valueType="num">
                                      <p:cBhvr>
                                        <p:cTn id="28"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3" dur="26">
                                          <p:stCondLst>
                                            <p:cond delay="650"/>
                                          </p:stCondLst>
                                        </p:cTn>
                                        <p:tgtEl>
                                          <p:spTgt spid="35"/>
                                        </p:tgtEl>
                                      </p:cBhvr>
                                      <p:to x="100000" y="60000"/>
                                    </p:animScale>
                                    <p:animScale>
                                      <p:cBhvr>
                                        <p:cTn id="34" dur="166" decel="50000">
                                          <p:stCondLst>
                                            <p:cond delay="676"/>
                                          </p:stCondLst>
                                        </p:cTn>
                                        <p:tgtEl>
                                          <p:spTgt spid="35"/>
                                        </p:tgtEl>
                                      </p:cBhvr>
                                      <p:to x="100000" y="100000"/>
                                    </p:animScale>
                                    <p:animScale>
                                      <p:cBhvr>
                                        <p:cTn id="35" dur="26">
                                          <p:stCondLst>
                                            <p:cond delay="1312"/>
                                          </p:stCondLst>
                                        </p:cTn>
                                        <p:tgtEl>
                                          <p:spTgt spid="35"/>
                                        </p:tgtEl>
                                      </p:cBhvr>
                                      <p:to x="100000" y="80000"/>
                                    </p:animScale>
                                    <p:animScale>
                                      <p:cBhvr>
                                        <p:cTn id="36" dur="166" decel="50000">
                                          <p:stCondLst>
                                            <p:cond delay="1338"/>
                                          </p:stCondLst>
                                        </p:cTn>
                                        <p:tgtEl>
                                          <p:spTgt spid="35"/>
                                        </p:tgtEl>
                                      </p:cBhvr>
                                      <p:to x="100000" y="100000"/>
                                    </p:animScale>
                                    <p:animScale>
                                      <p:cBhvr>
                                        <p:cTn id="37" dur="26">
                                          <p:stCondLst>
                                            <p:cond delay="1642"/>
                                          </p:stCondLst>
                                        </p:cTn>
                                        <p:tgtEl>
                                          <p:spTgt spid="35"/>
                                        </p:tgtEl>
                                      </p:cBhvr>
                                      <p:to x="100000" y="90000"/>
                                    </p:animScale>
                                    <p:animScale>
                                      <p:cBhvr>
                                        <p:cTn id="38" dur="166" decel="50000">
                                          <p:stCondLst>
                                            <p:cond delay="1668"/>
                                          </p:stCondLst>
                                        </p:cTn>
                                        <p:tgtEl>
                                          <p:spTgt spid="35"/>
                                        </p:tgtEl>
                                      </p:cBhvr>
                                      <p:to x="100000" y="100000"/>
                                    </p:animScale>
                                    <p:animScale>
                                      <p:cBhvr>
                                        <p:cTn id="39" dur="26">
                                          <p:stCondLst>
                                            <p:cond delay="1808"/>
                                          </p:stCondLst>
                                        </p:cTn>
                                        <p:tgtEl>
                                          <p:spTgt spid="35"/>
                                        </p:tgtEl>
                                      </p:cBhvr>
                                      <p:to x="100000" y="95000"/>
                                    </p:animScale>
                                    <p:animScale>
                                      <p:cBhvr>
                                        <p:cTn id="40" dur="166" decel="50000">
                                          <p:stCondLst>
                                            <p:cond delay="1834"/>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Breaking Down the Task</a:t>
            </a:r>
          </a:p>
        </p:txBody>
      </p:sp>
      <p:sp>
        <p:nvSpPr>
          <p:cNvPr id="5" name="Rectangle 4"/>
          <p:cNvSpPr/>
          <p:nvPr/>
        </p:nvSpPr>
        <p:spPr>
          <a:xfrm>
            <a:off x="205636" y="1752600"/>
            <a:ext cx="6271364" cy="3293209"/>
          </a:xfrm>
          <a:prstGeom prst="rect">
            <a:avLst/>
          </a:prstGeom>
        </p:spPr>
        <p:txBody>
          <a:bodyPr wrap="square">
            <a:spAutoFit/>
          </a:bodyPr>
          <a:lstStyle/>
          <a:p>
            <a:pPr marL="233363" lvl="0" indent="-233363" fontAlgn="base">
              <a:spcBef>
                <a:spcPct val="75000"/>
              </a:spcBef>
              <a:spcAft>
                <a:spcPct val="0"/>
              </a:spcAft>
              <a:buClr>
                <a:srgbClr val="003366"/>
              </a:buClr>
              <a:buFont typeface="Wingdings" pitchFamily="2" charset="2"/>
              <a:buChar char="w"/>
            </a:pPr>
            <a:r>
              <a:rPr lang="en-US" altLang="en-US" sz="3200" kern="0" dirty="0">
                <a:solidFill>
                  <a:srgbClr val="000000"/>
                </a:solidFill>
                <a:latin typeface="Segoe UI" panose="020B0502040204020203" pitchFamily="34" charset="0"/>
                <a:ea typeface="Segoe UI" panose="020B0502040204020203" pitchFamily="34" charset="0"/>
                <a:cs typeface="Segoe UI" panose="020B0502040204020203" pitchFamily="34" charset="0"/>
              </a:rPr>
              <a:t>List each job step in order of occurrence</a:t>
            </a:r>
          </a:p>
          <a:p>
            <a:pPr marL="233363" lvl="0" indent="-233363" fontAlgn="base">
              <a:spcBef>
                <a:spcPct val="75000"/>
              </a:spcBef>
              <a:spcAft>
                <a:spcPct val="0"/>
              </a:spcAft>
              <a:buClr>
                <a:srgbClr val="003366"/>
              </a:buClr>
              <a:buFont typeface="Wingdings" pitchFamily="2" charset="2"/>
              <a:buChar char="w"/>
            </a:pPr>
            <a:r>
              <a:rPr lang="en-US" altLang="en-US" sz="3200" kern="0" dirty="0">
                <a:solidFill>
                  <a:srgbClr val="000000"/>
                </a:solidFill>
                <a:latin typeface="Segoe UI" panose="020B0502040204020203" pitchFamily="34" charset="0"/>
                <a:ea typeface="Segoe UI" panose="020B0502040204020203" pitchFamily="34" charset="0"/>
                <a:cs typeface="Segoe UI" panose="020B0502040204020203" pitchFamily="34" charset="0"/>
              </a:rPr>
              <a:t>Examine each step for hazards</a:t>
            </a:r>
          </a:p>
          <a:p>
            <a:pPr marL="233363" lvl="0" indent="-233363" fontAlgn="base">
              <a:spcBef>
                <a:spcPct val="75000"/>
              </a:spcBef>
              <a:spcAft>
                <a:spcPct val="0"/>
              </a:spcAft>
              <a:buClr>
                <a:srgbClr val="003366"/>
              </a:buClr>
              <a:buFont typeface="Wingdings" pitchFamily="2" charset="2"/>
              <a:buChar char="w"/>
            </a:pPr>
            <a:r>
              <a:rPr lang="en-US" altLang="en-US" sz="3200" kern="0" dirty="0">
                <a:solidFill>
                  <a:srgbClr val="000000"/>
                </a:solidFill>
                <a:latin typeface="Segoe UI" panose="020B0502040204020203" pitchFamily="34" charset="0"/>
                <a:ea typeface="Segoe UI" panose="020B0502040204020203" pitchFamily="34" charset="0"/>
                <a:cs typeface="Segoe UI" panose="020B0502040204020203" pitchFamily="34" charset="0"/>
              </a:rPr>
              <a:t>Conduct a “what if” scenario for each step</a:t>
            </a:r>
          </a:p>
        </p:txBody>
      </p:sp>
      <p:pic>
        <p:nvPicPr>
          <p:cNvPr id="6146" name="Picture 2" descr="\\ALPLMFP01\X2JAKILG$\Desktop\Pictur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465629"/>
            <a:ext cx="2414588" cy="3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976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Hazards to Focus On</a:t>
            </a:r>
            <a:r>
              <a:rPr lang="en-US" dirty="0"/>
              <a:t>	</a:t>
            </a:r>
          </a:p>
        </p:txBody>
      </p:sp>
      <p:sp>
        <p:nvSpPr>
          <p:cNvPr id="3" name="Content Placeholder 2"/>
          <p:cNvSpPr>
            <a:spLocks noGrp="1"/>
          </p:cNvSpPr>
          <p:nvPr>
            <p:ph idx="1"/>
          </p:nvPr>
        </p:nvSpPr>
        <p:spPr>
          <a:xfrm>
            <a:off x="228600" y="1371600"/>
            <a:ext cx="8686800" cy="5257800"/>
          </a:xfrm>
        </p:spPr>
        <p:txBody>
          <a:bodyPr>
            <a:normAutofit fontScale="92500" lnSpcReduction="20000"/>
          </a:bodyPr>
          <a:lstStyle/>
          <a:p>
            <a:r>
              <a:rPr lang="en-US" sz="3000" dirty="0">
                <a:latin typeface="Segoe UI" panose="020B0502040204020203" pitchFamily="34" charset="0"/>
                <a:ea typeface="Segoe UI" panose="020B0502040204020203" pitchFamily="34" charset="0"/>
                <a:cs typeface="Segoe UI" panose="020B0502040204020203" pitchFamily="34" charset="0"/>
              </a:rPr>
              <a:t>Working at height</a:t>
            </a:r>
          </a:p>
          <a:p>
            <a:r>
              <a:rPr lang="en-US" sz="3000" dirty="0">
                <a:latin typeface="Segoe UI" panose="020B0502040204020203" pitchFamily="34" charset="0"/>
                <a:ea typeface="Segoe UI" panose="020B0502040204020203" pitchFamily="34" charset="0"/>
                <a:cs typeface="Segoe UI" panose="020B0502040204020203" pitchFamily="34" charset="0"/>
              </a:rPr>
              <a:t>Line of fire</a:t>
            </a:r>
          </a:p>
          <a:p>
            <a:r>
              <a:rPr lang="en-US" sz="3000" dirty="0">
                <a:latin typeface="Segoe UI" panose="020B0502040204020203" pitchFamily="34" charset="0"/>
                <a:ea typeface="Segoe UI" panose="020B0502040204020203" pitchFamily="34" charset="0"/>
                <a:cs typeface="Segoe UI" panose="020B0502040204020203" pitchFamily="34" charset="0"/>
              </a:rPr>
              <a:t>Pinch points</a:t>
            </a:r>
          </a:p>
          <a:p>
            <a:r>
              <a:rPr lang="en-US" sz="3000" dirty="0">
                <a:latin typeface="Segoe UI" panose="020B0502040204020203" pitchFamily="34" charset="0"/>
                <a:ea typeface="Segoe UI" panose="020B0502040204020203" pitchFamily="34" charset="0"/>
                <a:cs typeface="Segoe UI" panose="020B0502040204020203" pitchFamily="34" charset="0"/>
              </a:rPr>
              <a:t>Tool operations</a:t>
            </a:r>
          </a:p>
          <a:p>
            <a:r>
              <a:rPr lang="en-US" sz="3000" dirty="0">
                <a:latin typeface="Segoe UI" panose="020B0502040204020203" pitchFamily="34" charset="0"/>
                <a:ea typeface="Segoe UI" panose="020B0502040204020203" pitchFamily="34" charset="0"/>
                <a:cs typeface="Segoe UI" panose="020B0502040204020203" pitchFamily="34" charset="0"/>
              </a:rPr>
              <a:t>Rigging operations</a:t>
            </a:r>
          </a:p>
          <a:p>
            <a:r>
              <a:rPr lang="en-US" sz="3000" dirty="0">
                <a:latin typeface="Segoe UI" panose="020B0502040204020203" pitchFamily="34" charset="0"/>
                <a:ea typeface="Segoe UI" panose="020B0502040204020203" pitchFamily="34" charset="0"/>
                <a:cs typeface="Segoe UI" panose="020B0502040204020203" pitchFamily="34" charset="0"/>
              </a:rPr>
              <a:t>Slips / Trips / Falls</a:t>
            </a:r>
          </a:p>
          <a:p>
            <a:r>
              <a:rPr lang="en-US" sz="3000" dirty="0">
                <a:latin typeface="Segoe UI" panose="020B0502040204020203" pitchFamily="34" charset="0"/>
                <a:ea typeface="Segoe UI" panose="020B0502040204020203" pitchFamily="34" charset="0"/>
                <a:cs typeface="Segoe UI" panose="020B0502040204020203" pitchFamily="34" charset="0"/>
              </a:rPr>
              <a:t>Falling objects</a:t>
            </a:r>
          </a:p>
          <a:p>
            <a:r>
              <a:rPr lang="en-US" sz="3000" dirty="0">
                <a:latin typeface="Segoe UI" panose="020B0502040204020203" pitchFamily="34" charset="0"/>
                <a:ea typeface="Segoe UI" panose="020B0502040204020203" pitchFamily="34" charset="0"/>
                <a:cs typeface="Segoe UI" panose="020B0502040204020203" pitchFamily="34" charset="0"/>
              </a:rPr>
              <a:t>Heat / Cold</a:t>
            </a:r>
          </a:p>
          <a:p>
            <a:r>
              <a:rPr lang="en-US" sz="3000" dirty="0">
                <a:latin typeface="Segoe UI" panose="020B0502040204020203" pitchFamily="34" charset="0"/>
                <a:ea typeface="Segoe UI" panose="020B0502040204020203" pitchFamily="34" charset="0"/>
                <a:cs typeface="Segoe UI" panose="020B0502040204020203" pitchFamily="34" charset="0"/>
              </a:rPr>
              <a:t>Sharps</a:t>
            </a:r>
          </a:p>
          <a:p>
            <a:r>
              <a:rPr lang="en-US" sz="3000" dirty="0">
                <a:latin typeface="Segoe UI" panose="020B0502040204020203" pitchFamily="34" charset="0"/>
                <a:ea typeface="Segoe UI" panose="020B0502040204020203" pitchFamily="34" charset="0"/>
                <a:cs typeface="Segoe UI" panose="020B0502040204020203" pitchFamily="34" charset="0"/>
              </a:rPr>
              <a:t>Repetitive motions</a:t>
            </a:r>
          </a:p>
          <a:p>
            <a:r>
              <a:rPr lang="en-US" sz="3000" dirty="0">
                <a:latin typeface="Segoe UI" panose="020B0502040204020203" pitchFamily="34" charset="0"/>
                <a:ea typeface="Segoe UI" panose="020B0502040204020203" pitchFamily="34" charset="0"/>
                <a:cs typeface="Segoe UI" panose="020B0502040204020203" pitchFamily="34" charset="0"/>
              </a:rPr>
              <a:t>Hand placement</a:t>
            </a:r>
          </a:p>
          <a:p>
            <a:r>
              <a:rPr lang="en-US" sz="3000" dirty="0">
                <a:latin typeface="Segoe UI" panose="020B0502040204020203" pitchFamily="34" charset="0"/>
                <a:ea typeface="Segoe UI" panose="020B0502040204020203" pitchFamily="34" charset="0"/>
                <a:cs typeface="Segoe UI" panose="020B0502040204020203" pitchFamily="34" charset="0"/>
              </a:rPr>
              <a:t>Other Contractors or other work activity in the area</a:t>
            </a:r>
          </a:p>
          <a:p>
            <a:r>
              <a:rPr lang="en-US" sz="3000" dirty="0">
                <a:latin typeface="Segoe UI" panose="020B0502040204020203" pitchFamily="34" charset="0"/>
                <a:ea typeface="Segoe UI" panose="020B0502040204020203" pitchFamily="34" charset="0"/>
                <a:cs typeface="Segoe UI" panose="020B0502040204020203" pitchFamily="34" charset="0"/>
              </a:rPr>
              <a:t>Any other recognized hazard</a:t>
            </a:r>
          </a:p>
          <a:p>
            <a:endParaRPr lang="en-US" sz="24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1312" y="1524000"/>
            <a:ext cx="4419600" cy="3568700"/>
          </a:xfrm>
          <a:prstGeom prst="rect">
            <a:avLst/>
          </a:prstGeom>
        </p:spPr>
      </p:pic>
    </p:spTree>
    <p:extLst>
      <p:ext uri="{BB962C8B-B14F-4D97-AF65-F5344CB8AC3E}">
        <p14:creationId xmlns:p14="http://schemas.microsoft.com/office/powerpoint/2010/main" val="3932487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066800"/>
          </a:xfrm>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Identifying Hazards</a:t>
            </a:r>
          </a:p>
        </p:txBody>
      </p:sp>
      <p:sp>
        <p:nvSpPr>
          <p:cNvPr id="3" name="Content Placeholder 2"/>
          <p:cNvSpPr>
            <a:spLocks noGrp="1"/>
          </p:cNvSpPr>
          <p:nvPr>
            <p:ph idx="1"/>
          </p:nvPr>
        </p:nvSpPr>
        <p:spPr>
          <a:xfrm>
            <a:off x="304800" y="1524000"/>
            <a:ext cx="3657600" cy="4325112"/>
          </a:xfr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a:lstStyle/>
          <a:p>
            <a:pPr marL="109728" indent="0">
              <a:buNone/>
            </a:pPr>
            <a:r>
              <a:rPr lang="en-US" dirty="0">
                <a:latin typeface="Segoe UI" panose="020B0502040204020203" pitchFamily="34" charset="0"/>
                <a:ea typeface="Segoe UI" panose="020B0502040204020203" pitchFamily="34" charset="0"/>
                <a:cs typeface="Segoe UI" panose="020B0502040204020203" pitchFamily="34" charset="0"/>
              </a:rPr>
              <a:t>Consider:</a:t>
            </a:r>
          </a:p>
          <a:p>
            <a:r>
              <a:rPr lang="en-US" dirty="0">
                <a:latin typeface="Segoe UI" panose="020B0502040204020203" pitchFamily="34" charset="0"/>
                <a:ea typeface="Segoe UI" panose="020B0502040204020203" pitchFamily="34" charset="0"/>
                <a:cs typeface="Segoe UI" panose="020B0502040204020203" pitchFamily="34" charset="0"/>
              </a:rPr>
              <a:t>Physical Actions</a:t>
            </a:r>
          </a:p>
          <a:p>
            <a:r>
              <a:rPr lang="en-US" dirty="0">
                <a:latin typeface="Segoe UI" panose="020B0502040204020203" pitchFamily="34" charset="0"/>
                <a:ea typeface="Segoe UI" panose="020B0502040204020203" pitchFamily="34" charset="0"/>
                <a:cs typeface="Segoe UI" panose="020B0502040204020203" pitchFamily="34" charset="0"/>
              </a:rPr>
              <a:t>Materials</a:t>
            </a:r>
          </a:p>
          <a:p>
            <a:r>
              <a:rPr lang="en-US" dirty="0">
                <a:latin typeface="Segoe UI" panose="020B0502040204020203" pitchFamily="34" charset="0"/>
                <a:ea typeface="Segoe UI" panose="020B0502040204020203" pitchFamily="34" charset="0"/>
                <a:cs typeface="Segoe UI" panose="020B0502040204020203" pitchFamily="34" charset="0"/>
              </a:rPr>
              <a:t>Equipment</a:t>
            </a:r>
          </a:p>
          <a:p>
            <a:r>
              <a:rPr lang="en-US" dirty="0">
                <a:latin typeface="Segoe UI" panose="020B0502040204020203" pitchFamily="34" charset="0"/>
                <a:ea typeface="Segoe UI" panose="020B0502040204020203" pitchFamily="34" charset="0"/>
                <a:cs typeface="Segoe UI" panose="020B0502040204020203" pitchFamily="34" charset="0"/>
              </a:rPr>
              <a:t>Conditions</a:t>
            </a:r>
          </a:p>
          <a:p>
            <a:r>
              <a:rPr lang="en-US" dirty="0">
                <a:latin typeface="Segoe UI" panose="020B0502040204020203" pitchFamily="34" charset="0"/>
                <a:ea typeface="Segoe UI" panose="020B0502040204020203" pitchFamily="34" charset="0"/>
                <a:cs typeface="Segoe UI" panose="020B0502040204020203" pitchFamily="34" charset="0"/>
              </a:rPr>
              <a:t>“What If” questions</a:t>
            </a:r>
          </a:p>
        </p:txBody>
      </p:sp>
      <p:sp>
        <p:nvSpPr>
          <p:cNvPr id="4" name="Content Placeholder 2"/>
          <p:cNvSpPr txBox="1">
            <a:spLocks/>
          </p:cNvSpPr>
          <p:nvPr/>
        </p:nvSpPr>
        <p:spPr>
          <a:xfrm>
            <a:off x="3962400" y="1524000"/>
            <a:ext cx="4648200" cy="4325112"/>
          </a:xfrm>
          <a:prstGeom prst="rect">
            <a:avLst/>
          </a:prstGeom>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728" indent="0">
              <a:buFont typeface="Georgia"/>
              <a:buNone/>
            </a:pPr>
            <a:r>
              <a:rPr lang="en-US" dirty="0">
                <a:latin typeface="Segoe UI" panose="020B0502040204020203" pitchFamily="34" charset="0"/>
                <a:ea typeface="Segoe UI" panose="020B0502040204020203" pitchFamily="34" charset="0"/>
                <a:cs typeface="Segoe UI" panose="020B0502040204020203" pitchFamily="34" charset="0"/>
              </a:rPr>
              <a:t>Examples:</a:t>
            </a:r>
          </a:p>
          <a:p>
            <a:r>
              <a:rPr lang="en-US" dirty="0">
                <a:latin typeface="Segoe UI" panose="020B0502040204020203" pitchFamily="34" charset="0"/>
                <a:ea typeface="Segoe UI" panose="020B0502040204020203" pitchFamily="34" charset="0"/>
                <a:cs typeface="Segoe UI" panose="020B0502040204020203" pitchFamily="34" charset="0"/>
              </a:rPr>
              <a:t>Worker posture / balance</a:t>
            </a:r>
          </a:p>
          <a:p>
            <a:r>
              <a:rPr lang="en-US" dirty="0">
                <a:latin typeface="Segoe UI" panose="020B0502040204020203" pitchFamily="34" charset="0"/>
                <a:ea typeface="Segoe UI" panose="020B0502040204020203" pitchFamily="34" charset="0"/>
                <a:cs typeface="Segoe UI" panose="020B0502040204020203" pitchFamily="34" charset="0"/>
              </a:rPr>
              <a:t>Potential for being caught in between / pinch points</a:t>
            </a:r>
          </a:p>
          <a:p>
            <a:r>
              <a:rPr lang="en-US" dirty="0">
                <a:latin typeface="Segoe UI" panose="020B0502040204020203" pitchFamily="34" charset="0"/>
                <a:ea typeface="Segoe UI" panose="020B0502040204020203" pitchFamily="34" charset="0"/>
                <a:cs typeface="Segoe UI" panose="020B0502040204020203" pitchFamily="34" charset="0"/>
              </a:rPr>
              <a:t>Hazardous movements</a:t>
            </a:r>
          </a:p>
          <a:p>
            <a:r>
              <a:rPr lang="en-US" dirty="0">
                <a:latin typeface="Segoe UI" panose="020B0502040204020203" pitchFamily="34" charset="0"/>
                <a:ea typeface="Segoe UI" panose="020B0502040204020203" pitchFamily="34" charset="0"/>
                <a:cs typeface="Segoe UI" panose="020B0502040204020203" pitchFamily="34" charset="0"/>
              </a:rPr>
              <a:t>“Struck by” hazards</a:t>
            </a:r>
          </a:p>
          <a:p>
            <a:r>
              <a:rPr lang="en-US" dirty="0">
                <a:latin typeface="Segoe UI" panose="020B0502040204020203" pitchFamily="34" charset="0"/>
                <a:ea typeface="Segoe UI" panose="020B0502040204020203" pitchFamily="34" charset="0"/>
                <a:cs typeface="Segoe UI" panose="020B0502040204020203" pitchFamily="34" charset="0"/>
              </a:rPr>
              <a:t>Suspended loads</a:t>
            </a:r>
          </a:p>
          <a:p>
            <a:r>
              <a:rPr lang="en-US" dirty="0">
                <a:latin typeface="Segoe UI" panose="020B0502040204020203" pitchFamily="34" charset="0"/>
                <a:ea typeface="Segoe UI" panose="020B0502040204020203" pitchFamily="34" charset="0"/>
                <a:cs typeface="Segoe UI" panose="020B0502040204020203" pitchFamily="34" charset="0"/>
              </a:rPr>
              <a:t>Sharp Edges</a:t>
            </a:r>
          </a:p>
          <a:p>
            <a:r>
              <a:rPr lang="en-US" dirty="0">
                <a:latin typeface="Segoe UI" panose="020B0502040204020203" pitchFamily="34" charset="0"/>
                <a:ea typeface="Segoe UI" panose="020B0502040204020203" pitchFamily="34" charset="0"/>
                <a:cs typeface="Segoe UI" panose="020B0502040204020203" pitchFamily="34" charset="0"/>
              </a:rPr>
              <a:t>Employee jewelry</a:t>
            </a:r>
          </a:p>
        </p:txBody>
      </p:sp>
      <p:pic>
        <p:nvPicPr>
          <p:cNvPr id="5" name="Picture 6" descr="Safety2-sm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495800"/>
            <a:ext cx="2865438" cy="1918156"/>
          </a:xfrm>
          <a:prstGeom prst="rect">
            <a:avLst/>
          </a:prstGeom>
          <a:noFill/>
          <a:ln w="9525">
            <a:solidFill>
              <a:srgbClr val="F05304"/>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184506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9.8|30.3|14.5|24|10.1|9.8|1.2|2.4|1.2|4|4.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2.1|14.3|13.9|1.3"/>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4.4|3|3.1|7.2|7.3|7|5.7"/>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1.1|13.1|14.9|2"/>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7.1|4.3|11.8|8.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3EC9FDD04FCC4EB0F65E98DE8859F7" ma:contentTypeVersion="0" ma:contentTypeDescription="Create a new document." ma:contentTypeScope="" ma:versionID="d5d4151a6cce6abaa3a0e69654699214">
  <xsd:schema xmlns:xsd="http://www.w3.org/2001/XMLSchema" xmlns:xs="http://www.w3.org/2001/XMLSchema" xmlns:p="http://schemas.microsoft.com/office/2006/metadata/properties" targetNamespace="http://schemas.microsoft.com/office/2006/metadata/properties" ma:root="true" ma:fieldsID="8022916f55ab85163ee9a5069dec31d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858888-21D5-4B02-BA31-BE999ED1DD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EE17BB2-A806-4881-AC28-5497953C776B}">
  <ds:schemaRefs>
    <ds:schemaRef ds:uri="http://purl.org/dc/elements/1.1/"/>
    <ds:schemaRef ds:uri="http://purl.org/dc/terms/"/>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2565CB6A-2C1F-459C-9158-22ED42D168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Urban</Template>
  <TotalTime>884</TotalTime>
  <Words>1299</Words>
  <Application>Microsoft Office PowerPoint</Application>
  <PresentationFormat>On-screen Show (4:3)</PresentationFormat>
  <Paragraphs>169</Paragraphs>
  <Slides>27</Slides>
  <Notes>8</Notes>
  <HiddenSlides>0</HiddenSlides>
  <MMClips>6</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Urban</vt:lpstr>
      <vt:lpstr>Document</vt:lpstr>
      <vt:lpstr>  Pre-Task Planning  The JSA Process</vt:lpstr>
      <vt:lpstr>Objectives</vt:lpstr>
      <vt:lpstr>What is a Job Safety Analysis?</vt:lpstr>
      <vt:lpstr>Why do we do JSA’s?</vt:lpstr>
      <vt:lpstr>What Tasks Require a JSA?</vt:lpstr>
      <vt:lpstr>Steps in Preparing a JSA</vt:lpstr>
      <vt:lpstr>Breaking Down the Task</vt:lpstr>
      <vt:lpstr>Hazards to Focus On </vt:lpstr>
      <vt:lpstr>Identifying Hazards</vt:lpstr>
      <vt:lpstr>Evaluate Hazards &amp; Choose Corrective Measures</vt:lpstr>
      <vt:lpstr>Control Methods</vt:lpstr>
      <vt:lpstr>Analyzing High Risk or Specialty Work</vt:lpstr>
      <vt:lpstr>How to Use the JSA</vt:lpstr>
      <vt:lpstr>How to Use the JSA - Continued</vt:lpstr>
      <vt:lpstr>How to Use the JSA - Continued</vt:lpstr>
      <vt:lpstr> JSA– Enhances Safety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Prepare a JSA for a Simulated Task </vt:lpstr>
    </vt:vector>
  </TitlesOfParts>
  <Company>Information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Alabama Regional O&amp;M</dc:title>
  <dc:creator>x2jakilg</dc:creator>
  <cp:lastModifiedBy>Kilgore, Jeffrey Alan</cp:lastModifiedBy>
  <cp:revision>63</cp:revision>
  <dcterms:created xsi:type="dcterms:W3CDTF">2014-12-04T21:14:52Z</dcterms:created>
  <dcterms:modified xsi:type="dcterms:W3CDTF">2016-05-26T14:35:09Z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0x010100A53EC9FDD04FCC4EB0F65E98DE8859F7</vt:lpwstr>
  </property>
</Properties>
</file>